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ags/tag6.xml" ContentType="application/vnd.openxmlformats-officedocument.presentationml.tags+xml"/>
  <Override PartName="/ppt/tags/tag7.xml" ContentType="application/vnd.openxmlformats-officedocument.presentationml.tags+xml"/>
  <Override PartName="/ppt/notesSlides/notesSlide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ags/tag8.xml" ContentType="application/vnd.openxmlformats-officedocument.presentationml.tags+xml"/>
  <Override PartName="/ppt/notesSlides/notesSlide5.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tags/tag9.xml" ContentType="application/vnd.openxmlformats-officedocument.presentationml.tags+xml"/>
  <Override PartName="/ppt/notesSlides/notesSlide6.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notesSlides/notesSlide9.xml" ContentType="application/vnd.openxmlformats-officedocument.presentationml.notesSlid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notesSlides/notesSlide14.xml" ContentType="application/vnd.openxmlformats-officedocument.presentationml.notesSlid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notesSlides/notesSlide15.xml" ContentType="application/vnd.openxmlformats-officedocument.presentationml.notesSlid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notesSlides/notesSlide16.xml" ContentType="application/vnd.openxmlformats-officedocument.presentationml.notesSlid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notesSlides/notesSlide17.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320" r:id="rId4"/>
    <p:sldId id="274" r:id="rId5"/>
    <p:sldId id="321" r:id="rId6"/>
    <p:sldId id="261" r:id="rId7"/>
    <p:sldId id="753" r:id="rId8"/>
    <p:sldId id="288" r:id="rId9"/>
    <p:sldId id="322" r:id="rId10"/>
    <p:sldId id="323" r:id="rId11"/>
    <p:sldId id="324" r:id="rId12"/>
    <p:sldId id="761" r:id="rId13"/>
    <p:sldId id="762" r:id="rId14"/>
    <p:sldId id="763" r:id="rId15"/>
    <p:sldId id="764" r:id="rId16"/>
    <p:sldId id="765" r:id="rId17"/>
    <p:sldId id="766" r:id="rId18"/>
    <p:sldId id="755" r:id="rId19"/>
    <p:sldId id="767" r:id="rId20"/>
    <p:sldId id="760" r:id="rId21"/>
    <p:sldId id="768" r:id="rId22"/>
    <p:sldId id="754" r:id="rId23"/>
    <p:sldId id="756" r:id="rId24"/>
    <p:sldId id="757" r:id="rId25"/>
    <p:sldId id="758" r:id="rId26"/>
    <p:sldId id="769" r:id="rId27"/>
    <p:sldId id="739" r:id="rId28"/>
    <p:sldId id="770" r:id="rId29"/>
    <p:sldId id="771" r:id="rId30"/>
    <p:sldId id="772" r:id="rId31"/>
    <p:sldId id="773" r:id="rId32"/>
    <p:sldId id="774"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ng Nguyen" initials="HN" lastIdx="2" clrIdx="0">
    <p:extLst>
      <p:ext uri="{19B8F6BF-5375-455C-9EA6-DF929625EA0E}">
        <p15:presenceInfo xmlns:p15="http://schemas.microsoft.com/office/powerpoint/2012/main" userId="082049cb7e6b41f0" providerId="Windows Live"/>
      </p:ext>
    </p:extLst>
  </p:cmAuthor>
  <p:cmAuthor id="2" name="Vepachedu, Swathi" initials="VS" lastIdx="7" clrIdx="1">
    <p:extLst>
      <p:ext uri="{19B8F6BF-5375-455C-9EA6-DF929625EA0E}">
        <p15:presenceInfo xmlns:p15="http://schemas.microsoft.com/office/powerpoint/2012/main" userId="Vepachedu, Swathi" providerId="None"/>
      </p:ext>
    </p:extLst>
  </p:cmAuthor>
  <p:cmAuthor id="3" name="Nguyen, Hung Quoc" initials="NHQ" lastIdx="2" clrIdx="2">
    <p:extLst>
      <p:ext uri="{19B8F6BF-5375-455C-9EA6-DF929625EA0E}">
        <p15:presenceInfo xmlns:p15="http://schemas.microsoft.com/office/powerpoint/2012/main" userId="Nguyen, Hung Quoc"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E4D43C"/>
    <a:srgbClr val="B482DA"/>
    <a:srgbClr val="FF0066"/>
    <a:srgbClr val="DE77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FE670B-105C-4F61-AB14-420859D8F6B7}" v="1100" dt="2021-05-05T07:43:39.47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792" autoAdjust="0"/>
  </p:normalViewPr>
  <p:slideViewPr>
    <p:cSldViewPr snapToGrid="0">
      <p:cViewPr>
        <p:scale>
          <a:sx n="68" d="100"/>
          <a:sy n="68" d="100"/>
        </p:scale>
        <p:origin x="8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Users\Jeevs\Downloads\FroVeg.Analysis.v1.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Users\Jeevs\Downloads\FroVeg.Analysis.v1.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Users\Jeevs\Downloads\FroVeg.Analysis.v1.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Users\Jeevs\Downloads\FroVeg.Analysis.v1.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file:///\\Users\Jeevs\Downloads\FroVeg.Analysis.v1.xlsx" TargetMode="External"/><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oleObject" Target="file:///\\Users\Jeevs\Downloads\FroVeg.Analysis.v1.xlsx" TargetMode="External"/><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oleObject" Target="file:///C:\Users\Hung%20Nguyen\Desktop\Team%20Project\databook\Popcorn.analysis.v1.xlsx" TargetMode="External"/><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oleObject" Target="file:///C:\Users\Hung%20Nguyen\Desktop\Team%20Project\databook\Popcorn.analysis.v1.xlsx" TargetMode="External"/><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oleObject" Target="file:///C:\Users\Hung%20Nguyen\Desktop\Team%20Project\databook\Popcorn.analysis.v1.xlsx" TargetMode="External"/><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oleObject" Target="file:///C:\Users\Hung%20Nguyen\Desktop\Team%20Project\databook\Popcorn.analysis.v1.xlsx" TargetMode="External"/><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oleObject" Target="file:///C:\Users\Hung%20Nguyen\Desktop\Team%20Project\databook\Popcorn.analysis.v1.xlsx" TargetMode="External"/><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oleObject" Target="file:///C:\Users\Hung%20Nguyen\Desktop\Team%20Project\databook\Popcorn.analysis.v1.xlsx" TargetMode="External"/><Relationship Id="rId2" Type="http://schemas.microsoft.com/office/2011/relationships/chartColorStyle" Target="colors28.xml"/><Relationship Id="rId1" Type="http://schemas.microsoft.com/office/2011/relationships/chartStyle" Target="style28.xml"/></Relationships>
</file>

<file path=ppt/charts/_rels/chart29.xml.rels><?xml version="1.0" encoding="UTF-8" standalone="yes"?>
<Relationships xmlns="http://schemas.openxmlformats.org/package/2006/relationships"><Relationship Id="rId3" Type="http://schemas.openxmlformats.org/officeDocument/2006/relationships/oleObject" Target="file:///C:\Users\Hung%20Nguyen\Desktop\Team%20Project\databook\Popcorn.analysis.v1.xlsx" TargetMode="External"/><Relationship Id="rId2" Type="http://schemas.microsoft.com/office/2011/relationships/chartColorStyle" Target="colors29.xml"/><Relationship Id="rId1" Type="http://schemas.microsoft.com/office/2011/relationships/chartStyle" Target="style29.xml"/></Relationships>
</file>

<file path=ppt/charts/_rels/chart3.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oleObject" Target="file:///C:\Users\Hung%20Nguyen\Desktop\Team%20Project\databook\Popcorn.analysis.v1.xlsx" TargetMode="External"/><Relationship Id="rId2" Type="http://schemas.microsoft.com/office/2011/relationships/chartColorStyle" Target="colors30.xml"/><Relationship Id="rId1" Type="http://schemas.microsoft.com/office/2011/relationships/chartStyle" Target="style30.xml"/></Relationships>
</file>

<file path=ppt/charts/_rels/chart31.xml.rels><?xml version="1.0" encoding="UTF-8" standalone="yes"?>
<Relationships xmlns="http://schemas.openxmlformats.org/package/2006/relationships"><Relationship Id="rId3" Type="http://schemas.openxmlformats.org/officeDocument/2006/relationships/oleObject" Target="file:///C:\Users\Sarakshi\AppData\Roaming\Microsoft\Excel\Popcorn.analysis%20(version%201).xlsb" TargetMode="External"/><Relationship Id="rId2" Type="http://schemas.microsoft.com/office/2011/relationships/chartColorStyle" Target="colors31.xml"/><Relationship Id="rId1" Type="http://schemas.microsoft.com/office/2011/relationships/chartStyle" Target="style31.xml"/></Relationships>
</file>

<file path=ppt/charts/_rels/chart32.xml.rels><?xml version="1.0" encoding="UTF-8" standalone="yes"?>
<Relationships xmlns="http://schemas.openxmlformats.org/package/2006/relationships"><Relationship Id="rId3" Type="http://schemas.openxmlformats.org/officeDocument/2006/relationships/oleObject" Target="file:///C:\Users\Sarakshi\AppData\Roaming\Microsoft\Excel\Popcorn.analysis%20(version%201).xlsb" TargetMode="External"/><Relationship Id="rId2" Type="http://schemas.microsoft.com/office/2011/relationships/chartColorStyle" Target="colors32.xml"/><Relationship Id="rId1" Type="http://schemas.microsoft.com/office/2011/relationships/chartStyle" Target="style32.xml"/></Relationships>
</file>

<file path=ppt/charts/_rels/chart4.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Hung%20Nguyen\Desktop\Team%20Project\databook\FroMeals.Analysis.v1.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'1.Overview'!$A$6</c:f>
              <c:strCache>
                <c:ptCount val="1"/>
                <c:pt idx="0">
                  <c:v>NATIONAL BRAND</c:v>
                </c:pt>
              </c:strCache>
            </c:strRef>
          </c:tx>
          <c:spPr>
            <a:ln w="28575" cap="rnd">
              <a:solidFill>
                <a:schemeClr val="accent1"/>
              </a:solidFill>
              <a:round/>
            </a:ln>
            <a:effectLst/>
          </c:spPr>
          <c:marker>
            <c:symbol val="none"/>
          </c:marker>
          <c:dPt>
            <c:idx val="0"/>
            <c:marker>
              <c:symbol val="none"/>
            </c:marker>
            <c:bubble3D val="0"/>
            <c:spPr>
              <a:ln w="28575" cap="rnd">
                <a:solidFill>
                  <a:schemeClr val="bg1"/>
                </a:solidFill>
                <a:round/>
              </a:ln>
              <a:effectLst/>
            </c:spPr>
            <c:extLst>
              <c:ext xmlns:c16="http://schemas.microsoft.com/office/drawing/2014/chart" uri="{C3380CC4-5D6E-409C-BE32-E72D297353CC}">
                <c16:uniqueId val="{00000001-86DD-48FA-ACF3-A1A8B2138253}"/>
              </c:ext>
            </c:extLst>
          </c:dPt>
          <c:dPt>
            <c:idx val="35"/>
            <c:marker>
              <c:symbol val="none"/>
            </c:marker>
            <c:bubble3D val="0"/>
            <c:spPr>
              <a:ln w="28575" cap="rnd">
                <a:noFill/>
                <a:round/>
              </a:ln>
              <a:effectLst/>
            </c:spPr>
            <c:extLst>
              <c:ext xmlns:c16="http://schemas.microsoft.com/office/drawing/2014/chart" uri="{C3380CC4-5D6E-409C-BE32-E72D297353CC}">
                <c16:uniqueId val="{00000003-86DD-48FA-ACF3-A1A8B2138253}"/>
              </c:ext>
            </c:extLst>
          </c:dPt>
          <c:cat>
            <c:multiLvlStrRef>
              <c:f>'1.Overview'!$C$3:$AL$5</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'1.Overview'!$C$6:$AL$6</c:f>
              <c:numCache>
                <c:formatCode>General</c:formatCode>
                <c:ptCount val="36"/>
                <c:pt idx="0">
                  <c:v>874916</c:v>
                </c:pt>
                <c:pt idx="1">
                  <c:v>830599.38888865395</c:v>
                </c:pt>
                <c:pt idx="2">
                  <c:v>840889</c:v>
                </c:pt>
                <c:pt idx="3">
                  <c:v>977410.77777772793</c:v>
                </c:pt>
                <c:pt idx="4">
                  <c:v>749077</c:v>
                </c:pt>
                <c:pt idx="5">
                  <c:v>725578</c:v>
                </c:pt>
                <c:pt idx="6">
                  <c:v>911155</c:v>
                </c:pt>
                <c:pt idx="7">
                  <c:v>776783</c:v>
                </c:pt>
                <c:pt idx="8">
                  <c:v>980266</c:v>
                </c:pt>
                <c:pt idx="9">
                  <c:v>790937</c:v>
                </c:pt>
                <c:pt idx="10">
                  <c:v>708883</c:v>
                </c:pt>
                <c:pt idx="11">
                  <c:v>857934</c:v>
                </c:pt>
                <c:pt idx="12">
                  <c:v>926625</c:v>
                </c:pt>
                <c:pt idx="13">
                  <c:v>794962</c:v>
                </c:pt>
                <c:pt idx="14">
                  <c:v>1048369</c:v>
                </c:pt>
                <c:pt idx="15">
                  <c:v>717185</c:v>
                </c:pt>
                <c:pt idx="16">
                  <c:v>714273</c:v>
                </c:pt>
                <c:pt idx="17">
                  <c:v>865046</c:v>
                </c:pt>
                <c:pt idx="18">
                  <c:v>663761</c:v>
                </c:pt>
                <c:pt idx="19">
                  <c:v>695933.38888865407</c:v>
                </c:pt>
                <c:pt idx="20">
                  <c:v>872725</c:v>
                </c:pt>
                <c:pt idx="21">
                  <c:v>755658.55555506411</c:v>
                </c:pt>
                <c:pt idx="22">
                  <c:v>716898</c:v>
                </c:pt>
                <c:pt idx="23">
                  <c:v>752213</c:v>
                </c:pt>
                <c:pt idx="24">
                  <c:v>804720</c:v>
                </c:pt>
                <c:pt idx="25">
                  <c:v>764267</c:v>
                </c:pt>
                <c:pt idx="26">
                  <c:v>1075522.3888886541</c:v>
                </c:pt>
                <c:pt idx="27">
                  <c:v>662823</c:v>
                </c:pt>
                <c:pt idx="28">
                  <c:v>839006.77777772804</c:v>
                </c:pt>
                <c:pt idx="29">
                  <c:v>690151.77777772804</c:v>
                </c:pt>
                <c:pt idx="30">
                  <c:v>685874</c:v>
                </c:pt>
                <c:pt idx="31">
                  <c:v>885465</c:v>
                </c:pt>
                <c:pt idx="32">
                  <c:v>697291.77777730802</c:v>
                </c:pt>
                <c:pt idx="33">
                  <c:v>716611</c:v>
                </c:pt>
                <c:pt idx="34">
                  <c:v>807793</c:v>
                </c:pt>
                <c:pt idx="35">
                  <c:v>182014</c:v>
                </c:pt>
              </c:numCache>
            </c:numRef>
          </c:val>
          <c:smooth val="0"/>
          <c:extLst>
            <c:ext xmlns:c16="http://schemas.microsoft.com/office/drawing/2014/chart" uri="{C3380CC4-5D6E-409C-BE32-E72D297353CC}">
              <c16:uniqueId val="{00000000-5456-464A-85D1-0DB7AEFD17A6}"/>
            </c:ext>
          </c:extLst>
        </c:ser>
        <c:ser>
          <c:idx val="1"/>
          <c:order val="1"/>
          <c:tx>
            <c:strRef>
              <c:f>'1.Overview'!$A$7</c:f>
              <c:strCache>
                <c:ptCount val="1"/>
                <c:pt idx="0">
                  <c:v>PRIVATE LABEL</c:v>
                </c:pt>
              </c:strCache>
            </c:strRef>
          </c:tx>
          <c:spPr>
            <a:ln w="28575" cap="rnd">
              <a:solidFill>
                <a:schemeClr val="accent6"/>
              </a:solidFill>
              <a:round/>
            </a:ln>
            <a:effectLst/>
          </c:spPr>
          <c:marker>
            <c:symbol val="none"/>
          </c:marker>
          <c:dPt>
            <c:idx val="35"/>
            <c:marker>
              <c:symbol val="none"/>
            </c:marker>
            <c:bubble3D val="0"/>
            <c:spPr>
              <a:ln w="28575" cap="rnd">
                <a:solidFill>
                  <a:schemeClr val="accent6"/>
                </a:solidFill>
                <a:round/>
              </a:ln>
              <a:effectLst/>
            </c:spPr>
            <c:extLst>
              <c:ext xmlns:c16="http://schemas.microsoft.com/office/drawing/2014/chart" uri="{C3380CC4-5D6E-409C-BE32-E72D297353CC}">
                <c16:uniqueId val="{00000005-86DD-48FA-ACF3-A1A8B2138253}"/>
              </c:ext>
            </c:extLst>
          </c:dPt>
          <c:cat>
            <c:multiLvlStrRef>
              <c:f>'1.Overview'!$C$3:$AL$5</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'1.Overview'!$C$7:$AL$7</c:f>
              <c:numCache>
                <c:formatCode>General</c:formatCode>
                <c:ptCount val="36"/>
                <c:pt idx="0">
                  <c:v>69258</c:v>
                </c:pt>
                <c:pt idx="1">
                  <c:v>68285</c:v>
                </c:pt>
                <c:pt idx="2">
                  <c:v>68425</c:v>
                </c:pt>
                <c:pt idx="3">
                  <c:v>85337</c:v>
                </c:pt>
                <c:pt idx="4">
                  <c:v>62251</c:v>
                </c:pt>
                <c:pt idx="5">
                  <c:v>60788</c:v>
                </c:pt>
                <c:pt idx="6">
                  <c:v>69258</c:v>
                </c:pt>
                <c:pt idx="7">
                  <c:v>64666</c:v>
                </c:pt>
                <c:pt idx="8">
                  <c:v>82593</c:v>
                </c:pt>
                <c:pt idx="9">
                  <c:v>67396</c:v>
                </c:pt>
                <c:pt idx="10">
                  <c:v>59696</c:v>
                </c:pt>
                <c:pt idx="11">
                  <c:v>67949</c:v>
                </c:pt>
                <c:pt idx="12">
                  <c:v>66493</c:v>
                </c:pt>
                <c:pt idx="13">
                  <c:v>65086</c:v>
                </c:pt>
                <c:pt idx="14">
                  <c:v>80444</c:v>
                </c:pt>
                <c:pt idx="15">
                  <c:v>60116</c:v>
                </c:pt>
                <c:pt idx="16">
                  <c:v>58219</c:v>
                </c:pt>
                <c:pt idx="17">
                  <c:v>66213</c:v>
                </c:pt>
                <c:pt idx="18">
                  <c:v>53109</c:v>
                </c:pt>
                <c:pt idx="19">
                  <c:v>53536</c:v>
                </c:pt>
                <c:pt idx="20">
                  <c:v>68817</c:v>
                </c:pt>
                <c:pt idx="21">
                  <c:v>56721</c:v>
                </c:pt>
                <c:pt idx="22">
                  <c:v>53949</c:v>
                </c:pt>
                <c:pt idx="23">
                  <c:v>60032</c:v>
                </c:pt>
                <c:pt idx="24">
                  <c:v>56441</c:v>
                </c:pt>
                <c:pt idx="25">
                  <c:v>59003</c:v>
                </c:pt>
                <c:pt idx="26">
                  <c:v>77644</c:v>
                </c:pt>
                <c:pt idx="27">
                  <c:v>47635</c:v>
                </c:pt>
                <c:pt idx="28">
                  <c:v>64911</c:v>
                </c:pt>
                <c:pt idx="29">
                  <c:v>55328</c:v>
                </c:pt>
                <c:pt idx="30">
                  <c:v>52283</c:v>
                </c:pt>
                <c:pt idx="31">
                  <c:v>63028</c:v>
                </c:pt>
                <c:pt idx="32">
                  <c:v>54656</c:v>
                </c:pt>
                <c:pt idx="33">
                  <c:v>52045</c:v>
                </c:pt>
                <c:pt idx="34">
                  <c:v>61124</c:v>
                </c:pt>
                <c:pt idx="35">
                  <c:v>12635</c:v>
                </c:pt>
              </c:numCache>
            </c:numRef>
          </c:val>
          <c:smooth val="0"/>
          <c:extLst>
            <c:ext xmlns:c16="http://schemas.microsoft.com/office/drawing/2014/chart" uri="{C3380CC4-5D6E-409C-BE32-E72D297353CC}">
              <c16:uniqueId val="{00000001-5456-464A-85D1-0DB7AEFD17A6}"/>
            </c:ext>
          </c:extLst>
        </c:ser>
        <c:dLbls>
          <c:showLegendKey val="0"/>
          <c:showVal val="0"/>
          <c:showCatName val="0"/>
          <c:showSerName val="0"/>
          <c:showPercent val="0"/>
          <c:showBubbleSize val="0"/>
        </c:dLbls>
        <c:smooth val="0"/>
        <c:axId val="707559952"/>
        <c:axId val="707565200"/>
      </c:lineChart>
      <c:catAx>
        <c:axId val="7075599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07565200"/>
        <c:crosses val="autoZero"/>
        <c:auto val="1"/>
        <c:lblAlgn val="ctr"/>
        <c:lblOffset val="100"/>
        <c:noMultiLvlLbl val="0"/>
      </c:catAx>
      <c:valAx>
        <c:axId val="707565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075599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'3.1.Price'!$B$42</c:f>
              <c:strCache>
                <c:ptCount val="1"/>
                <c:pt idx="0">
                  <c:v>BURGERNV</c:v>
                </c:pt>
              </c:strCache>
            </c:strRef>
          </c:tx>
          <c:spPr>
            <a:ln w="28575" cap="rnd">
              <a:solidFill>
                <a:schemeClr val="accent1"/>
              </a:solidFill>
              <a:round/>
            </a:ln>
            <a:effectLst/>
          </c:spPr>
          <c:marker>
            <c:symbol val="none"/>
          </c:marker>
          <c:cat>
            <c:multiLvlStrRef>
              <c:f>'3.1.Price'!$C$39:$AM$41</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'3.1.Price'!$C$42:$AM$42</c:f>
              <c:numCache>
                <c:formatCode>General</c:formatCode>
                <c:ptCount val="37"/>
                <c:pt idx="1">
                  <c:v>-0.14402169668342579</c:v>
                </c:pt>
                <c:pt idx="2">
                  <c:v>5.2392650155297593E-2</c:v>
                </c:pt>
                <c:pt idx="3">
                  <c:v>-9.7754706647072864E-2</c:v>
                </c:pt>
                <c:pt idx="4">
                  <c:v>4.1690975689261389E-2</c:v>
                </c:pt>
                <c:pt idx="5">
                  <c:v>3.6606036825775901E-2</c:v>
                </c:pt>
                <c:pt idx="6">
                  <c:v>-2.6794819357165656E-2</c:v>
                </c:pt>
                <c:pt idx="7">
                  <c:v>5.9777708849722666E-2</c:v>
                </c:pt>
                <c:pt idx="8">
                  <c:v>-6.8536800200693193E-2</c:v>
                </c:pt>
                <c:pt idx="9">
                  <c:v>5.7035123068778226E-3</c:v>
                </c:pt>
                <c:pt idx="10">
                  <c:v>3.2083419812306779E-2</c:v>
                </c:pt>
                <c:pt idx="11">
                  <c:v>1.8507011363842363E-2</c:v>
                </c:pt>
                <c:pt idx="12">
                  <c:v>3.1847510804310364E-2</c:v>
                </c:pt>
                <c:pt idx="13">
                  <c:v>-0.10647057756203859</c:v>
                </c:pt>
                <c:pt idx="14">
                  <c:v>2.9743064983341894E-2</c:v>
                </c:pt>
                <c:pt idx="15">
                  <c:v>6.7466538201081949E-2</c:v>
                </c:pt>
                <c:pt idx="16">
                  <c:v>3.8572529513820619E-3</c:v>
                </c:pt>
                <c:pt idx="17">
                  <c:v>-4.9061364572413502E-2</c:v>
                </c:pt>
                <c:pt idx="18">
                  <c:v>-1.4892265258145243E-2</c:v>
                </c:pt>
                <c:pt idx="19">
                  <c:v>1.716925658893409E-2</c:v>
                </c:pt>
                <c:pt idx="20">
                  <c:v>-8.7851503488097782E-3</c:v>
                </c:pt>
                <c:pt idx="21">
                  <c:v>-7.9700591532543275E-3</c:v>
                </c:pt>
                <c:pt idx="22">
                  <c:v>6.8484257799861226E-2</c:v>
                </c:pt>
                <c:pt idx="23">
                  <c:v>-8.5907595431167882E-2</c:v>
                </c:pt>
                <c:pt idx="24">
                  <c:v>5.0057300319299891E-2</c:v>
                </c:pt>
                <c:pt idx="25">
                  <c:v>-9.0269709466984649E-3</c:v>
                </c:pt>
                <c:pt idx="26">
                  <c:v>-4.6182755565048583E-2</c:v>
                </c:pt>
                <c:pt idx="27">
                  <c:v>3.7091999649071505E-2</c:v>
                </c:pt>
                <c:pt idx="28">
                  <c:v>1.5868389060856192E-2</c:v>
                </c:pt>
                <c:pt idx="29">
                  <c:v>4.8874144210837578E-2</c:v>
                </c:pt>
                <c:pt idx="30">
                  <c:v>-0.1131796008587227</c:v>
                </c:pt>
                <c:pt idx="31">
                  <c:v>9.6255767196543163E-2</c:v>
                </c:pt>
                <c:pt idx="32">
                  <c:v>-1.3880083959211031E-2</c:v>
                </c:pt>
                <c:pt idx="33">
                  <c:v>-0.11775577446843</c:v>
                </c:pt>
                <c:pt idx="34">
                  <c:v>3.8027933663086211E-2</c:v>
                </c:pt>
                <c:pt idx="35">
                  <c:v>2.2665103314011059E-2</c:v>
                </c:pt>
                <c:pt idx="36">
                  <c:v>1.9734872399318926E-2</c:v>
                </c:pt>
              </c:numCache>
            </c:numRef>
          </c:val>
          <c:smooth val="0"/>
          <c:extLst>
            <c:ext xmlns:c16="http://schemas.microsoft.com/office/drawing/2014/chart" uri="{C3380CC4-5D6E-409C-BE32-E72D297353CC}">
              <c16:uniqueId val="{00000000-57B9-4539-ADFC-CE8165614B51}"/>
            </c:ext>
          </c:extLst>
        </c:ser>
        <c:ser>
          <c:idx val="1"/>
          <c:order val="1"/>
          <c:tx>
            <c:strRef>
              <c:f>'3.1.Price'!$B$43</c:f>
              <c:strCache>
                <c:ptCount val="1"/>
                <c:pt idx="0">
                  <c:v>HOT DOG</c:v>
                </c:pt>
              </c:strCache>
            </c:strRef>
          </c:tx>
          <c:spPr>
            <a:ln w="28575" cap="rnd">
              <a:solidFill>
                <a:srgbClr val="7030A0"/>
              </a:solidFill>
              <a:round/>
            </a:ln>
            <a:effectLst/>
          </c:spPr>
          <c:marker>
            <c:symbol val="none"/>
          </c:marker>
          <c:cat>
            <c:multiLvlStrRef>
              <c:f>'3.1.Price'!$C$39:$AM$41</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'3.1.Price'!$C$43:$AM$43</c:f>
              <c:numCache>
                <c:formatCode>General</c:formatCode>
                <c:ptCount val="37"/>
                <c:pt idx="1">
                  <c:v>-8.5506186345093438E-3</c:v>
                </c:pt>
                <c:pt idx="2">
                  <c:v>-1.6241708959158219E-2</c:v>
                </c:pt>
                <c:pt idx="3">
                  <c:v>6.6878485288526246E-3</c:v>
                </c:pt>
                <c:pt idx="4">
                  <c:v>-4.2646750728367766E-2</c:v>
                </c:pt>
                <c:pt idx="5">
                  <c:v>-2.0216186169926154E-2</c:v>
                </c:pt>
                <c:pt idx="6">
                  <c:v>4.573731118712443E-2</c:v>
                </c:pt>
                <c:pt idx="7">
                  <c:v>1.6888724713730596E-3</c:v>
                </c:pt>
                <c:pt idx="8">
                  <c:v>-2.2605011637288897E-4</c:v>
                </c:pt>
                <c:pt idx="9">
                  <c:v>-5.9091066866799657E-2</c:v>
                </c:pt>
                <c:pt idx="10">
                  <c:v>0.10539419373766035</c:v>
                </c:pt>
                <c:pt idx="11">
                  <c:v>-3.3392941176249469E-2</c:v>
                </c:pt>
                <c:pt idx="12">
                  <c:v>6.8934640830864424E-4</c:v>
                </c:pt>
                <c:pt idx="13">
                  <c:v>2.097558042704506E-2</c:v>
                </c:pt>
                <c:pt idx="14">
                  <c:v>1.8763083003912273E-2</c:v>
                </c:pt>
                <c:pt idx="15">
                  <c:v>-3.6504410690361255E-2</c:v>
                </c:pt>
                <c:pt idx="16">
                  <c:v>2.8286495470043249E-2</c:v>
                </c:pt>
                <c:pt idx="17">
                  <c:v>-2.1437461243479672E-2</c:v>
                </c:pt>
                <c:pt idx="18">
                  <c:v>9.4659113205889822E-2</c:v>
                </c:pt>
                <c:pt idx="19">
                  <c:v>-3.7315745314307258E-2</c:v>
                </c:pt>
                <c:pt idx="20">
                  <c:v>-5.0644486133316624E-3</c:v>
                </c:pt>
                <c:pt idx="21">
                  <c:v>-2.4575531797413785E-2</c:v>
                </c:pt>
                <c:pt idx="22">
                  <c:v>3.4990253562292573E-3</c:v>
                </c:pt>
                <c:pt idx="23">
                  <c:v>1.4855188734677283E-2</c:v>
                </c:pt>
                <c:pt idx="24">
                  <c:v>8.2666010423122493E-3</c:v>
                </c:pt>
                <c:pt idx="25">
                  <c:v>9.6134682816998884E-2</c:v>
                </c:pt>
                <c:pt idx="26">
                  <c:v>-9.5869386540294088E-2</c:v>
                </c:pt>
                <c:pt idx="27">
                  <c:v>7.4967370380207621E-2</c:v>
                </c:pt>
                <c:pt idx="28">
                  <c:v>-2.1764283209558144E-2</c:v>
                </c:pt>
                <c:pt idx="29">
                  <c:v>6.497768029656581E-2</c:v>
                </c:pt>
                <c:pt idx="30">
                  <c:v>-5.6554633908056262E-2</c:v>
                </c:pt>
                <c:pt idx="31">
                  <c:v>-2.7474016475137364E-2</c:v>
                </c:pt>
                <c:pt idx="32">
                  <c:v>2.6067997124087361E-2</c:v>
                </c:pt>
                <c:pt idx="33">
                  <c:v>-2.5155626417767918E-2</c:v>
                </c:pt>
                <c:pt idx="34">
                  <c:v>2.1893249368189593E-2</c:v>
                </c:pt>
                <c:pt idx="35">
                  <c:v>-2.5926017655474864E-2</c:v>
                </c:pt>
                <c:pt idx="36">
                  <c:v>9.8074369061250888E-2</c:v>
                </c:pt>
              </c:numCache>
            </c:numRef>
          </c:val>
          <c:smooth val="0"/>
          <c:extLst>
            <c:ext xmlns:c16="http://schemas.microsoft.com/office/drawing/2014/chart" uri="{C3380CC4-5D6E-409C-BE32-E72D297353CC}">
              <c16:uniqueId val="{00000001-57B9-4539-ADFC-CE8165614B51}"/>
            </c:ext>
          </c:extLst>
        </c:ser>
        <c:ser>
          <c:idx val="2"/>
          <c:order val="2"/>
          <c:tx>
            <c:strRef>
              <c:f>'3.1.Price'!$B$44</c:f>
              <c:strCache>
                <c:ptCount val="1"/>
                <c:pt idx="0">
                  <c:v>MEALS</c:v>
                </c:pt>
              </c:strCache>
            </c:strRef>
          </c:tx>
          <c:spPr>
            <a:ln w="28575" cap="rnd">
              <a:solidFill>
                <a:schemeClr val="accent3"/>
              </a:solidFill>
              <a:round/>
            </a:ln>
            <a:effectLst/>
          </c:spPr>
          <c:marker>
            <c:symbol val="none"/>
          </c:marker>
          <c:cat>
            <c:multiLvlStrRef>
              <c:f>'3.1.Price'!$C$39:$AM$41</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'3.1.Price'!$C$44:$AM$44</c:f>
              <c:numCache>
                <c:formatCode>General</c:formatCode>
                <c:ptCount val="37"/>
                <c:pt idx="1">
                  <c:v>-6.3945602758415099E-3</c:v>
                </c:pt>
                <c:pt idx="2">
                  <c:v>2.5745500809115418E-2</c:v>
                </c:pt>
                <c:pt idx="3">
                  <c:v>-1.2276482961078972E-2</c:v>
                </c:pt>
                <c:pt idx="4">
                  <c:v>-1.700624554707364E-2</c:v>
                </c:pt>
                <c:pt idx="5">
                  <c:v>-3.8785770526998942E-3</c:v>
                </c:pt>
                <c:pt idx="6">
                  <c:v>-6.8360330336038055E-3</c:v>
                </c:pt>
                <c:pt idx="7">
                  <c:v>-2.2609431723951134E-3</c:v>
                </c:pt>
                <c:pt idx="8">
                  <c:v>-1.0406515271673356E-2</c:v>
                </c:pt>
                <c:pt idx="9">
                  <c:v>-1.1137805282226299E-2</c:v>
                </c:pt>
                <c:pt idx="10">
                  <c:v>3.5820984960345692E-2</c:v>
                </c:pt>
                <c:pt idx="11">
                  <c:v>6.0264451994462842E-3</c:v>
                </c:pt>
                <c:pt idx="12">
                  <c:v>3.9449911800174986E-2</c:v>
                </c:pt>
                <c:pt idx="13">
                  <c:v>-1.858553120814288E-2</c:v>
                </c:pt>
                <c:pt idx="14">
                  <c:v>-2.2377392568155963E-2</c:v>
                </c:pt>
                <c:pt idx="15">
                  <c:v>-5.6956442562461351E-3</c:v>
                </c:pt>
                <c:pt idx="16">
                  <c:v>-2.0721397985692946E-2</c:v>
                </c:pt>
                <c:pt idx="17">
                  <c:v>7.472108372738262E-3</c:v>
                </c:pt>
                <c:pt idx="18">
                  <c:v>7.5296602543200031E-3</c:v>
                </c:pt>
                <c:pt idx="19">
                  <c:v>5.8056525640801659E-3</c:v>
                </c:pt>
                <c:pt idx="20">
                  <c:v>-7.1038677193773214E-3</c:v>
                </c:pt>
                <c:pt idx="21">
                  <c:v>7.6828082605353565E-3</c:v>
                </c:pt>
                <c:pt idx="22">
                  <c:v>2.2060464639620303E-2</c:v>
                </c:pt>
                <c:pt idx="23">
                  <c:v>4.1315459168329571E-3</c:v>
                </c:pt>
                <c:pt idx="24">
                  <c:v>1.479206762782237E-4</c:v>
                </c:pt>
                <c:pt idx="25">
                  <c:v>-1.5439897511056899E-2</c:v>
                </c:pt>
                <c:pt idx="26">
                  <c:v>1.5919797374922107E-2</c:v>
                </c:pt>
                <c:pt idx="27">
                  <c:v>2.1172168132845393E-2</c:v>
                </c:pt>
                <c:pt idx="28">
                  <c:v>-1.7245473230566577E-2</c:v>
                </c:pt>
                <c:pt idx="29">
                  <c:v>8.9928763672626477E-3</c:v>
                </c:pt>
                <c:pt idx="30">
                  <c:v>-9.6772025770595071E-3</c:v>
                </c:pt>
                <c:pt idx="31">
                  <c:v>1.1552739400800149E-2</c:v>
                </c:pt>
                <c:pt idx="32">
                  <c:v>-1.6534139228886691E-2</c:v>
                </c:pt>
                <c:pt idx="33">
                  <c:v>-6.195788335042085E-3</c:v>
                </c:pt>
                <c:pt idx="34">
                  <c:v>3.449357969503053E-2</c:v>
                </c:pt>
                <c:pt idx="35">
                  <c:v>-1.9947663076282152E-2</c:v>
                </c:pt>
                <c:pt idx="36">
                  <c:v>2.7163897309153917E-2</c:v>
                </c:pt>
              </c:numCache>
            </c:numRef>
          </c:val>
          <c:smooth val="0"/>
          <c:extLst>
            <c:ext xmlns:c16="http://schemas.microsoft.com/office/drawing/2014/chart" uri="{C3380CC4-5D6E-409C-BE32-E72D297353CC}">
              <c16:uniqueId val="{00000002-57B9-4539-ADFC-CE8165614B51}"/>
            </c:ext>
          </c:extLst>
        </c:ser>
        <c:ser>
          <c:idx val="3"/>
          <c:order val="3"/>
          <c:tx>
            <c:strRef>
              <c:f>'3.1.Price'!$B$45</c:f>
              <c:strCache>
                <c:ptCount val="1"/>
                <c:pt idx="0">
                  <c:v>MEXICAN</c:v>
                </c:pt>
              </c:strCache>
            </c:strRef>
          </c:tx>
          <c:spPr>
            <a:ln w="28575" cap="rnd">
              <a:solidFill>
                <a:srgbClr val="C00000"/>
              </a:solidFill>
              <a:round/>
            </a:ln>
            <a:effectLst/>
          </c:spPr>
          <c:marker>
            <c:symbol val="none"/>
          </c:marker>
          <c:cat>
            <c:multiLvlStrRef>
              <c:f>'3.1.Price'!$C$39:$AM$41</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'3.1.Price'!$C$45:$AM$45</c:f>
              <c:numCache>
                <c:formatCode>General</c:formatCode>
                <c:ptCount val="37"/>
                <c:pt idx="1">
                  <c:v>-8.8227289137515985E-2</c:v>
                </c:pt>
                <c:pt idx="2">
                  <c:v>5.981367210254529E-2</c:v>
                </c:pt>
                <c:pt idx="3">
                  <c:v>2.7582147677315039E-2</c:v>
                </c:pt>
                <c:pt idx="4">
                  <c:v>-6.5622450502225815E-2</c:v>
                </c:pt>
                <c:pt idx="5">
                  <c:v>4.4027457777112033E-2</c:v>
                </c:pt>
                <c:pt idx="6">
                  <c:v>-2.6451582520485406E-2</c:v>
                </c:pt>
                <c:pt idx="7">
                  <c:v>2.0496759953188226E-2</c:v>
                </c:pt>
                <c:pt idx="8">
                  <c:v>-3.6153701193798904E-2</c:v>
                </c:pt>
                <c:pt idx="9">
                  <c:v>7.3848284191341929E-2</c:v>
                </c:pt>
                <c:pt idx="10">
                  <c:v>-4.4426635532755498E-2</c:v>
                </c:pt>
                <c:pt idx="11">
                  <c:v>2.391789665579469E-2</c:v>
                </c:pt>
                <c:pt idx="12">
                  <c:v>-0.11282202548001408</c:v>
                </c:pt>
                <c:pt idx="13">
                  <c:v>5.8221451499677501E-2</c:v>
                </c:pt>
                <c:pt idx="14">
                  <c:v>-3.3324727829593392E-3</c:v>
                </c:pt>
                <c:pt idx="15">
                  <c:v>3.2674699487029724E-3</c:v>
                </c:pt>
                <c:pt idx="16">
                  <c:v>-3.9159988398839052E-2</c:v>
                </c:pt>
                <c:pt idx="17">
                  <c:v>4.9338839688225056E-2</c:v>
                </c:pt>
                <c:pt idx="18">
                  <c:v>-6.7705920126300834E-3</c:v>
                </c:pt>
                <c:pt idx="19">
                  <c:v>-5.7704810639037207E-2</c:v>
                </c:pt>
                <c:pt idx="20">
                  <c:v>6.3597985367540133E-2</c:v>
                </c:pt>
                <c:pt idx="21">
                  <c:v>-3.1406167321131662E-2</c:v>
                </c:pt>
                <c:pt idx="22">
                  <c:v>1.0448119703888814E-2</c:v>
                </c:pt>
                <c:pt idx="23">
                  <c:v>-7.9475323561501998E-3</c:v>
                </c:pt>
                <c:pt idx="24">
                  <c:v>2.6720566074800445E-4</c:v>
                </c:pt>
                <c:pt idx="25">
                  <c:v>6.7326239181864089E-3</c:v>
                </c:pt>
                <c:pt idx="26">
                  <c:v>3.0682169104290224E-3</c:v>
                </c:pt>
                <c:pt idx="27">
                  <c:v>4.1226023878791151E-2</c:v>
                </c:pt>
                <c:pt idx="28">
                  <c:v>6.9536460145411372E-2</c:v>
                </c:pt>
                <c:pt idx="29">
                  <c:v>6.7338467186482953E-2</c:v>
                </c:pt>
                <c:pt idx="30">
                  <c:v>4.8522511090876908E-2</c:v>
                </c:pt>
                <c:pt idx="31">
                  <c:v>-7.380675165385242E-2</c:v>
                </c:pt>
                <c:pt idx="32">
                  <c:v>-3.8372363006935029E-2</c:v>
                </c:pt>
                <c:pt idx="33">
                  <c:v>-2.0754580739210438E-2</c:v>
                </c:pt>
                <c:pt idx="34">
                  <c:v>-6.0501349143774474E-3</c:v>
                </c:pt>
                <c:pt idx="35">
                  <c:v>-1.6324290915648021E-3</c:v>
                </c:pt>
                <c:pt idx="36">
                  <c:v>0.11742590430588917</c:v>
                </c:pt>
              </c:numCache>
            </c:numRef>
          </c:val>
          <c:smooth val="0"/>
          <c:extLst>
            <c:ext xmlns:c16="http://schemas.microsoft.com/office/drawing/2014/chart" uri="{C3380CC4-5D6E-409C-BE32-E72D297353CC}">
              <c16:uniqueId val="{00000003-57B9-4539-ADFC-CE8165614B51}"/>
            </c:ext>
          </c:extLst>
        </c:ser>
        <c:ser>
          <c:idx val="4"/>
          <c:order val="4"/>
          <c:tx>
            <c:strRef>
              <c:f>'3.1.Price'!$B$46</c:f>
              <c:strCache>
                <c:ptCount val="1"/>
                <c:pt idx="0">
                  <c:v>SANDWICH</c:v>
                </c:pt>
              </c:strCache>
            </c:strRef>
          </c:tx>
          <c:spPr>
            <a:ln w="28575" cap="rnd">
              <a:solidFill>
                <a:srgbClr val="DE7722"/>
              </a:solidFill>
              <a:round/>
            </a:ln>
            <a:effectLst/>
          </c:spPr>
          <c:marker>
            <c:symbol val="none"/>
          </c:marker>
          <c:cat>
            <c:multiLvlStrRef>
              <c:f>'3.1.Price'!$C$39:$AM$41</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'3.1.Price'!$C$46:$AM$46</c:f>
              <c:numCache>
                <c:formatCode>General</c:formatCode>
                <c:ptCount val="37"/>
                <c:pt idx="1">
                  <c:v>-0.1354477211026075</c:v>
                </c:pt>
                <c:pt idx="2">
                  <c:v>0.11693793785925655</c:v>
                </c:pt>
                <c:pt idx="3">
                  <c:v>3.6114570224929698E-2</c:v>
                </c:pt>
                <c:pt idx="4">
                  <c:v>-5.8289530056333527E-2</c:v>
                </c:pt>
                <c:pt idx="5">
                  <c:v>0.14226071818916153</c:v>
                </c:pt>
                <c:pt idx="6">
                  <c:v>4.0347853325997107E-3</c:v>
                </c:pt>
                <c:pt idx="7">
                  <c:v>-2.0147970205619536E-2</c:v>
                </c:pt>
                <c:pt idx="8">
                  <c:v>8.2615243688121121E-2</c:v>
                </c:pt>
                <c:pt idx="9">
                  <c:v>-3.4680090482012704E-2</c:v>
                </c:pt>
                <c:pt idx="10">
                  <c:v>-6.8996238536928267E-2</c:v>
                </c:pt>
                <c:pt idx="11">
                  <c:v>3.4835019678762791E-3</c:v>
                </c:pt>
                <c:pt idx="12">
                  <c:v>-1.563237465054701E-2</c:v>
                </c:pt>
                <c:pt idx="13">
                  <c:v>-4.8496944539828446E-2</c:v>
                </c:pt>
                <c:pt idx="14">
                  <c:v>7.099794732668685E-2</c:v>
                </c:pt>
                <c:pt idx="15">
                  <c:v>-1.913181995330393E-2</c:v>
                </c:pt>
                <c:pt idx="16">
                  <c:v>6.9064671684878842E-2</c:v>
                </c:pt>
                <c:pt idx="17">
                  <c:v>-5.4715336874859855E-2</c:v>
                </c:pt>
                <c:pt idx="18">
                  <c:v>-5.3190675898821427E-2</c:v>
                </c:pt>
                <c:pt idx="19">
                  <c:v>1.6048190758815695E-2</c:v>
                </c:pt>
                <c:pt idx="20">
                  <c:v>0.2668481778511278</c:v>
                </c:pt>
                <c:pt idx="21">
                  <c:v>1.1927028409095319E-2</c:v>
                </c:pt>
                <c:pt idx="22">
                  <c:v>-5.3299495138977249E-2</c:v>
                </c:pt>
                <c:pt idx="23">
                  <c:v>7.0077961382038589E-2</c:v>
                </c:pt>
                <c:pt idx="24">
                  <c:v>-5.1665522704363975E-2</c:v>
                </c:pt>
                <c:pt idx="25">
                  <c:v>-0.11647699018318292</c:v>
                </c:pt>
                <c:pt idx="26">
                  <c:v>4.8154418644988484E-2</c:v>
                </c:pt>
                <c:pt idx="27">
                  <c:v>-1.783420320042528E-3</c:v>
                </c:pt>
                <c:pt idx="28">
                  <c:v>8.8184867715123794E-2</c:v>
                </c:pt>
                <c:pt idx="29">
                  <c:v>7.6419768626225792E-2</c:v>
                </c:pt>
                <c:pt idx="30">
                  <c:v>-0.13515186624027531</c:v>
                </c:pt>
                <c:pt idx="31">
                  <c:v>-7.5601751688710861E-3</c:v>
                </c:pt>
                <c:pt idx="32">
                  <c:v>8.0626879053184553E-2</c:v>
                </c:pt>
                <c:pt idx="33">
                  <c:v>-5.0567169616253183E-2</c:v>
                </c:pt>
                <c:pt idx="34">
                  <c:v>-1.0403244497448449E-2</c:v>
                </c:pt>
                <c:pt idx="35">
                  <c:v>3.2585538335028197E-3</c:v>
                </c:pt>
                <c:pt idx="36">
                  <c:v>7.3287112061188875E-2</c:v>
                </c:pt>
              </c:numCache>
            </c:numRef>
          </c:val>
          <c:smooth val="0"/>
          <c:extLst>
            <c:ext xmlns:c16="http://schemas.microsoft.com/office/drawing/2014/chart" uri="{C3380CC4-5D6E-409C-BE32-E72D297353CC}">
              <c16:uniqueId val="{00000004-57B9-4539-ADFC-CE8165614B51}"/>
            </c:ext>
          </c:extLst>
        </c:ser>
        <c:dLbls>
          <c:showLegendKey val="0"/>
          <c:showVal val="0"/>
          <c:showCatName val="0"/>
          <c:showSerName val="0"/>
          <c:showPercent val="0"/>
          <c:showBubbleSize val="0"/>
        </c:dLbls>
        <c:smooth val="0"/>
        <c:axId val="815911096"/>
        <c:axId val="815917328"/>
      </c:lineChart>
      <c:catAx>
        <c:axId val="815911096"/>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5917328"/>
        <c:crosses val="autoZero"/>
        <c:auto val="1"/>
        <c:lblAlgn val="ctr"/>
        <c:lblOffset val="100"/>
        <c:noMultiLvlLbl val="0"/>
      </c:catAx>
      <c:valAx>
        <c:axId val="81591732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59110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'4.1.Flavor'!$D$4</c:f>
              <c:strCache>
                <c:ptCount val="1"/>
                <c:pt idx="0">
                  <c:v>MEAT</c:v>
                </c:pt>
              </c:strCache>
            </c:strRef>
          </c:tx>
          <c:spPr>
            <a:ln w="28575" cap="rnd">
              <a:solidFill>
                <a:schemeClr val="accent1"/>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'4.1.Flavor'!$F$4:$AN$4</c:f>
              <c:numCache>
                <c:formatCode>_(* #,##0_);_(* \(#,##0\);_(* "-"??_);_(@_)</c:formatCode>
                <c:ptCount val="35"/>
                <c:pt idx="0">
                  <c:v>309085</c:v>
                </c:pt>
                <c:pt idx="1">
                  <c:v>293860</c:v>
                </c:pt>
                <c:pt idx="2">
                  <c:v>298970</c:v>
                </c:pt>
                <c:pt idx="3">
                  <c:v>348929</c:v>
                </c:pt>
                <c:pt idx="4">
                  <c:v>263305</c:v>
                </c:pt>
                <c:pt idx="5">
                  <c:v>255591</c:v>
                </c:pt>
                <c:pt idx="6">
                  <c:v>318920</c:v>
                </c:pt>
                <c:pt idx="7">
                  <c:v>272006</c:v>
                </c:pt>
                <c:pt idx="8">
                  <c:v>333872</c:v>
                </c:pt>
                <c:pt idx="9">
                  <c:v>265356</c:v>
                </c:pt>
                <c:pt idx="10">
                  <c:v>241472</c:v>
                </c:pt>
                <c:pt idx="11">
                  <c:v>294728</c:v>
                </c:pt>
                <c:pt idx="12">
                  <c:v>305410</c:v>
                </c:pt>
                <c:pt idx="13">
                  <c:v>269192</c:v>
                </c:pt>
                <c:pt idx="14">
                  <c:v>344015</c:v>
                </c:pt>
                <c:pt idx="15">
                  <c:v>234255</c:v>
                </c:pt>
                <c:pt idx="16">
                  <c:v>239540</c:v>
                </c:pt>
                <c:pt idx="17">
                  <c:v>294007</c:v>
                </c:pt>
                <c:pt idx="18">
                  <c:v>227052</c:v>
                </c:pt>
                <c:pt idx="19">
                  <c:v>235949</c:v>
                </c:pt>
                <c:pt idx="20">
                  <c:v>289674</c:v>
                </c:pt>
                <c:pt idx="21">
                  <c:v>258426</c:v>
                </c:pt>
                <c:pt idx="22">
                  <c:v>245427</c:v>
                </c:pt>
                <c:pt idx="23">
                  <c:v>263263</c:v>
                </c:pt>
                <c:pt idx="24">
                  <c:v>266210</c:v>
                </c:pt>
                <c:pt idx="25">
                  <c:v>257607</c:v>
                </c:pt>
                <c:pt idx="26">
                  <c:v>367941</c:v>
                </c:pt>
                <c:pt idx="27">
                  <c:v>236383</c:v>
                </c:pt>
                <c:pt idx="28">
                  <c:v>293461</c:v>
                </c:pt>
                <c:pt idx="29">
                  <c:v>234381</c:v>
                </c:pt>
                <c:pt idx="30">
                  <c:v>234521</c:v>
                </c:pt>
                <c:pt idx="31">
                  <c:v>298816</c:v>
                </c:pt>
                <c:pt idx="32">
                  <c:v>235123</c:v>
                </c:pt>
                <c:pt idx="33">
                  <c:v>242193</c:v>
                </c:pt>
                <c:pt idx="34">
                  <c:v>272454</c:v>
                </c:pt>
              </c:numCache>
            </c:numRef>
          </c:val>
          <c:smooth val="0"/>
          <c:extLst>
            <c:ext xmlns:c16="http://schemas.microsoft.com/office/drawing/2014/chart" uri="{C3380CC4-5D6E-409C-BE32-E72D297353CC}">
              <c16:uniqueId val="{00000000-AFC2-413F-B4BD-CB075DC031CC}"/>
            </c:ext>
          </c:extLst>
        </c:ser>
        <c:ser>
          <c:idx val="1"/>
          <c:order val="1"/>
          <c:tx>
            <c:strRef>
              <c:f>'4.1.Flavor'!$D$5</c:f>
              <c:strCache>
                <c:ptCount val="1"/>
                <c:pt idx="0">
                  <c:v>POULTRY</c:v>
                </c:pt>
              </c:strCache>
            </c:strRef>
          </c:tx>
          <c:spPr>
            <a:ln w="28575" cap="rnd">
              <a:solidFill>
                <a:srgbClr val="7030A0"/>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'4.1.Flavor'!$F$5:$AN$5</c:f>
              <c:numCache>
                <c:formatCode>_(* #,##0_);_(* \(#,##0\);_(* "-"??_);_(@_)</c:formatCode>
                <c:ptCount val="35"/>
                <c:pt idx="0">
                  <c:v>203161</c:v>
                </c:pt>
                <c:pt idx="1">
                  <c:v>194838</c:v>
                </c:pt>
                <c:pt idx="2">
                  <c:v>197267</c:v>
                </c:pt>
                <c:pt idx="3">
                  <c:v>231644</c:v>
                </c:pt>
                <c:pt idx="4">
                  <c:v>174412</c:v>
                </c:pt>
                <c:pt idx="5">
                  <c:v>168826</c:v>
                </c:pt>
                <c:pt idx="6">
                  <c:v>210133</c:v>
                </c:pt>
                <c:pt idx="7">
                  <c:v>174048</c:v>
                </c:pt>
                <c:pt idx="8">
                  <c:v>221627</c:v>
                </c:pt>
                <c:pt idx="9">
                  <c:v>178626</c:v>
                </c:pt>
                <c:pt idx="10">
                  <c:v>155939</c:v>
                </c:pt>
                <c:pt idx="11">
                  <c:v>187355</c:v>
                </c:pt>
                <c:pt idx="12">
                  <c:v>206122</c:v>
                </c:pt>
                <c:pt idx="13">
                  <c:v>181230</c:v>
                </c:pt>
                <c:pt idx="14">
                  <c:v>238203</c:v>
                </c:pt>
                <c:pt idx="15">
                  <c:v>164815</c:v>
                </c:pt>
                <c:pt idx="16">
                  <c:v>165403</c:v>
                </c:pt>
                <c:pt idx="17">
                  <c:v>197302</c:v>
                </c:pt>
                <c:pt idx="18">
                  <c:v>150745</c:v>
                </c:pt>
                <c:pt idx="19">
                  <c:v>151998</c:v>
                </c:pt>
                <c:pt idx="20">
                  <c:v>190414</c:v>
                </c:pt>
                <c:pt idx="21">
                  <c:v>166194</c:v>
                </c:pt>
                <c:pt idx="22">
                  <c:v>156716</c:v>
                </c:pt>
                <c:pt idx="23">
                  <c:v>163261</c:v>
                </c:pt>
                <c:pt idx="24">
                  <c:v>183218</c:v>
                </c:pt>
                <c:pt idx="25">
                  <c:v>171703</c:v>
                </c:pt>
                <c:pt idx="26">
                  <c:v>227465</c:v>
                </c:pt>
                <c:pt idx="27">
                  <c:v>138229</c:v>
                </c:pt>
                <c:pt idx="28">
                  <c:v>178388</c:v>
                </c:pt>
                <c:pt idx="29">
                  <c:v>150444</c:v>
                </c:pt>
                <c:pt idx="30">
                  <c:v>157920</c:v>
                </c:pt>
                <c:pt idx="31">
                  <c:v>203665</c:v>
                </c:pt>
                <c:pt idx="32">
                  <c:v>161385</c:v>
                </c:pt>
                <c:pt idx="33">
                  <c:v>163653</c:v>
                </c:pt>
                <c:pt idx="34">
                  <c:v>185430</c:v>
                </c:pt>
              </c:numCache>
            </c:numRef>
          </c:val>
          <c:smooth val="0"/>
          <c:extLst>
            <c:ext xmlns:c16="http://schemas.microsoft.com/office/drawing/2014/chart" uri="{C3380CC4-5D6E-409C-BE32-E72D297353CC}">
              <c16:uniqueId val="{00000001-AFC2-413F-B4BD-CB075DC031CC}"/>
            </c:ext>
          </c:extLst>
        </c:ser>
        <c:ser>
          <c:idx val="2"/>
          <c:order val="2"/>
          <c:tx>
            <c:strRef>
              <c:f>'4.1.Flavor'!$D$6</c:f>
              <c:strCache>
                <c:ptCount val="1"/>
                <c:pt idx="0">
                  <c:v>CHEESE</c:v>
                </c:pt>
              </c:strCache>
            </c:strRef>
          </c:tx>
          <c:spPr>
            <a:ln w="28575" cap="rnd">
              <a:solidFill>
                <a:schemeClr val="accent3"/>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'4.1.Flavor'!$F$6:$AN$6</c:f>
              <c:numCache>
                <c:formatCode>_(* #,##0_);_(* \(#,##0\);_(* "-"??_);_(@_)</c:formatCode>
                <c:ptCount val="35"/>
                <c:pt idx="0">
                  <c:v>138285</c:v>
                </c:pt>
                <c:pt idx="1">
                  <c:v>127204</c:v>
                </c:pt>
                <c:pt idx="2">
                  <c:v>127204</c:v>
                </c:pt>
                <c:pt idx="3">
                  <c:v>155106</c:v>
                </c:pt>
                <c:pt idx="4">
                  <c:v>118489</c:v>
                </c:pt>
                <c:pt idx="5">
                  <c:v>116242</c:v>
                </c:pt>
                <c:pt idx="6">
                  <c:v>140455</c:v>
                </c:pt>
                <c:pt idx="7">
                  <c:v>117880</c:v>
                </c:pt>
                <c:pt idx="8">
                  <c:v>149226</c:v>
                </c:pt>
                <c:pt idx="9">
                  <c:v>114457</c:v>
                </c:pt>
                <c:pt idx="10">
                  <c:v>105245</c:v>
                </c:pt>
                <c:pt idx="11">
                  <c:v>129766</c:v>
                </c:pt>
                <c:pt idx="12">
                  <c:v>141904</c:v>
                </c:pt>
                <c:pt idx="13">
                  <c:v>115094</c:v>
                </c:pt>
                <c:pt idx="14">
                  <c:v>153643</c:v>
                </c:pt>
                <c:pt idx="15">
                  <c:v>104181</c:v>
                </c:pt>
                <c:pt idx="16">
                  <c:v>99792</c:v>
                </c:pt>
                <c:pt idx="17">
                  <c:v>125622</c:v>
                </c:pt>
                <c:pt idx="18">
                  <c:v>96929</c:v>
                </c:pt>
                <c:pt idx="19">
                  <c:v>100793</c:v>
                </c:pt>
                <c:pt idx="20">
                  <c:v>129934</c:v>
                </c:pt>
                <c:pt idx="21">
                  <c:v>100576</c:v>
                </c:pt>
                <c:pt idx="22">
                  <c:v>97069</c:v>
                </c:pt>
                <c:pt idx="23">
                  <c:v>107198</c:v>
                </c:pt>
                <c:pt idx="24">
                  <c:v>108850</c:v>
                </c:pt>
                <c:pt idx="25">
                  <c:v>102536</c:v>
                </c:pt>
                <c:pt idx="26">
                  <c:v>150430</c:v>
                </c:pt>
                <c:pt idx="27">
                  <c:v>92323</c:v>
                </c:pt>
                <c:pt idx="28">
                  <c:v>110691</c:v>
                </c:pt>
                <c:pt idx="29">
                  <c:v>88830</c:v>
                </c:pt>
                <c:pt idx="30">
                  <c:v>90783</c:v>
                </c:pt>
                <c:pt idx="31">
                  <c:v>113155</c:v>
                </c:pt>
                <c:pt idx="32">
                  <c:v>94220</c:v>
                </c:pt>
                <c:pt idx="33">
                  <c:v>94486</c:v>
                </c:pt>
                <c:pt idx="34">
                  <c:v>106106</c:v>
                </c:pt>
              </c:numCache>
            </c:numRef>
          </c:val>
          <c:smooth val="0"/>
          <c:extLst>
            <c:ext xmlns:c16="http://schemas.microsoft.com/office/drawing/2014/chart" uri="{C3380CC4-5D6E-409C-BE32-E72D297353CC}">
              <c16:uniqueId val="{00000002-AFC2-413F-B4BD-CB075DC031CC}"/>
            </c:ext>
          </c:extLst>
        </c:ser>
        <c:ser>
          <c:idx val="3"/>
          <c:order val="3"/>
          <c:tx>
            <c:strRef>
              <c:f>'4.1.Flavor'!$D$7</c:f>
              <c:strCache>
                <c:ptCount val="1"/>
                <c:pt idx="0">
                  <c:v>TANGY</c:v>
                </c:pt>
              </c:strCache>
            </c:strRef>
          </c:tx>
          <c:spPr>
            <a:ln w="28575" cap="rnd">
              <a:solidFill>
                <a:srgbClr val="DE7722"/>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'4.1.Flavor'!$F$7:$AN$7</c:f>
              <c:numCache>
                <c:formatCode>_(* #,##0_);_(* \(#,##0\);_(* "-"??_);_(@_)</c:formatCode>
                <c:ptCount val="35"/>
                <c:pt idx="0">
                  <c:v>47432</c:v>
                </c:pt>
                <c:pt idx="1">
                  <c:v>42616</c:v>
                </c:pt>
                <c:pt idx="2">
                  <c:v>46263</c:v>
                </c:pt>
                <c:pt idx="3">
                  <c:v>49973</c:v>
                </c:pt>
                <c:pt idx="4">
                  <c:v>38843</c:v>
                </c:pt>
                <c:pt idx="5">
                  <c:v>37884</c:v>
                </c:pt>
                <c:pt idx="6">
                  <c:v>47292</c:v>
                </c:pt>
                <c:pt idx="7">
                  <c:v>42448</c:v>
                </c:pt>
                <c:pt idx="8">
                  <c:v>49322</c:v>
                </c:pt>
                <c:pt idx="9">
                  <c:v>41286</c:v>
                </c:pt>
                <c:pt idx="10">
                  <c:v>35476</c:v>
                </c:pt>
                <c:pt idx="11">
                  <c:v>40817</c:v>
                </c:pt>
                <c:pt idx="12">
                  <c:v>47264</c:v>
                </c:pt>
                <c:pt idx="13">
                  <c:v>42714</c:v>
                </c:pt>
                <c:pt idx="14">
                  <c:v>54978</c:v>
                </c:pt>
                <c:pt idx="15">
                  <c:v>36260</c:v>
                </c:pt>
                <c:pt idx="16">
                  <c:v>35273</c:v>
                </c:pt>
                <c:pt idx="17">
                  <c:v>44275</c:v>
                </c:pt>
                <c:pt idx="18">
                  <c:v>36204</c:v>
                </c:pt>
                <c:pt idx="19">
                  <c:v>39340</c:v>
                </c:pt>
                <c:pt idx="20">
                  <c:v>48146</c:v>
                </c:pt>
                <c:pt idx="21">
                  <c:v>38206</c:v>
                </c:pt>
                <c:pt idx="22">
                  <c:v>37051</c:v>
                </c:pt>
                <c:pt idx="23">
                  <c:v>38724</c:v>
                </c:pt>
                <c:pt idx="24">
                  <c:v>42847</c:v>
                </c:pt>
                <c:pt idx="25">
                  <c:v>40523</c:v>
                </c:pt>
                <c:pt idx="26">
                  <c:v>57624</c:v>
                </c:pt>
                <c:pt idx="27">
                  <c:v>36806</c:v>
                </c:pt>
                <c:pt idx="28">
                  <c:v>47803</c:v>
                </c:pt>
                <c:pt idx="29">
                  <c:v>41748</c:v>
                </c:pt>
                <c:pt idx="30">
                  <c:v>36540</c:v>
                </c:pt>
                <c:pt idx="31">
                  <c:v>44114</c:v>
                </c:pt>
                <c:pt idx="32">
                  <c:v>30842</c:v>
                </c:pt>
                <c:pt idx="33">
                  <c:v>32067</c:v>
                </c:pt>
                <c:pt idx="34">
                  <c:v>40313</c:v>
                </c:pt>
              </c:numCache>
            </c:numRef>
          </c:val>
          <c:smooth val="0"/>
          <c:extLst>
            <c:ext xmlns:c16="http://schemas.microsoft.com/office/drawing/2014/chart" uri="{C3380CC4-5D6E-409C-BE32-E72D297353CC}">
              <c16:uniqueId val="{00000003-AFC2-413F-B4BD-CB075DC031CC}"/>
            </c:ext>
          </c:extLst>
        </c:ser>
        <c:ser>
          <c:idx val="4"/>
          <c:order val="4"/>
          <c:tx>
            <c:strRef>
              <c:f>'4.1.Flavor'!$D$8</c:f>
              <c:strCache>
                <c:ptCount val="1"/>
                <c:pt idx="0">
                  <c:v>ASIAN</c:v>
                </c:pt>
              </c:strCache>
            </c:strRef>
          </c:tx>
          <c:spPr>
            <a:ln w="28575" cap="rnd">
              <a:solidFill>
                <a:schemeClr val="accent5"/>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'4.1.Flavor'!$F$8:$AN$8</c:f>
              <c:numCache>
                <c:formatCode>_(* #,##0_);_(* \(#,##0\);_(* "-"??_);_(@_)</c:formatCode>
                <c:ptCount val="35"/>
                <c:pt idx="0">
                  <c:v>38941</c:v>
                </c:pt>
                <c:pt idx="1">
                  <c:v>36939</c:v>
                </c:pt>
                <c:pt idx="2">
                  <c:v>37884</c:v>
                </c:pt>
                <c:pt idx="3">
                  <c:v>43575</c:v>
                </c:pt>
                <c:pt idx="4">
                  <c:v>32151</c:v>
                </c:pt>
                <c:pt idx="5">
                  <c:v>30380</c:v>
                </c:pt>
                <c:pt idx="6">
                  <c:v>34846</c:v>
                </c:pt>
                <c:pt idx="7">
                  <c:v>29316</c:v>
                </c:pt>
                <c:pt idx="8">
                  <c:v>33985</c:v>
                </c:pt>
                <c:pt idx="9">
                  <c:v>28343</c:v>
                </c:pt>
                <c:pt idx="10">
                  <c:v>24066</c:v>
                </c:pt>
                <c:pt idx="11">
                  <c:v>29666</c:v>
                </c:pt>
                <c:pt idx="12">
                  <c:v>32144</c:v>
                </c:pt>
                <c:pt idx="13">
                  <c:v>26894</c:v>
                </c:pt>
                <c:pt idx="14">
                  <c:v>36106</c:v>
                </c:pt>
                <c:pt idx="15">
                  <c:v>26537</c:v>
                </c:pt>
                <c:pt idx="16">
                  <c:v>25571</c:v>
                </c:pt>
                <c:pt idx="17">
                  <c:v>29176</c:v>
                </c:pt>
                <c:pt idx="18">
                  <c:v>21280</c:v>
                </c:pt>
                <c:pt idx="19">
                  <c:v>24038</c:v>
                </c:pt>
                <c:pt idx="20">
                  <c:v>31850</c:v>
                </c:pt>
                <c:pt idx="21">
                  <c:v>27937</c:v>
                </c:pt>
                <c:pt idx="22">
                  <c:v>25151</c:v>
                </c:pt>
                <c:pt idx="23">
                  <c:v>26439</c:v>
                </c:pt>
                <c:pt idx="24">
                  <c:v>27594</c:v>
                </c:pt>
                <c:pt idx="25">
                  <c:v>27804</c:v>
                </c:pt>
                <c:pt idx="26">
                  <c:v>37870</c:v>
                </c:pt>
                <c:pt idx="27">
                  <c:v>21693</c:v>
                </c:pt>
                <c:pt idx="28">
                  <c:v>31913</c:v>
                </c:pt>
                <c:pt idx="29">
                  <c:v>25718</c:v>
                </c:pt>
                <c:pt idx="30">
                  <c:v>24381</c:v>
                </c:pt>
                <c:pt idx="31">
                  <c:v>31556</c:v>
                </c:pt>
                <c:pt idx="32">
                  <c:v>24381</c:v>
                </c:pt>
                <c:pt idx="33">
                  <c:v>24472</c:v>
                </c:pt>
                <c:pt idx="34">
                  <c:v>26810</c:v>
                </c:pt>
              </c:numCache>
            </c:numRef>
          </c:val>
          <c:smooth val="0"/>
          <c:extLst>
            <c:ext xmlns:c16="http://schemas.microsoft.com/office/drawing/2014/chart" uri="{C3380CC4-5D6E-409C-BE32-E72D297353CC}">
              <c16:uniqueId val="{00000004-AFC2-413F-B4BD-CB075DC031CC}"/>
            </c:ext>
          </c:extLst>
        </c:ser>
        <c:ser>
          <c:idx val="5"/>
          <c:order val="5"/>
          <c:tx>
            <c:strRef>
              <c:f>'4.1.Flavor'!$D$9</c:f>
              <c:strCache>
                <c:ptCount val="1"/>
                <c:pt idx="0">
                  <c:v>HOT / SPICY</c:v>
                </c:pt>
              </c:strCache>
            </c:strRef>
          </c:tx>
          <c:spPr>
            <a:ln w="28575" cap="rnd">
              <a:solidFill>
                <a:schemeClr val="accent6"/>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'4.1.Flavor'!$F$9:$AN$9</c:f>
              <c:numCache>
                <c:formatCode>_(* #,##0_);_(* \(#,##0\);_(* "-"??_);_(@_)</c:formatCode>
                <c:ptCount val="35"/>
                <c:pt idx="0">
                  <c:v>21672</c:v>
                </c:pt>
                <c:pt idx="1">
                  <c:v>24640</c:v>
                </c:pt>
                <c:pt idx="2">
                  <c:v>23723</c:v>
                </c:pt>
                <c:pt idx="3">
                  <c:v>28938</c:v>
                </c:pt>
                <c:pt idx="4">
                  <c:v>21371</c:v>
                </c:pt>
                <c:pt idx="5">
                  <c:v>22183</c:v>
                </c:pt>
                <c:pt idx="6">
                  <c:v>28959</c:v>
                </c:pt>
                <c:pt idx="7">
                  <c:v>24647</c:v>
                </c:pt>
                <c:pt idx="8">
                  <c:v>33600</c:v>
                </c:pt>
                <c:pt idx="9">
                  <c:v>27979</c:v>
                </c:pt>
                <c:pt idx="10">
                  <c:v>25886</c:v>
                </c:pt>
                <c:pt idx="11">
                  <c:v>29911</c:v>
                </c:pt>
                <c:pt idx="12">
                  <c:v>29631</c:v>
                </c:pt>
                <c:pt idx="13">
                  <c:v>24983</c:v>
                </c:pt>
                <c:pt idx="14">
                  <c:v>33600</c:v>
                </c:pt>
                <c:pt idx="15">
                  <c:v>24409</c:v>
                </c:pt>
                <c:pt idx="16">
                  <c:v>23751</c:v>
                </c:pt>
                <c:pt idx="17">
                  <c:v>27797</c:v>
                </c:pt>
                <c:pt idx="18">
                  <c:v>22827</c:v>
                </c:pt>
                <c:pt idx="19">
                  <c:v>24913</c:v>
                </c:pt>
                <c:pt idx="20">
                  <c:v>30723</c:v>
                </c:pt>
                <c:pt idx="21">
                  <c:v>25200</c:v>
                </c:pt>
                <c:pt idx="22">
                  <c:v>23933</c:v>
                </c:pt>
                <c:pt idx="23">
                  <c:v>26250</c:v>
                </c:pt>
                <c:pt idx="24">
                  <c:v>27111</c:v>
                </c:pt>
                <c:pt idx="25">
                  <c:v>25445</c:v>
                </c:pt>
                <c:pt idx="26">
                  <c:v>34951</c:v>
                </c:pt>
                <c:pt idx="27">
                  <c:v>24647</c:v>
                </c:pt>
                <c:pt idx="28">
                  <c:v>27713</c:v>
                </c:pt>
                <c:pt idx="29">
                  <c:v>25172</c:v>
                </c:pt>
                <c:pt idx="30">
                  <c:v>23702</c:v>
                </c:pt>
                <c:pt idx="31">
                  <c:v>29953</c:v>
                </c:pt>
                <c:pt idx="32">
                  <c:v>24185</c:v>
                </c:pt>
                <c:pt idx="33">
                  <c:v>25795</c:v>
                </c:pt>
                <c:pt idx="34">
                  <c:v>30625</c:v>
                </c:pt>
              </c:numCache>
            </c:numRef>
          </c:val>
          <c:smooth val="0"/>
          <c:extLst>
            <c:ext xmlns:c16="http://schemas.microsoft.com/office/drawing/2014/chart" uri="{C3380CC4-5D6E-409C-BE32-E72D297353CC}">
              <c16:uniqueId val="{00000005-AFC2-413F-B4BD-CB075DC031CC}"/>
            </c:ext>
          </c:extLst>
        </c:ser>
        <c:ser>
          <c:idx val="6"/>
          <c:order val="6"/>
          <c:tx>
            <c:strRef>
              <c:f>'4.1.Flavor'!$D$10</c:f>
              <c:strCache>
                <c:ptCount val="1"/>
                <c:pt idx="0">
                  <c:v>VEGETABLE</c:v>
                </c:pt>
              </c:strCache>
            </c:strRef>
          </c:tx>
          <c:spPr>
            <a:ln w="28575" cap="rnd">
              <a:solidFill>
                <a:schemeClr val="accent1">
                  <a:lumMod val="60000"/>
                </a:schemeClr>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'4.1.Flavor'!$F$10:$AN$10</c:f>
              <c:numCache>
                <c:formatCode>_(* #,##0_);_(* \(#,##0\);_(* "-"??_);_(@_)</c:formatCode>
                <c:ptCount val="35"/>
                <c:pt idx="0">
                  <c:v>28189</c:v>
                </c:pt>
                <c:pt idx="1">
                  <c:v>28812</c:v>
                </c:pt>
                <c:pt idx="2">
                  <c:v>25900</c:v>
                </c:pt>
                <c:pt idx="3">
                  <c:v>31598</c:v>
                </c:pt>
                <c:pt idx="4">
                  <c:v>24157</c:v>
                </c:pt>
                <c:pt idx="5">
                  <c:v>21840</c:v>
                </c:pt>
                <c:pt idx="6">
                  <c:v>27293</c:v>
                </c:pt>
                <c:pt idx="7">
                  <c:v>23674</c:v>
                </c:pt>
                <c:pt idx="8">
                  <c:v>30338</c:v>
                </c:pt>
                <c:pt idx="9">
                  <c:v>24563</c:v>
                </c:pt>
                <c:pt idx="10">
                  <c:v>21840</c:v>
                </c:pt>
                <c:pt idx="11">
                  <c:v>28819</c:v>
                </c:pt>
                <c:pt idx="12">
                  <c:v>28959</c:v>
                </c:pt>
                <c:pt idx="13">
                  <c:v>25249</c:v>
                </c:pt>
                <c:pt idx="14">
                  <c:v>32788</c:v>
                </c:pt>
                <c:pt idx="15">
                  <c:v>22071</c:v>
                </c:pt>
                <c:pt idx="16">
                  <c:v>22372</c:v>
                </c:pt>
                <c:pt idx="17">
                  <c:v>26964</c:v>
                </c:pt>
                <c:pt idx="18">
                  <c:v>19985</c:v>
                </c:pt>
                <c:pt idx="19">
                  <c:v>21665</c:v>
                </c:pt>
                <c:pt idx="20">
                  <c:v>27622</c:v>
                </c:pt>
                <c:pt idx="21">
                  <c:v>23996</c:v>
                </c:pt>
                <c:pt idx="22">
                  <c:v>22862</c:v>
                </c:pt>
                <c:pt idx="23">
                  <c:v>25802</c:v>
                </c:pt>
                <c:pt idx="24">
                  <c:v>26481</c:v>
                </c:pt>
                <c:pt idx="25">
                  <c:v>24353</c:v>
                </c:pt>
                <c:pt idx="26">
                  <c:v>34986</c:v>
                </c:pt>
                <c:pt idx="27">
                  <c:v>21357</c:v>
                </c:pt>
                <c:pt idx="28">
                  <c:v>26894</c:v>
                </c:pt>
                <c:pt idx="29">
                  <c:v>21756</c:v>
                </c:pt>
                <c:pt idx="30">
                  <c:v>20678</c:v>
                </c:pt>
                <c:pt idx="31">
                  <c:v>30709</c:v>
                </c:pt>
                <c:pt idx="32">
                  <c:v>23464</c:v>
                </c:pt>
                <c:pt idx="33">
                  <c:v>23541</c:v>
                </c:pt>
                <c:pt idx="34">
                  <c:v>24640</c:v>
                </c:pt>
              </c:numCache>
            </c:numRef>
          </c:val>
          <c:smooth val="0"/>
          <c:extLst>
            <c:ext xmlns:c16="http://schemas.microsoft.com/office/drawing/2014/chart" uri="{C3380CC4-5D6E-409C-BE32-E72D297353CC}">
              <c16:uniqueId val="{00000006-AFC2-413F-B4BD-CB075DC031CC}"/>
            </c:ext>
          </c:extLst>
        </c:ser>
        <c:ser>
          <c:idx val="7"/>
          <c:order val="7"/>
          <c:tx>
            <c:strRef>
              <c:f>'4.1.Flavor'!$D$11</c:f>
              <c:strCache>
                <c:ptCount val="1"/>
                <c:pt idx="0">
                  <c:v>FRUIT</c:v>
                </c:pt>
              </c:strCache>
            </c:strRef>
          </c:tx>
          <c:spPr>
            <a:ln w="28575" cap="rnd">
              <a:solidFill>
                <a:schemeClr val="accent2">
                  <a:lumMod val="60000"/>
                </a:schemeClr>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'4.1.Flavor'!$F$11:$AN$11</c:f>
              <c:numCache>
                <c:formatCode>_(* #,##0_);_(* \(#,##0\);_(* "-"??_);_(@_)</c:formatCode>
                <c:ptCount val="35"/>
                <c:pt idx="0">
                  <c:v>20986</c:v>
                </c:pt>
                <c:pt idx="1">
                  <c:v>17899</c:v>
                </c:pt>
                <c:pt idx="2">
                  <c:v>17493</c:v>
                </c:pt>
                <c:pt idx="3">
                  <c:v>20153</c:v>
                </c:pt>
                <c:pt idx="4">
                  <c:v>15911</c:v>
                </c:pt>
                <c:pt idx="5">
                  <c:v>14735</c:v>
                </c:pt>
                <c:pt idx="6">
                  <c:v>18718</c:v>
                </c:pt>
                <c:pt idx="7">
                  <c:v>15547</c:v>
                </c:pt>
                <c:pt idx="8">
                  <c:v>19404</c:v>
                </c:pt>
                <c:pt idx="9">
                  <c:v>20510</c:v>
                </c:pt>
                <c:pt idx="10">
                  <c:v>13496</c:v>
                </c:pt>
                <c:pt idx="11">
                  <c:v>16961</c:v>
                </c:pt>
                <c:pt idx="12">
                  <c:v>20734</c:v>
                </c:pt>
                <c:pt idx="13">
                  <c:v>16184</c:v>
                </c:pt>
                <c:pt idx="14">
                  <c:v>21350</c:v>
                </c:pt>
                <c:pt idx="15">
                  <c:v>14987</c:v>
                </c:pt>
                <c:pt idx="16">
                  <c:v>14973</c:v>
                </c:pt>
                <c:pt idx="17">
                  <c:v>15806</c:v>
                </c:pt>
                <c:pt idx="18">
                  <c:v>12159</c:v>
                </c:pt>
                <c:pt idx="19">
                  <c:v>12572</c:v>
                </c:pt>
                <c:pt idx="20">
                  <c:v>15484</c:v>
                </c:pt>
                <c:pt idx="21">
                  <c:v>15134</c:v>
                </c:pt>
                <c:pt idx="22">
                  <c:v>16093</c:v>
                </c:pt>
                <c:pt idx="23">
                  <c:v>14427</c:v>
                </c:pt>
                <c:pt idx="24">
                  <c:v>15806</c:v>
                </c:pt>
                <c:pt idx="25">
                  <c:v>14903</c:v>
                </c:pt>
                <c:pt idx="26">
                  <c:v>18725</c:v>
                </c:pt>
                <c:pt idx="27">
                  <c:v>10661</c:v>
                </c:pt>
                <c:pt idx="28">
                  <c:v>15876</c:v>
                </c:pt>
                <c:pt idx="29">
                  <c:v>12845</c:v>
                </c:pt>
                <c:pt idx="30">
                  <c:v>12327</c:v>
                </c:pt>
                <c:pt idx="31">
                  <c:v>14511</c:v>
                </c:pt>
                <c:pt idx="32">
                  <c:v>12355</c:v>
                </c:pt>
                <c:pt idx="33">
                  <c:v>12082</c:v>
                </c:pt>
                <c:pt idx="34">
                  <c:v>13027</c:v>
                </c:pt>
              </c:numCache>
            </c:numRef>
          </c:val>
          <c:smooth val="0"/>
          <c:extLst>
            <c:ext xmlns:c16="http://schemas.microsoft.com/office/drawing/2014/chart" uri="{C3380CC4-5D6E-409C-BE32-E72D297353CC}">
              <c16:uniqueId val="{00000007-AFC2-413F-B4BD-CB075DC031CC}"/>
            </c:ext>
          </c:extLst>
        </c:ser>
        <c:ser>
          <c:idx val="8"/>
          <c:order val="8"/>
          <c:tx>
            <c:strRef>
              <c:f>'4.1.Flavor'!$D$12</c:f>
              <c:strCache>
                <c:ptCount val="1"/>
                <c:pt idx="0">
                  <c:v>MEXICAN</c:v>
                </c:pt>
              </c:strCache>
            </c:strRef>
          </c:tx>
          <c:spPr>
            <a:ln w="28575" cap="rnd">
              <a:solidFill>
                <a:srgbClr val="FFFF00"/>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'4.1.Flavor'!$F$12:$AN$12</c:f>
              <c:numCache>
                <c:formatCode>_(* #,##0_);_(* \(#,##0\);_(* "-"??_);_(@_)</c:formatCode>
                <c:ptCount val="35"/>
                <c:pt idx="0">
                  <c:v>16065</c:v>
                </c:pt>
                <c:pt idx="1">
                  <c:v>15498</c:v>
                </c:pt>
                <c:pt idx="2">
                  <c:v>15610</c:v>
                </c:pt>
                <c:pt idx="3">
                  <c:v>19292</c:v>
                </c:pt>
                <c:pt idx="4">
                  <c:v>15813</c:v>
                </c:pt>
                <c:pt idx="5">
                  <c:v>14126</c:v>
                </c:pt>
                <c:pt idx="6">
                  <c:v>16807</c:v>
                </c:pt>
                <c:pt idx="7">
                  <c:v>15372</c:v>
                </c:pt>
                <c:pt idx="8">
                  <c:v>19159</c:v>
                </c:pt>
                <c:pt idx="9">
                  <c:v>15848</c:v>
                </c:pt>
                <c:pt idx="10">
                  <c:v>14455</c:v>
                </c:pt>
                <c:pt idx="11">
                  <c:v>16870</c:v>
                </c:pt>
                <c:pt idx="12">
                  <c:v>17213</c:v>
                </c:pt>
                <c:pt idx="13">
                  <c:v>16338</c:v>
                </c:pt>
                <c:pt idx="14">
                  <c:v>19929</c:v>
                </c:pt>
                <c:pt idx="15">
                  <c:v>15134</c:v>
                </c:pt>
                <c:pt idx="16">
                  <c:v>13853</c:v>
                </c:pt>
                <c:pt idx="17">
                  <c:v>16303</c:v>
                </c:pt>
                <c:pt idx="18">
                  <c:v>12726</c:v>
                </c:pt>
                <c:pt idx="19">
                  <c:v>14392</c:v>
                </c:pt>
                <c:pt idx="20">
                  <c:v>18424</c:v>
                </c:pt>
                <c:pt idx="21">
                  <c:v>15316</c:v>
                </c:pt>
                <c:pt idx="22">
                  <c:v>14581</c:v>
                </c:pt>
                <c:pt idx="23">
                  <c:v>14231</c:v>
                </c:pt>
                <c:pt idx="24">
                  <c:v>14861</c:v>
                </c:pt>
                <c:pt idx="25">
                  <c:v>15435</c:v>
                </c:pt>
                <c:pt idx="26">
                  <c:v>22379</c:v>
                </c:pt>
                <c:pt idx="27">
                  <c:v>13496</c:v>
                </c:pt>
                <c:pt idx="28">
                  <c:v>17941</c:v>
                </c:pt>
                <c:pt idx="29">
                  <c:v>13531</c:v>
                </c:pt>
                <c:pt idx="30">
                  <c:v>13020</c:v>
                </c:pt>
                <c:pt idx="31">
                  <c:v>16058</c:v>
                </c:pt>
                <c:pt idx="32">
                  <c:v>12593</c:v>
                </c:pt>
                <c:pt idx="33">
                  <c:v>14378</c:v>
                </c:pt>
                <c:pt idx="34">
                  <c:v>16870</c:v>
                </c:pt>
              </c:numCache>
            </c:numRef>
          </c:val>
          <c:smooth val="0"/>
          <c:extLst>
            <c:ext xmlns:c16="http://schemas.microsoft.com/office/drawing/2014/chart" uri="{C3380CC4-5D6E-409C-BE32-E72D297353CC}">
              <c16:uniqueId val="{00000008-AFC2-413F-B4BD-CB075DC031CC}"/>
            </c:ext>
          </c:extLst>
        </c:ser>
        <c:ser>
          <c:idx val="9"/>
          <c:order val="9"/>
          <c:tx>
            <c:strRef>
              <c:f>'4.1.Flavor'!$D$13</c:f>
              <c:strCache>
                <c:ptCount val="1"/>
                <c:pt idx="0">
                  <c:v>HERB &amp; SPICE</c:v>
                </c:pt>
              </c:strCache>
            </c:strRef>
          </c:tx>
          <c:spPr>
            <a:ln w="28575" cap="rnd">
              <a:solidFill>
                <a:srgbClr val="FF0066"/>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'4.1.Flavor'!$F$13:$AN$13</c:f>
              <c:numCache>
                <c:formatCode>_(* #,##0_);_(* \(#,##0\);_(* "-"??_);_(@_)</c:formatCode>
                <c:ptCount val="35"/>
                <c:pt idx="0">
                  <c:v>17689</c:v>
                </c:pt>
                <c:pt idx="1">
                  <c:v>16359</c:v>
                </c:pt>
                <c:pt idx="2">
                  <c:v>19362</c:v>
                </c:pt>
                <c:pt idx="3">
                  <c:v>20860</c:v>
                </c:pt>
                <c:pt idx="4">
                  <c:v>17129</c:v>
                </c:pt>
                <c:pt idx="5">
                  <c:v>18389</c:v>
                </c:pt>
                <c:pt idx="6">
                  <c:v>17507</c:v>
                </c:pt>
                <c:pt idx="7">
                  <c:v>14826</c:v>
                </c:pt>
                <c:pt idx="8">
                  <c:v>18788</c:v>
                </c:pt>
                <c:pt idx="9">
                  <c:v>14630</c:v>
                </c:pt>
                <c:pt idx="10">
                  <c:v>11928</c:v>
                </c:pt>
                <c:pt idx="11">
                  <c:v>14651</c:v>
                </c:pt>
                <c:pt idx="12">
                  <c:v>17633</c:v>
                </c:pt>
                <c:pt idx="13">
                  <c:v>14000</c:v>
                </c:pt>
                <c:pt idx="14">
                  <c:v>20342</c:v>
                </c:pt>
                <c:pt idx="15">
                  <c:v>12411</c:v>
                </c:pt>
                <c:pt idx="16">
                  <c:v>13944</c:v>
                </c:pt>
                <c:pt idx="17">
                  <c:v>18151</c:v>
                </c:pt>
                <c:pt idx="18">
                  <c:v>11851</c:v>
                </c:pt>
                <c:pt idx="19">
                  <c:v>11599</c:v>
                </c:pt>
                <c:pt idx="20">
                  <c:v>14728</c:v>
                </c:pt>
                <c:pt idx="21">
                  <c:v>12222</c:v>
                </c:pt>
                <c:pt idx="22">
                  <c:v>11725</c:v>
                </c:pt>
                <c:pt idx="23">
                  <c:v>12929</c:v>
                </c:pt>
                <c:pt idx="24">
                  <c:v>13391</c:v>
                </c:pt>
                <c:pt idx="25">
                  <c:v>13328</c:v>
                </c:pt>
                <c:pt idx="26">
                  <c:v>19145</c:v>
                </c:pt>
                <c:pt idx="27">
                  <c:v>11186</c:v>
                </c:pt>
                <c:pt idx="28">
                  <c:v>14763</c:v>
                </c:pt>
                <c:pt idx="29">
                  <c:v>11179</c:v>
                </c:pt>
                <c:pt idx="30">
                  <c:v>12355</c:v>
                </c:pt>
                <c:pt idx="31">
                  <c:v>15015</c:v>
                </c:pt>
                <c:pt idx="32">
                  <c:v>13258</c:v>
                </c:pt>
                <c:pt idx="33">
                  <c:v>13258</c:v>
                </c:pt>
                <c:pt idx="34">
                  <c:v>14504</c:v>
                </c:pt>
              </c:numCache>
            </c:numRef>
          </c:val>
          <c:smooth val="0"/>
          <c:extLst>
            <c:ext xmlns:c16="http://schemas.microsoft.com/office/drawing/2014/chart" uri="{C3380CC4-5D6E-409C-BE32-E72D297353CC}">
              <c16:uniqueId val="{00000009-AFC2-413F-B4BD-CB075DC031CC}"/>
            </c:ext>
          </c:extLst>
        </c:ser>
        <c:ser>
          <c:idx val="10"/>
          <c:order val="10"/>
          <c:tx>
            <c:strRef>
              <c:f>'4.1.Flavor'!$D$14</c:f>
              <c:strCache>
                <c:ptCount val="1"/>
                <c:pt idx="0">
                  <c:v>OTHER FLAVOR/SCENT*</c:v>
                </c:pt>
              </c:strCache>
            </c:strRef>
          </c:tx>
          <c:spPr>
            <a:ln w="28575" cap="rnd">
              <a:solidFill>
                <a:srgbClr val="FF0000"/>
              </a:solidFill>
              <a:round/>
            </a:ln>
            <a:effectLst/>
          </c:spPr>
          <c:marker>
            <c:symbol val="none"/>
          </c:marker>
          <c:cat>
            <c:multiLvlStrRef>
              <c:f>'4.1.Flavor'!$F$1:$AN$3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'4.1.Flavor'!$F$14:$AN$14</c:f>
              <c:numCache>
                <c:formatCode>_(* #,##0_);_(* \(#,##0\);_(* "-"??_);_(@_)</c:formatCode>
                <c:ptCount val="35"/>
                <c:pt idx="0">
                  <c:v>102669</c:v>
                </c:pt>
                <c:pt idx="1">
                  <c:v>100205.38888865401</c:v>
                </c:pt>
                <c:pt idx="2">
                  <c:v>99638</c:v>
                </c:pt>
                <c:pt idx="3">
                  <c:v>112679.777777728</c:v>
                </c:pt>
                <c:pt idx="4">
                  <c:v>89747</c:v>
                </c:pt>
                <c:pt idx="5">
                  <c:v>86156</c:v>
                </c:pt>
                <c:pt idx="6">
                  <c:v>119441</c:v>
                </c:pt>
                <c:pt idx="7">
                  <c:v>111664</c:v>
                </c:pt>
                <c:pt idx="8">
                  <c:v>153517</c:v>
                </c:pt>
                <c:pt idx="9">
                  <c:v>126735</c:v>
                </c:pt>
                <c:pt idx="10">
                  <c:v>118776</c:v>
                </c:pt>
                <c:pt idx="11">
                  <c:v>136339</c:v>
                </c:pt>
                <c:pt idx="12">
                  <c:v>146104</c:v>
                </c:pt>
                <c:pt idx="13">
                  <c:v>128163</c:v>
                </c:pt>
                <c:pt idx="14">
                  <c:v>173859</c:v>
                </c:pt>
                <c:pt idx="15">
                  <c:v>122241</c:v>
                </c:pt>
                <c:pt idx="16">
                  <c:v>118020</c:v>
                </c:pt>
                <c:pt idx="17">
                  <c:v>135849</c:v>
                </c:pt>
                <c:pt idx="18">
                  <c:v>105112</c:v>
                </c:pt>
                <c:pt idx="19">
                  <c:v>112210.38888865401</c:v>
                </c:pt>
                <c:pt idx="20">
                  <c:v>144543</c:v>
                </c:pt>
                <c:pt idx="21">
                  <c:v>129172.555555064</c:v>
                </c:pt>
                <c:pt idx="22">
                  <c:v>120239</c:v>
                </c:pt>
                <c:pt idx="23">
                  <c:v>119721</c:v>
                </c:pt>
                <c:pt idx="24">
                  <c:v>134785</c:v>
                </c:pt>
                <c:pt idx="25">
                  <c:v>129633</c:v>
                </c:pt>
                <c:pt idx="26">
                  <c:v>181650.38888865401</c:v>
                </c:pt>
                <c:pt idx="27">
                  <c:v>103677</c:v>
                </c:pt>
                <c:pt idx="28">
                  <c:v>138474.77777772798</c:v>
                </c:pt>
                <c:pt idx="29">
                  <c:v>119875.777777728</c:v>
                </c:pt>
                <c:pt idx="30">
                  <c:v>111930</c:v>
                </c:pt>
                <c:pt idx="31">
                  <c:v>150941</c:v>
                </c:pt>
                <c:pt idx="32">
                  <c:v>120141.777777308</c:v>
                </c:pt>
                <c:pt idx="33">
                  <c:v>122731</c:v>
                </c:pt>
                <c:pt idx="34">
                  <c:v>138138</c:v>
                </c:pt>
              </c:numCache>
            </c:numRef>
          </c:val>
          <c:smooth val="0"/>
          <c:extLst>
            <c:ext xmlns:c16="http://schemas.microsoft.com/office/drawing/2014/chart" uri="{C3380CC4-5D6E-409C-BE32-E72D297353CC}">
              <c16:uniqueId val="{0000000A-AFC2-413F-B4BD-CB075DC031CC}"/>
            </c:ext>
          </c:extLst>
        </c:ser>
        <c:dLbls>
          <c:showLegendKey val="0"/>
          <c:showVal val="0"/>
          <c:showCatName val="0"/>
          <c:showSerName val="0"/>
          <c:showPercent val="0"/>
          <c:showBubbleSize val="0"/>
        </c:dLbls>
        <c:smooth val="0"/>
        <c:axId val="1194785088"/>
        <c:axId val="1194792960"/>
      </c:lineChart>
      <c:catAx>
        <c:axId val="1194785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94792960"/>
        <c:crosses val="autoZero"/>
        <c:auto val="1"/>
        <c:lblAlgn val="ctr"/>
        <c:lblOffset val="100"/>
        <c:noMultiLvlLbl val="0"/>
      </c:catAx>
      <c:valAx>
        <c:axId val="1194792960"/>
        <c:scaling>
          <c:orientation val="minMax"/>
        </c:scaling>
        <c:delete val="0"/>
        <c:axPos val="l"/>
        <c:majorGridlines>
          <c:spPr>
            <a:ln w="9525" cap="flat" cmpd="sng" algn="ctr">
              <a:solidFill>
                <a:schemeClr val="tx1">
                  <a:lumMod val="15000"/>
                  <a:lumOff val="85000"/>
                </a:schemeClr>
              </a:solidFill>
              <a:round/>
            </a:ln>
            <a:effectLst/>
          </c:spPr>
        </c:majorGridlines>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9478508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135798076618725"/>
          <c:y val="0.12815218703112963"/>
          <c:w val="0.78912536819907131"/>
          <c:h val="0.17674373212984665"/>
        </c:manualLayout>
      </c:layout>
      <c:lineChart>
        <c:grouping val="standard"/>
        <c:varyColors val="0"/>
        <c:ser>
          <c:idx val="0"/>
          <c:order val="0"/>
          <c:tx>
            <c:strRef>
              <c:f>'6.1.Nutrition'!$D$4</c:f>
              <c:strCache>
                <c:ptCount val="1"/>
                <c:pt idx="0">
                  <c:v>AVG.HIGH</c:v>
                </c:pt>
              </c:strCache>
            </c:strRef>
          </c:tx>
          <c:spPr>
            <a:ln w="28575" cap="rnd">
              <a:solidFill>
                <a:schemeClr val="accent1"/>
              </a:solidFill>
              <a:round/>
            </a:ln>
            <a:effectLst/>
          </c:spPr>
          <c:marker>
            <c:symbol val="none"/>
          </c:marker>
          <c:cat>
            <c:multiLvlStrRef>
              <c:f>'6.1.Nutrition'!$F$1:$AN$3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'6.1.Nutrition'!$F$4:$AN$4</c:f>
              <c:numCache>
                <c:formatCode>General</c:formatCode>
                <c:ptCount val="35"/>
                <c:pt idx="0">
                  <c:v>936593</c:v>
                </c:pt>
                <c:pt idx="1">
                  <c:v>891212.38888865395</c:v>
                </c:pt>
                <c:pt idx="2">
                  <c:v>901712</c:v>
                </c:pt>
                <c:pt idx="3">
                  <c:v>1054025.7777777279</c:v>
                </c:pt>
                <c:pt idx="4">
                  <c:v>804328</c:v>
                </c:pt>
                <c:pt idx="5">
                  <c:v>778750</c:v>
                </c:pt>
                <c:pt idx="6">
                  <c:v>971173</c:v>
                </c:pt>
                <c:pt idx="7">
                  <c:v>833189</c:v>
                </c:pt>
                <c:pt idx="8">
                  <c:v>1052408</c:v>
                </c:pt>
                <c:pt idx="9">
                  <c:v>849968</c:v>
                </c:pt>
                <c:pt idx="10">
                  <c:v>759948</c:v>
                </c:pt>
                <c:pt idx="11">
                  <c:v>916160</c:v>
                </c:pt>
                <c:pt idx="12">
                  <c:v>982002</c:v>
                </c:pt>
                <c:pt idx="13">
                  <c:v>850346</c:v>
                </c:pt>
                <c:pt idx="14">
                  <c:v>1118327</c:v>
                </c:pt>
                <c:pt idx="15">
                  <c:v>769622</c:v>
                </c:pt>
                <c:pt idx="16">
                  <c:v>764442</c:v>
                </c:pt>
                <c:pt idx="17">
                  <c:v>921865</c:v>
                </c:pt>
                <c:pt idx="18">
                  <c:v>710367</c:v>
                </c:pt>
                <c:pt idx="19">
                  <c:v>742812.38888865407</c:v>
                </c:pt>
                <c:pt idx="20">
                  <c:v>933002</c:v>
                </c:pt>
                <c:pt idx="21">
                  <c:v>805379.55555506411</c:v>
                </c:pt>
                <c:pt idx="22">
                  <c:v>764561</c:v>
                </c:pt>
                <c:pt idx="23">
                  <c:v>805714</c:v>
                </c:pt>
                <c:pt idx="24">
                  <c:v>853930</c:v>
                </c:pt>
                <c:pt idx="25">
                  <c:v>816529</c:v>
                </c:pt>
                <c:pt idx="26">
                  <c:v>1144108.3888886541</c:v>
                </c:pt>
                <c:pt idx="27">
                  <c:v>704389</c:v>
                </c:pt>
                <c:pt idx="28">
                  <c:v>897225.77777772804</c:v>
                </c:pt>
                <c:pt idx="29">
                  <c:v>739907.77777772804</c:v>
                </c:pt>
                <c:pt idx="30">
                  <c:v>732893</c:v>
                </c:pt>
                <c:pt idx="31">
                  <c:v>941381</c:v>
                </c:pt>
                <c:pt idx="32">
                  <c:v>744793.77777730802</c:v>
                </c:pt>
                <c:pt idx="33">
                  <c:v>761523</c:v>
                </c:pt>
                <c:pt idx="34">
                  <c:v>860454</c:v>
                </c:pt>
              </c:numCache>
            </c:numRef>
          </c:val>
          <c:smooth val="0"/>
          <c:extLst>
            <c:ext xmlns:c16="http://schemas.microsoft.com/office/drawing/2014/chart" uri="{C3380CC4-5D6E-409C-BE32-E72D297353CC}">
              <c16:uniqueId val="{00000000-A382-411B-9014-4D8BF4B25EAE}"/>
            </c:ext>
          </c:extLst>
        </c:ser>
        <c:ser>
          <c:idx val="1"/>
          <c:order val="1"/>
          <c:tx>
            <c:strRef>
              <c:f>'6.1.Nutrition'!$D$5</c:f>
              <c:strCache>
                <c:ptCount val="1"/>
                <c:pt idx="0">
                  <c:v>AVG.LOW</c:v>
                </c:pt>
              </c:strCache>
            </c:strRef>
          </c:tx>
          <c:spPr>
            <a:ln w="28575" cap="rnd">
              <a:solidFill>
                <a:srgbClr val="0070C0"/>
              </a:solidFill>
              <a:round/>
            </a:ln>
            <a:effectLst/>
          </c:spPr>
          <c:marker>
            <c:symbol val="none"/>
          </c:marker>
          <c:cat>
            <c:multiLvlStrRef>
              <c:f>'6.1.Nutrition'!$F$1:$AN$3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'6.1.Nutrition'!$F$5:$AN$5</c:f>
              <c:numCache>
                <c:formatCode>General</c:formatCode>
                <c:ptCount val="35"/>
                <c:pt idx="0">
                  <c:v>2793</c:v>
                </c:pt>
                <c:pt idx="1">
                  <c:v>2037</c:v>
                </c:pt>
                <c:pt idx="2">
                  <c:v>2142</c:v>
                </c:pt>
                <c:pt idx="3">
                  <c:v>2261</c:v>
                </c:pt>
                <c:pt idx="4">
                  <c:v>2072</c:v>
                </c:pt>
                <c:pt idx="5">
                  <c:v>2548</c:v>
                </c:pt>
                <c:pt idx="6">
                  <c:v>2296</c:v>
                </c:pt>
                <c:pt idx="7">
                  <c:v>2359</c:v>
                </c:pt>
                <c:pt idx="8">
                  <c:v>2961</c:v>
                </c:pt>
                <c:pt idx="9">
                  <c:v>2219</c:v>
                </c:pt>
                <c:pt idx="10">
                  <c:v>2275</c:v>
                </c:pt>
                <c:pt idx="11">
                  <c:v>2786</c:v>
                </c:pt>
                <c:pt idx="12">
                  <c:v>4081</c:v>
                </c:pt>
                <c:pt idx="13">
                  <c:v>2604</c:v>
                </c:pt>
                <c:pt idx="14">
                  <c:v>2730</c:v>
                </c:pt>
                <c:pt idx="15">
                  <c:v>2037</c:v>
                </c:pt>
                <c:pt idx="16">
                  <c:v>2247</c:v>
                </c:pt>
                <c:pt idx="17">
                  <c:v>2807</c:v>
                </c:pt>
                <c:pt idx="18">
                  <c:v>2212</c:v>
                </c:pt>
                <c:pt idx="19">
                  <c:v>2170</c:v>
                </c:pt>
                <c:pt idx="20">
                  <c:v>2541</c:v>
                </c:pt>
                <c:pt idx="21">
                  <c:v>2226</c:v>
                </c:pt>
                <c:pt idx="22">
                  <c:v>1750</c:v>
                </c:pt>
                <c:pt idx="23">
                  <c:v>1575</c:v>
                </c:pt>
                <c:pt idx="24">
                  <c:v>2548</c:v>
                </c:pt>
                <c:pt idx="25">
                  <c:v>1673</c:v>
                </c:pt>
                <c:pt idx="26">
                  <c:v>2576</c:v>
                </c:pt>
                <c:pt idx="27">
                  <c:v>1624</c:v>
                </c:pt>
                <c:pt idx="28">
                  <c:v>1120</c:v>
                </c:pt>
                <c:pt idx="29">
                  <c:v>945</c:v>
                </c:pt>
                <c:pt idx="30">
                  <c:v>1302</c:v>
                </c:pt>
                <c:pt idx="31">
                  <c:v>1372</c:v>
                </c:pt>
                <c:pt idx="32">
                  <c:v>1232</c:v>
                </c:pt>
                <c:pt idx="33">
                  <c:v>1414</c:v>
                </c:pt>
                <c:pt idx="34">
                  <c:v>1925</c:v>
                </c:pt>
              </c:numCache>
            </c:numRef>
          </c:val>
          <c:smooth val="0"/>
          <c:extLst>
            <c:ext xmlns:c16="http://schemas.microsoft.com/office/drawing/2014/chart" uri="{C3380CC4-5D6E-409C-BE32-E72D297353CC}">
              <c16:uniqueId val="{00000001-A382-411B-9014-4D8BF4B25EAE}"/>
            </c:ext>
          </c:extLst>
        </c:ser>
        <c:ser>
          <c:idx val="2"/>
          <c:order val="2"/>
          <c:tx>
            <c:strRef>
              <c:f>'6.1.Nutrition'!$D$6</c:f>
              <c:strCache>
                <c:ptCount val="1"/>
                <c:pt idx="0">
                  <c:v>BAD</c:v>
                </c:pt>
              </c:strCache>
            </c:strRef>
          </c:tx>
          <c:spPr>
            <a:ln w="28575" cap="rnd">
              <a:solidFill>
                <a:srgbClr val="C00000"/>
              </a:solidFill>
              <a:round/>
            </a:ln>
            <a:effectLst/>
          </c:spPr>
          <c:marker>
            <c:symbol val="none"/>
          </c:marker>
          <c:cat>
            <c:multiLvlStrRef>
              <c:f>'6.1.Nutrition'!$F$1:$AN$3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'6.1.Nutrition'!$F$6:$AN$6</c:f>
              <c:numCache>
                <c:formatCode>General</c:formatCode>
                <c:ptCount val="35"/>
                <c:pt idx="0">
                  <c:v>4753</c:v>
                </c:pt>
                <c:pt idx="1">
                  <c:v>5537</c:v>
                </c:pt>
                <c:pt idx="2">
                  <c:v>5397</c:v>
                </c:pt>
                <c:pt idx="3">
                  <c:v>6384</c:v>
                </c:pt>
                <c:pt idx="4">
                  <c:v>4914</c:v>
                </c:pt>
                <c:pt idx="5">
                  <c:v>5026</c:v>
                </c:pt>
                <c:pt idx="6">
                  <c:v>6902</c:v>
                </c:pt>
                <c:pt idx="7">
                  <c:v>5845</c:v>
                </c:pt>
                <c:pt idx="8">
                  <c:v>7455</c:v>
                </c:pt>
                <c:pt idx="9">
                  <c:v>6097</c:v>
                </c:pt>
                <c:pt idx="10">
                  <c:v>6349</c:v>
                </c:pt>
                <c:pt idx="11">
                  <c:v>6895</c:v>
                </c:pt>
                <c:pt idx="12">
                  <c:v>7007</c:v>
                </c:pt>
                <c:pt idx="13">
                  <c:v>7049</c:v>
                </c:pt>
                <c:pt idx="14">
                  <c:v>7686</c:v>
                </c:pt>
                <c:pt idx="15">
                  <c:v>5600</c:v>
                </c:pt>
                <c:pt idx="16">
                  <c:v>5747</c:v>
                </c:pt>
                <c:pt idx="17">
                  <c:v>6538</c:v>
                </c:pt>
                <c:pt idx="18">
                  <c:v>4228</c:v>
                </c:pt>
                <c:pt idx="19">
                  <c:v>4389</c:v>
                </c:pt>
                <c:pt idx="20">
                  <c:v>5936</c:v>
                </c:pt>
                <c:pt idx="21">
                  <c:v>4697</c:v>
                </c:pt>
                <c:pt idx="22">
                  <c:v>4508</c:v>
                </c:pt>
                <c:pt idx="23">
                  <c:v>4907</c:v>
                </c:pt>
                <c:pt idx="24">
                  <c:v>4627</c:v>
                </c:pt>
                <c:pt idx="25">
                  <c:v>5019</c:v>
                </c:pt>
                <c:pt idx="26">
                  <c:v>6363</c:v>
                </c:pt>
                <c:pt idx="27">
                  <c:v>4417</c:v>
                </c:pt>
                <c:pt idx="28">
                  <c:v>5481</c:v>
                </c:pt>
                <c:pt idx="29">
                  <c:v>4550</c:v>
                </c:pt>
                <c:pt idx="30">
                  <c:v>3920</c:v>
                </c:pt>
                <c:pt idx="31">
                  <c:v>5677</c:v>
                </c:pt>
                <c:pt idx="32">
                  <c:v>5831</c:v>
                </c:pt>
                <c:pt idx="33">
                  <c:v>5677</c:v>
                </c:pt>
                <c:pt idx="34">
                  <c:v>6510</c:v>
                </c:pt>
              </c:numCache>
            </c:numRef>
          </c:val>
          <c:smooth val="0"/>
          <c:extLst>
            <c:ext xmlns:c16="http://schemas.microsoft.com/office/drawing/2014/chart" uri="{C3380CC4-5D6E-409C-BE32-E72D297353CC}">
              <c16:uniqueId val="{00000002-A382-411B-9014-4D8BF4B25EAE}"/>
            </c:ext>
          </c:extLst>
        </c:ser>
        <c:ser>
          <c:idx val="3"/>
          <c:order val="3"/>
          <c:tx>
            <c:strRef>
              <c:f>'6.1.Nutrition'!$D$7</c:f>
              <c:strCache>
                <c:ptCount val="1"/>
                <c:pt idx="0">
                  <c:v>GOOD</c:v>
                </c:pt>
              </c:strCache>
            </c:strRef>
          </c:tx>
          <c:spPr>
            <a:ln w="28575" cap="rnd">
              <a:solidFill>
                <a:srgbClr val="B482DA"/>
              </a:solidFill>
              <a:round/>
            </a:ln>
            <a:effectLst/>
          </c:spPr>
          <c:marker>
            <c:symbol val="none"/>
          </c:marker>
          <c:cat>
            <c:multiLvlStrRef>
              <c:f>'6.1.Nutrition'!$F$1:$AN$3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'6.1.Nutrition'!$F$7:$AN$7</c:f>
              <c:numCache>
                <c:formatCode>General</c:formatCode>
                <c:ptCount val="35"/>
                <c:pt idx="0">
                  <c:v>35</c:v>
                </c:pt>
                <c:pt idx="1">
                  <c:v>98</c:v>
                </c:pt>
                <c:pt idx="2">
                  <c:v>63</c:v>
                </c:pt>
                <c:pt idx="3">
                  <c:v>77</c:v>
                </c:pt>
                <c:pt idx="4">
                  <c:v>14</c:v>
                </c:pt>
                <c:pt idx="5">
                  <c:v>42</c:v>
                </c:pt>
                <c:pt idx="6">
                  <c:v>42</c:v>
                </c:pt>
                <c:pt idx="7">
                  <c:v>56</c:v>
                </c:pt>
                <c:pt idx="8">
                  <c:v>35</c:v>
                </c:pt>
                <c:pt idx="9">
                  <c:v>49</c:v>
                </c:pt>
                <c:pt idx="10">
                  <c:v>7</c:v>
                </c:pt>
                <c:pt idx="11">
                  <c:v>42</c:v>
                </c:pt>
                <c:pt idx="12">
                  <c:v>28</c:v>
                </c:pt>
                <c:pt idx="13">
                  <c:v>49</c:v>
                </c:pt>
                <c:pt idx="14">
                  <c:v>70</c:v>
                </c:pt>
                <c:pt idx="15">
                  <c:v>42</c:v>
                </c:pt>
                <c:pt idx="16">
                  <c:v>56</c:v>
                </c:pt>
                <c:pt idx="17">
                  <c:v>49</c:v>
                </c:pt>
                <c:pt idx="18">
                  <c:v>63</c:v>
                </c:pt>
                <c:pt idx="19">
                  <c:v>98</c:v>
                </c:pt>
                <c:pt idx="20">
                  <c:v>63</c:v>
                </c:pt>
                <c:pt idx="21">
                  <c:v>77</c:v>
                </c:pt>
                <c:pt idx="22">
                  <c:v>28</c:v>
                </c:pt>
                <c:pt idx="23">
                  <c:v>49</c:v>
                </c:pt>
                <c:pt idx="24">
                  <c:v>56</c:v>
                </c:pt>
                <c:pt idx="25">
                  <c:v>49</c:v>
                </c:pt>
                <c:pt idx="26">
                  <c:v>119</c:v>
                </c:pt>
                <c:pt idx="27">
                  <c:v>28</c:v>
                </c:pt>
                <c:pt idx="28">
                  <c:v>91</c:v>
                </c:pt>
                <c:pt idx="29">
                  <c:v>77</c:v>
                </c:pt>
                <c:pt idx="30">
                  <c:v>42</c:v>
                </c:pt>
                <c:pt idx="31">
                  <c:v>63</c:v>
                </c:pt>
                <c:pt idx="32">
                  <c:v>91</c:v>
                </c:pt>
                <c:pt idx="33">
                  <c:v>42</c:v>
                </c:pt>
                <c:pt idx="34">
                  <c:v>28</c:v>
                </c:pt>
              </c:numCache>
            </c:numRef>
          </c:val>
          <c:smooth val="0"/>
          <c:extLst>
            <c:ext xmlns:c16="http://schemas.microsoft.com/office/drawing/2014/chart" uri="{C3380CC4-5D6E-409C-BE32-E72D297353CC}">
              <c16:uniqueId val="{00000003-A382-411B-9014-4D8BF4B25EAE}"/>
            </c:ext>
          </c:extLst>
        </c:ser>
        <c:dLbls>
          <c:showLegendKey val="0"/>
          <c:showVal val="0"/>
          <c:showCatName val="0"/>
          <c:showSerName val="0"/>
          <c:showPercent val="0"/>
          <c:showBubbleSize val="0"/>
        </c:dLbls>
        <c:smooth val="0"/>
        <c:axId val="885642800"/>
        <c:axId val="885638208"/>
      </c:lineChart>
      <c:catAx>
        <c:axId val="885642800"/>
        <c:scaling>
          <c:orientation val="minMax"/>
        </c:scaling>
        <c:delete val="1"/>
        <c:axPos val="b"/>
        <c:numFmt formatCode="General" sourceLinked="1"/>
        <c:majorTickMark val="none"/>
        <c:minorTickMark val="none"/>
        <c:tickLblPos val="nextTo"/>
        <c:crossAx val="885638208"/>
        <c:crosses val="autoZero"/>
        <c:auto val="1"/>
        <c:lblAlgn val="ctr"/>
        <c:lblOffset val="100"/>
        <c:noMultiLvlLbl val="0"/>
      </c:catAx>
      <c:valAx>
        <c:axId val="8856382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85642800"/>
        <c:crosses val="autoZero"/>
        <c:crossBetween val="between"/>
      </c:valAx>
      <c:spPr>
        <a:noFill/>
        <a:ln>
          <a:noFill/>
        </a:ln>
        <a:effectLst/>
      </c:spPr>
    </c:plotArea>
    <c:legend>
      <c:legendPos val="b"/>
      <c:layout>
        <c:manualLayout>
          <c:xMode val="edge"/>
          <c:yMode val="edge"/>
          <c:x val="0.15464063508851175"/>
          <c:y val="0.94678214318174025"/>
          <c:w val="0.76345623241852734"/>
          <c:h val="4.8487248216150816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baseline="0" dirty="0">
                <a:effectLst/>
              </a:rPr>
              <a:t>UNITS SOLD - excluded AVG.HIGH </a:t>
            </a:r>
            <a:endParaRPr lang="en-US" sz="1100" dirty="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1"/>
          <c:order val="0"/>
          <c:tx>
            <c:strRef>
              <c:f>'6.1.Nutrition'!$D$5</c:f>
              <c:strCache>
                <c:ptCount val="1"/>
                <c:pt idx="0">
                  <c:v>AVG.LOW</c:v>
                </c:pt>
              </c:strCache>
            </c:strRef>
          </c:tx>
          <c:spPr>
            <a:ln w="28575" cap="rnd">
              <a:solidFill>
                <a:srgbClr val="0070C0"/>
              </a:solidFill>
              <a:round/>
            </a:ln>
            <a:effectLst/>
          </c:spPr>
          <c:marker>
            <c:symbol val="none"/>
          </c:marker>
          <c:cat>
            <c:multiLvlStrRef>
              <c:f>'6.1.Nutrition'!$F$1:$AN$3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'6.1.Nutrition'!$F$5:$AN$5</c:f>
              <c:numCache>
                <c:formatCode>General</c:formatCode>
                <c:ptCount val="35"/>
                <c:pt idx="0">
                  <c:v>2793</c:v>
                </c:pt>
                <c:pt idx="1">
                  <c:v>2037</c:v>
                </c:pt>
                <c:pt idx="2">
                  <c:v>2142</c:v>
                </c:pt>
                <c:pt idx="3">
                  <c:v>2261</c:v>
                </c:pt>
                <c:pt idx="4">
                  <c:v>2072</c:v>
                </c:pt>
                <c:pt idx="5">
                  <c:v>2548</c:v>
                </c:pt>
                <c:pt idx="6">
                  <c:v>2296</c:v>
                </c:pt>
                <c:pt idx="7">
                  <c:v>2359</c:v>
                </c:pt>
                <c:pt idx="8">
                  <c:v>2961</c:v>
                </c:pt>
                <c:pt idx="9">
                  <c:v>2219</c:v>
                </c:pt>
                <c:pt idx="10">
                  <c:v>2275</c:v>
                </c:pt>
                <c:pt idx="11">
                  <c:v>2786</c:v>
                </c:pt>
                <c:pt idx="12">
                  <c:v>4081</c:v>
                </c:pt>
                <c:pt idx="13">
                  <c:v>2604</c:v>
                </c:pt>
                <c:pt idx="14">
                  <c:v>2730</c:v>
                </c:pt>
                <c:pt idx="15">
                  <c:v>2037</c:v>
                </c:pt>
                <c:pt idx="16">
                  <c:v>2247</c:v>
                </c:pt>
                <c:pt idx="17">
                  <c:v>2807</c:v>
                </c:pt>
                <c:pt idx="18">
                  <c:v>2212</c:v>
                </c:pt>
                <c:pt idx="19">
                  <c:v>2170</c:v>
                </c:pt>
                <c:pt idx="20">
                  <c:v>2541</c:v>
                </c:pt>
                <c:pt idx="21">
                  <c:v>2226</c:v>
                </c:pt>
                <c:pt idx="22">
                  <c:v>1750</c:v>
                </c:pt>
                <c:pt idx="23">
                  <c:v>1575</c:v>
                </c:pt>
                <c:pt idx="24">
                  <c:v>2548</c:v>
                </c:pt>
                <c:pt idx="25">
                  <c:v>1673</c:v>
                </c:pt>
                <c:pt idx="26">
                  <c:v>2576</c:v>
                </c:pt>
                <c:pt idx="27">
                  <c:v>1624</c:v>
                </c:pt>
                <c:pt idx="28">
                  <c:v>1120</c:v>
                </c:pt>
                <c:pt idx="29">
                  <c:v>945</c:v>
                </c:pt>
                <c:pt idx="30">
                  <c:v>1302</c:v>
                </c:pt>
                <c:pt idx="31">
                  <c:v>1372</c:v>
                </c:pt>
                <c:pt idx="32">
                  <c:v>1232</c:v>
                </c:pt>
                <c:pt idx="33">
                  <c:v>1414</c:v>
                </c:pt>
                <c:pt idx="34">
                  <c:v>1925</c:v>
                </c:pt>
              </c:numCache>
            </c:numRef>
          </c:val>
          <c:smooth val="0"/>
          <c:extLst>
            <c:ext xmlns:c16="http://schemas.microsoft.com/office/drawing/2014/chart" uri="{C3380CC4-5D6E-409C-BE32-E72D297353CC}">
              <c16:uniqueId val="{00000000-10E7-4E67-A70B-A0B92245EA4E}"/>
            </c:ext>
          </c:extLst>
        </c:ser>
        <c:ser>
          <c:idx val="2"/>
          <c:order val="1"/>
          <c:tx>
            <c:strRef>
              <c:f>'6.1.Nutrition'!$D$6</c:f>
              <c:strCache>
                <c:ptCount val="1"/>
                <c:pt idx="0">
                  <c:v>BAD</c:v>
                </c:pt>
              </c:strCache>
            </c:strRef>
          </c:tx>
          <c:spPr>
            <a:ln w="28575" cap="rnd">
              <a:solidFill>
                <a:srgbClr val="C00000"/>
              </a:solidFill>
              <a:round/>
            </a:ln>
            <a:effectLst/>
          </c:spPr>
          <c:marker>
            <c:symbol val="none"/>
          </c:marker>
          <c:cat>
            <c:multiLvlStrRef>
              <c:f>'6.1.Nutrition'!$F$1:$AN$3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'6.1.Nutrition'!$F$6:$AN$6</c:f>
              <c:numCache>
                <c:formatCode>General</c:formatCode>
                <c:ptCount val="35"/>
                <c:pt idx="0">
                  <c:v>4753</c:v>
                </c:pt>
                <c:pt idx="1">
                  <c:v>5537</c:v>
                </c:pt>
                <c:pt idx="2">
                  <c:v>5397</c:v>
                </c:pt>
                <c:pt idx="3">
                  <c:v>6384</c:v>
                </c:pt>
                <c:pt idx="4">
                  <c:v>4914</c:v>
                </c:pt>
                <c:pt idx="5">
                  <c:v>5026</c:v>
                </c:pt>
                <c:pt idx="6">
                  <c:v>6902</c:v>
                </c:pt>
                <c:pt idx="7">
                  <c:v>5845</c:v>
                </c:pt>
                <c:pt idx="8">
                  <c:v>7455</c:v>
                </c:pt>
                <c:pt idx="9">
                  <c:v>6097</c:v>
                </c:pt>
                <c:pt idx="10">
                  <c:v>6349</c:v>
                </c:pt>
                <c:pt idx="11">
                  <c:v>6895</c:v>
                </c:pt>
                <c:pt idx="12">
                  <c:v>7007</c:v>
                </c:pt>
                <c:pt idx="13">
                  <c:v>7049</c:v>
                </c:pt>
                <c:pt idx="14">
                  <c:v>7686</c:v>
                </c:pt>
                <c:pt idx="15">
                  <c:v>5600</c:v>
                </c:pt>
                <c:pt idx="16">
                  <c:v>5747</c:v>
                </c:pt>
                <c:pt idx="17">
                  <c:v>6538</c:v>
                </c:pt>
                <c:pt idx="18">
                  <c:v>4228</c:v>
                </c:pt>
                <c:pt idx="19">
                  <c:v>4389</c:v>
                </c:pt>
                <c:pt idx="20">
                  <c:v>5936</c:v>
                </c:pt>
                <c:pt idx="21">
                  <c:v>4697</c:v>
                </c:pt>
                <c:pt idx="22">
                  <c:v>4508</c:v>
                </c:pt>
                <c:pt idx="23">
                  <c:v>4907</c:v>
                </c:pt>
                <c:pt idx="24">
                  <c:v>4627</c:v>
                </c:pt>
                <c:pt idx="25">
                  <c:v>5019</c:v>
                </c:pt>
                <c:pt idx="26">
                  <c:v>6363</c:v>
                </c:pt>
                <c:pt idx="27">
                  <c:v>4417</c:v>
                </c:pt>
                <c:pt idx="28">
                  <c:v>5481</c:v>
                </c:pt>
                <c:pt idx="29">
                  <c:v>4550</c:v>
                </c:pt>
                <c:pt idx="30">
                  <c:v>3920</c:v>
                </c:pt>
                <c:pt idx="31">
                  <c:v>5677</c:v>
                </c:pt>
                <c:pt idx="32">
                  <c:v>5831</c:v>
                </c:pt>
                <c:pt idx="33">
                  <c:v>5677</c:v>
                </c:pt>
                <c:pt idx="34">
                  <c:v>6510</c:v>
                </c:pt>
              </c:numCache>
            </c:numRef>
          </c:val>
          <c:smooth val="0"/>
          <c:extLst>
            <c:ext xmlns:c16="http://schemas.microsoft.com/office/drawing/2014/chart" uri="{C3380CC4-5D6E-409C-BE32-E72D297353CC}">
              <c16:uniqueId val="{00000001-10E7-4E67-A70B-A0B92245EA4E}"/>
            </c:ext>
          </c:extLst>
        </c:ser>
        <c:ser>
          <c:idx val="3"/>
          <c:order val="2"/>
          <c:tx>
            <c:strRef>
              <c:f>'6.1.Nutrition'!$D$7</c:f>
              <c:strCache>
                <c:ptCount val="1"/>
                <c:pt idx="0">
                  <c:v>GOOD</c:v>
                </c:pt>
              </c:strCache>
            </c:strRef>
          </c:tx>
          <c:spPr>
            <a:ln w="28575" cap="rnd">
              <a:solidFill>
                <a:srgbClr val="B482DA"/>
              </a:solidFill>
              <a:round/>
            </a:ln>
            <a:effectLst/>
          </c:spPr>
          <c:marker>
            <c:symbol val="none"/>
          </c:marker>
          <c:cat>
            <c:multiLvlStrRef>
              <c:f>'6.1.Nutrition'!$F$1:$AN$3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'6.1.Nutrition'!$F$7:$AN$7</c:f>
              <c:numCache>
                <c:formatCode>General</c:formatCode>
                <c:ptCount val="35"/>
                <c:pt idx="0">
                  <c:v>35</c:v>
                </c:pt>
                <c:pt idx="1">
                  <c:v>98</c:v>
                </c:pt>
                <c:pt idx="2">
                  <c:v>63</c:v>
                </c:pt>
                <c:pt idx="3">
                  <c:v>77</c:v>
                </c:pt>
                <c:pt idx="4">
                  <c:v>14</c:v>
                </c:pt>
                <c:pt idx="5">
                  <c:v>42</c:v>
                </c:pt>
                <c:pt idx="6">
                  <c:v>42</c:v>
                </c:pt>
                <c:pt idx="7">
                  <c:v>56</c:v>
                </c:pt>
                <c:pt idx="8">
                  <c:v>35</c:v>
                </c:pt>
                <c:pt idx="9">
                  <c:v>49</c:v>
                </c:pt>
                <c:pt idx="10">
                  <c:v>7</c:v>
                </c:pt>
                <c:pt idx="11">
                  <c:v>42</c:v>
                </c:pt>
                <c:pt idx="12">
                  <c:v>28</c:v>
                </c:pt>
                <c:pt idx="13">
                  <c:v>49</c:v>
                </c:pt>
                <c:pt idx="14">
                  <c:v>70</c:v>
                </c:pt>
                <c:pt idx="15">
                  <c:v>42</c:v>
                </c:pt>
                <c:pt idx="16">
                  <c:v>56</c:v>
                </c:pt>
                <c:pt idx="17">
                  <c:v>49</c:v>
                </c:pt>
                <c:pt idx="18">
                  <c:v>63</c:v>
                </c:pt>
                <c:pt idx="19">
                  <c:v>98</c:v>
                </c:pt>
                <c:pt idx="20">
                  <c:v>63</c:v>
                </c:pt>
                <c:pt idx="21">
                  <c:v>77</c:v>
                </c:pt>
                <c:pt idx="22">
                  <c:v>28</c:v>
                </c:pt>
                <c:pt idx="23">
                  <c:v>49</c:v>
                </c:pt>
                <c:pt idx="24">
                  <c:v>56</c:v>
                </c:pt>
                <c:pt idx="25">
                  <c:v>49</c:v>
                </c:pt>
                <c:pt idx="26">
                  <c:v>119</c:v>
                </c:pt>
                <c:pt idx="27">
                  <c:v>28</c:v>
                </c:pt>
                <c:pt idx="28">
                  <c:v>91</c:v>
                </c:pt>
                <c:pt idx="29">
                  <c:v>77</c:v>
                </c:pt>
                <c:pt idx="30">
                  <c:v>42</c:v>
                </c:pt>
                <c:pt idx="31">
                  <c:v>63</c:v>
                </c:pt>
                <c:pt idx="32">
                  <c:v>91</c:v>
                </c:pt>
                <c:pt idx="33">
                  <c:v>42</c:v>
                </c:pt>
                <c:pt idx="34">
                  <c:v>28</c:v>
                </c:pt>
              </c:numCache>
            </c:numRef>
          </c:val>
          <c:smooth val="0"/>
          <c:extLst>
            <c:ext xmlns:c16="http://schemas.microsoft.com/office/drawing/2014/chart" uri="{C3380CC4-5D6E-409C-BE32-E72D297353CC}">
              <c16:uniqueId val="{00000002-10E7-4E67-A70B-A0B92245EA4E}"/>
            </c:ext>
          </c:extLst>
        </c:ser>
        <c:dLbls>
          <c:showLegendKey val="0"/>
          <c:showVal val="0"/>
          <c:showCatName val="0"/>
          <c:showSerName val="0"/>
          <c:showPercent val="0"/>
          <c:showBubbleSize val="0"/>
        </c:dLbls>
        <c:smooth val="0"/>
        <c:axId val="885642800"/>
        <c:axId val="885638208"/>
      </c:lineChart>
      <c:catAx>
        <c:axId val="885642800"/>
        <c:scaling>
          <c:orientation val="minMax"/>
        </c:scaling>
        <c:delete val="1"/>
        <c:axPos val="b"/>
        <c:numFmt formatCode="General" sourceLinked="1"/>
        <c:majorTickMark val="none"/>
        <c:minorTickMark val="none"/>
        <c:tickLblPos val="nextTo"/>
        <c:crossAx val="885638208"/>
        <c:crosses val="autoZero"/>
        <c:auto val="1"/>
        <c:lblAlgn val="ctr"/>
        <c:lblOffset val="100"/>
        <c:noMultiLvlLbl val="0"/>
      </c:catAx>
      <c:valAx>
        <c:axId val="8856382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856428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UNITS SOLD - HEALTHY</a:t>
            </a:r>
            <a:r>
              <a:rPr lang="en-US" baseline="0" dirty="0"/>
              <a:t> PRODUCTS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3"/>
          <c:order val="0"/>
          <c:tx>
            <c:strRef>
              <c:f>'6.1.Nutrition'!$D$7</c:f>
              <c:strCache>
                <c:ptCount val="1"/>
                <c:pt idx="0">
                  <c:v>GOOD</c:v>
                </c:pt>
              </c:strCache>
            </c:strRef>
          </c:tx>
          <c:spPr>
            <a:ln w="28575" cap="rnd">
              <a:solidFill>
                <a:srgbClr val="B482DA"/>
              </a:solidFill>
              <a:round/>
            </a:ln>
            <a:effectLst/>
          </c:spPr>
          <c:marker>
            <c:symbol val="none"/>
          </c:marker>
          <c:cat>
            <c:multiLvlStrRef>
              <c:f>'6.1.Nutrition'!$F$1:$AN$3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'6.1.Nutrition'!$F$7:$AN$7</c:f>
              <c:numCache>
                <c:formatCode>General</c:formatCode>
                <c:ptCount val="35"/>
                <c:pt idx="0">
                  <c:v>35</c:v>
                </c:pt>
                <c:pt idx="1">
                  <c:v>98</c:v>
                </c:pt>
                <c:pt idx="2">
                  <c:v>63</c:v>
                </c:pt>
                <c:pt idx="3">
                  <c:v>77</c:v>
                </c:pt>
                <c:pt idx="4">
                  <c:v>14</c:v>
                </c:pt>
                <c:pt idx="5">
                  <c:v>42</c:v>
                </c:pt>
                <c:pt idx="6">
                  <c:v>42</c:v>
                </c:pt>
                <c:pt idx="7">
                  <c:v>56</c:v>
                </c:pt>
                <c:pt idx="8">
                  <c:v>35</c:v>
                </c:pt>
                <c:pt idx="9">
                  <c:v>49</c:v>
                </c:pt>
                <c:pt idx="10">
                  <c:v>7</c:v>
                </c:pt>
                <c:pt idx="11">
                  <c:v>42</c:v>
                </c:pt>
                <c:pt idx="12">
                  <c:v>28</c:v>
                </c:pt>
                <c:pt idx="13">
                  <c:v>49</c:v>
                </c:pt>
                <c:pt idx="14">
                  <c:v>70</c:v>
                </c:pt>
                <c:pt idx="15">
                  <c:v>42</c:v>
                </c:pt>
                <c:pt idx="16">
                  <c:v>56</c:v>
                </c:pt>
                <c:pt idx="17">
                  <c:v>49</c:v>
                </c:pt>
                <c:pt idx="18">
                  <c:v>63</c:v>
                </c:pt>
                <c:pt idx="19">
                  <c:v>98</c:v>
                </c:pt>
                <c:pt idx="20">
                  <c:v>63</c:v>
                </c:pt>
                <c:pt idx="21">
                  <c:v>77</c:v>
                </c:pt>
                <c:pt idx="22">
                  <c:v>28</c:v>
                </c:pt>
                <c:pt idx="23">
                  <c:v>49</c:v>
                </c:pt>
                <c:pt idx="24">
                  <c:v>56</c:v>
                </c:pt>
                <c:pt idx="25">
                  <c:v>49</c:v>
                </c:pt>
                <c:pt idx="26">
                  <c:v>119</c:v>
                </c:pt>
                <c:pt idx="27">
                  <c:v>28</c:v>
                </c:pt>
                <c:pt idx="28">
                  <c:v>91</c:v>
                </c:pt>
                <c:pt idx="29">
                  <c:v>77</c:v>
                </c:pt>
                <c:pt idx="30">
                  <c:v>42</c:v>
                </c:pt>
                <c:pt idx="31">
                  <c:v>63</c:v>
                </c:pt>
                <c:pt idx="32">
                  <c:v>91</c:v>
                </c:pt>
                <c:pt idx="33">
                  <c:v>42</c:v>
                </c:pt>
                <c:pt idx="34">
                  <c:v>28</c:v>
                </c:pt>
              </c:numCache>
            </c:numRef>
          </c:val>
          <c:smooth val="0"/>
          <c:extLst>
            <c:ext xmlns:c16="http://schemas.microsoft.com/office/drawing/2014/chart" uri="{C3380CC4-5D6E-409C-BE32-E72D297353CC}">
              <c16:uniqueId val="{00000000-372B-481C-89B9-B7AFE8F9C379}"/>
            </c:ext>
          </c:extLst>
        </c:ser>
        <c:dLbls>
          <c:showLegendKey val="0"/>
          <c:showVal val="0"/>
          <c:showCatName val="0"/>
          <c:showSerName val="0"/>
          <c:showPercent val="0"/>
          <c:showBubbleSize val="0"/>
        </c:dLbls>
        <c:smooth val="0"/>
        <c:axId val="885642800"/>
        <c:axId val="885638208"/>
      </c:lineChart>
      <c:catAx>
        <c:axId val="8856428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85638208"/>
        <c:crosses val="autoZero"/>
        <c:auto val="1"/>
        <c:lblAlgn val="ctr"/>
        <c:lblOffset val="100"/>
        <c:noMultiLvlLbl val="0"/>
      </c:catAx>
      <c:valAx>
        <c:axId val="8856382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856428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'5.1.Regional'!$D$4</c:f>
              <c:strCache>
                <c:ptCount val="1"/>
                <c:pt idx="0">
                  <c:v>Midwest</c:v>
                </c:pt>
              </c:strCache>
            </c:strRef>
          </c:tx>
          <c:spPr>
            <a:ln w="28575" cap="rnd">
              <a:solidFill>
                <a:schemeClr val="accent1"/>
              </a:solidFill>
              <a:round/>
            </a:ln>
            <a:effectLst/>
          </c:spPr>
          <c:marker>
            <c:symbol val="none"/>
          </c:marker>
          <c:cat>
            <c:multiLvlStrRef>
              <c:f>'5.1.Regional'!$F$1:$AN$3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'5.1.Regional'!$F$4:$AN$4</c:f>
              <c:numCache>
                <c:formatCode>General</c:formatCode>
                <c:ptCount val="35"/>
                <c:pt idx="0">
                  <c:v>225918</c:v>
                </c:pt>
                <c:pt idx="1">
                  <c:v>212317.38888865401</c:v>
                </c:pt>
                <c:pt idx="2">
                  <c:v>214515</c:v>
                </c:pt>
                <c:pt idx="3">
                  <c:v>249284</c:v>
                </c:pt>
                <c:pt idx="4">
                  <c:v>183071</c:v>
                </c:pt>
                <c:pt idx="5">
                  <c:v>179844</c:v>
                </c:pt>
                <c:pt idx="6">
                  <c:v>228466</c:v>
                </c:pt>
                <c:pt idx="7">
                  <c:v>193816</c:v>
                </c:pt>
                <c:pt idx="8">
                  <c:v>243362</c:v>
                </c:pt>
                <c:pt idx="9">
                  <c:v>195223</c:v>
                </c:pt>
                <c:pt idx="10">
                  <c:v>178738</c:v>
                </c:pt>
                <c:pt idx="11">
                  <c:v>220374</c:v>
                </c:pt>
                <c:pt idx="12">
                  <c:v>247044</c:v>
                </c:pt>
                <c:pt idx="13">
                  <c:v>206164</c:v>
                </c:pt>
                <c:pt idx="14">
                  <c:v>267064</c:v>
                </c:pt>
                <c:pt idx="15">
                  <c:v>178465</c:v>
                </c:pt>
                <c:pt idx="16">
                  <c:v>182000</c:v>
                </c:pt>
                <c:pt idx="17">
                  <c:v>215649</c:v>
                </c:pt>
                <c:pt idx="18">
                  <c:v>166194</c:v>
                </c:pt>
                <c:pt idx="19">
                  <c:v>176638</c:v>
                </c:pt>
                <c:pt idx="20">
                  <c:v>222957</c:v>
                </c:pt>
                <c:pt idx="21">
                  <c:v>187726</c:v>
                </c:pt>
                <c:pt idx="22">
                  <c:v>182161</c:v>
                </c:pt>
                <c:pt idx="23">
                  <c:v>189994</c:v>
                </c:pt>
                <c:pt idx="24">
                  <c:v>206500</c:v>
                </c:pt>
                <c:pt idx="25">
                  <c:v>196385</c:v>
                </c:pt>
                <c:pt idx="26">
                  <c:v>263956</c:v>
                </c:pt>
                <c:pt idx="27">
                  <c:v>163310</c:v>
                </c:pt>
                <c:pt idx="28">
                  <c:v>216559</c:v>
                </c:pt>
                <c:pt idx="29">
                  <c:v>174916</c:v>
                </c:pt>
                <c:pt idx="30">
                  <c:v>170709</c:v>
                </c:pt>
                <c:pt idx="31">
                  <c:v>220269</c:v>
                </c:pt>
                <c:pt idx="32">
                  <c:v>172732.38888865401</c:v>
                </c:pt>
                <c:pt idx="33">
                  <c:v>180628</c:v>
                </c:pt>
                <c:pt idx="34">
                  <c:v>200522</c:v>
                </c:pt>
              </c:numCache>
            </c:numRef>
          </c:val>
          <c:smooth val="0"/>
          <c:extLst>
            <c:ext xmlns:c16="http://schemas.microsoft.com/office/drawing/2014/chart" uri="{C3380CC4-5D6E-409C-BE32-E72D297353CC}">
              <c16:uniqueId val="{00000000-7B5C-45FF-8CD5-F9D99A8127A6}"/>
            </c:ext>
          </c:extLst>
        </c:ser>
        <c:ser>
          <c:idx val="1"/>
          <c:order val="1"/>
          <c:tx>
            <c:strRef>
              <c:f>'5.1.Regional'!$D$5</c:f>
              <c:strCache>
                <c:ptCount val="1"/>
                <c:pt idx="0">
                  <c:v>Northeast</c:v>
                </c:pt>
              </c:strCache>
            </c:strRef>
          </c:tx>
          <c:spPr>
            <a:ln w="28575" cap="rnd">
              <a:solidFill>
                <a:srgbClr val="B482DA"/>
              </a:solidFill>
              <a:round/>
            </a:ln>
            <a:effectLst/>
          </c:spPr>
          <c:marker>
            <c:symbol val="none"/>
          </c:marker>
          <c:cat>
            <c:multiLvlStrRef>
              <c:f>'5.1.Regional'!$F$1:$AN$3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'5.1.Regional'!$F$5:$AN$5</c:f>
              <c:numCache>
                <c:formatCode>General</c:formatCode>
                <c:ptCount val="35"/>
                <c:pt idx="0">
                  <c:v>119420</c:v>
                </c:pt>
                <c:pt idx="1">
                  <c:v>114576</c:v>
                </c:pt>
                <c:pt idx="2">
                  <c:v>118804</c:v>
                </c:pt>
                <c:pt idx="3">
                  <c:v>134519</c:v>
                </c:pt>
                <c:pt idx="4">
                  <c:v>101913</c:v>
                </c:pt>
                <c:pt idx="5">
                  <c:v>97832</c:v>
                </c:pt>
                <c:pt idx="6">
                  <c:v>116767</c:v>
                </c:pt>
                <c:pt idx="7">
                  <c:v>102907</c:v>
                </c:pt>
                <c:pt idx="8">
                  <c:v>133980</c:v>
                </c:pt>
                <c:pt idx="9">
                  <c:v>109417</c:v>
                </c:pt>
                <c:pt idx="10">
                  <c:v>101822</c:v>
                </c:pt>
                <c:pt idx="11">
                  <c:v>125587</c:v>
                </c:pt>
                <c:pt idx="12">
                  <c:v>133497</c:v>
                </c:pt>
                <c:pt idx="13">
                  <c:v>114604</c:v>
                </c:pt>
                <c:pt idx="14">
                  <c:v>157990</c:v>
                </c:pt>
                <c:pt idx="15">
                  <c:v>100912</c:v>
                </c:pt>
                <c:pt idx="16">
                  <c:v>98154</c:v>
                </c:pt>
                <c:pt idx="17">
                  <c:v>122682</c:v>
                </c:pt>
                <c:pt idx="18">
                  <c:v>90034</c:v>
                </c:pt>
                <c:pt idx="19">
                  <c:v>97293</c:v>
                </c:pt>
                <c:pt idx="20">
                  <c:v>126301</c:v>
                </c:pt>
                <c:pt idx="21">
                  <c:v>108787.38888865401</c:v>
                </c:pt>
                <c:pt idx="22">
                  <c:v>103845</c:v>
                </c:pt>
                <c:pt idx="23">
                  <c:v>110306</c:v>
                </c:pt>
                <c:pt idx="24">
                  <c:v>120344</c:v>
                </c:pt>
                <c:pt idx="25">
                  <c:v>111174</c:v>
                </c:pt>
                <c:pt idx="26">
                  <c:v>161952</c:v>
                </c:pt>
                <c:pt idx="27">
                  <c:v>96565</c:v>
                </c:pt>
                <c:pt idx="28">
                  <c:v>120785</c:v>
                </c:pt>
                <c:pt idx="29">
                  <c:v>92211</c:v>
                </c:pt>
                <c:pt idx="30">
                  <c:v>95284</c:v>
                </c:pt>
                <c:pt idx="31">
                  <c:v>124222</c:v>
                </c:pt>
                <c:pt idx="32">
                  <c:v>101920</c:v>
                </c:pt>
                <c:pt idx="33">
                  <c:v>102935</c:v>
                </c:pt>
                <c:pt idx="34">
                  <c:v>119938</c:v>
                </c:pt>
              </c:numCache>
            </c:numRef>
          </c:val>
          <c:smooth val="0"/>
          <c:extLst>
            <c:ext xmlns:c16="http://schemas.microsoft.com/office/drawing/2014/chart" uri="{C3380CC4-5D6E-409C-BE32-E72D297353CC}">
              <c16:uniqueId val="{00000001-7B5C-45FF-8CD5-F9D99A8127A6}"/>
            </c:ext>
          </c:extLst>
        </c:ser>
        <c:ser>
          <c:idx val="2"/>
          <c:order val="2"/>
          <c:tx>
            <c:strRef>
              <c:f>'5.1.Regional'!$D$6</c:f>
              <c:strCache>
                <c:ptCount val="1"/>
                <c:pt idx="0">
                  <c:v>South</c:v>
                </c:pt>
              </c:strCache>
            </c:strRef>
          </c:tx>
          <c:spPr>
            <a:ln w="28575" cap="rnd">
              <a:solidFill>
                <a:srgbClr val="E4D43C"/>
              </a:solidFill>
              <a:round/>
            </a:ln>
            <a:effectLst/>
          </c:spPr>
          <c:marker>
            <c:symbol val="none"/>
          </c:marker>
          <c:cat>
            <c:multiLvlStrRef>
              <c:f>'5.1.Regional'!$F$1:$AN$3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'5.1.Regional'!$F$6:$AN$6</c:f>
              <c:numCache>
                <c:formatCode>General</c:formatCode>
                <c:ptCount val="35"/>
                <c:pt idx="0">
                  <c:v>184611</c:v>
                </c:pt>
                <c:pt idx="1">
                  <c:v>170625</c:v>
                </c:pt>
                <c:pt idx="2">
                  <c:v>170835</c:v>
                </c:pt>
                <c:pt idx="3">
                  <c:v>199801.77777772798</c:v>
                </c:pt>
                <c:pt idx="4">
                  <c:v>158501</c:v>
                </c:pt>
                <c:pt idx="5">
                  <c:v>152439</c:v>
                </c:pt>
                <c:pt idx="6">
                  <c:v>185290</c:v>
                </c:pt>
                <c:pt idx="7">
                  <c:v>157969</c:v>
                </c:pt>
                <c:pt idx="8">
                  <c:v>202405</c:v>
                </c:pt>
                <c:pt idx="9">
                  <c:v>164759</c:v>
                </c:pt>
                <c:pt idx="10">
                  <c:v>146545</c:v>
                </c:pt>
                <c:pt idx="11">
                  <c:v>175238</c:v>
                </c:pt>
                <c:pt idx="12">
                  <c:v>181335</c:v>
                </c:pt>
                <c:pt idx="13">
                  <c:v>159523</c:v>
                </c:pt>
                <c:pt idx="14">
                  <c:v>206178</c:v>
                </c:pt>
                <c:pt idx="15">
                  <c:v>147588</c:v>
                </c:pt>
                <c:pt idx="16">
                  <c:v>146272</c:v>
                </c:pt>
                <c:pt idx="17">
                  <c:v>177331</c:v>
                </c:pt>
                <c:pt idx="18">
                  <c:v>136297</c:v>
                </c:pt>
                <c:pt idx="19">
                  <c:v>146930.38888865401</c:v>
                </c:pt>
                <c:pt idx="20">
                  <c:v>180068</c:v>
                </c:pt>
                <c:pt idx="21">
                  <c:v>156528.16666640999</c:v>
                </c:pt>
                <c:pt idx="22">
                  <c:v>147861</c:v>
                </c:pt>
                <c:pt idx="23">
                  <c:v>158711</c:v>
                </c:pt>
                <c:pt idx="24">
                  <c:v>164549</c:v>
                </c:pt>
                <c:pt idx="25">
                  <c:v>153783</c:v>
                </c:pt>
                <c:pt idx="26">
                  <c:v>222082.38888865401</c:v>
                </c:pt>
                <c:pt idx="27">
                  <c:v>138873</c:v>
                </c:pt>
                <c:pt idx="28">
                  <c:v>170744.77777772801</c:v>
                </c:pt>
                <c:pt idx="29">
                  <c:v>140763.77777772798</c:v>
                </c:pt>
                <c:pt idx="30">
                  <c:v>138530</c:v>
                </c:pt>
                <c:pt idx="31">
                  <c:v>177996</c:v>
                </c:pt>
                <c:pt idx="32">
                  <c:v>142611</c:v>
                </c:pt>
                <c:pt idx="33">
                  <c:v>141379</c:v>
                </c:pt>
                <c:pt idx="34">
                  <c:v>165193</c:v>
                </c:pt>
              </c:numCache>
            </c:numRef>
          </c:val>
          <c:smooth val="0"/>
          <c:extLst>
            <c:ext xmlns:c16="http://schemas.microsoft.com/office/drawing/2014/chart" uri="{C3380CC4-5D6E-409C-BE32-E72D297353CC}">
              <c16:uniqueId val="{00000002-7B5C-45FF-8CD5-F9D99A8127A6}"/>
            </c:ext>
          </c:extLst>
        </c:ser>
        <c:ser>
          <c:idx val="3"/>
          <c:order val="3"/>
          <c:tx>
            <c:strRef>
              <c:f>'5.1.Regional'!$D$7</c:f>
              <c:strCache>
                <c:ptCount val="1"/>
                <c:pt idx="0">
                  <c:v>West</c:v>
                </c:pt>
              </c:strCache>
            </c:strRef>
          </c:tx>
          <c:spPr>
            <a:ln w="28575" cap="rnd">
              <a:solidFill>
                <a:schemeClr val="accent6"/>
              </a:solidFill>
              <a:round/>
            </a:ln>
            <a:effectLst/>
          </c:spPr>
          <c:marker>
            <c:symbol val="none"/>
          </c:marker>
          <c:cat>
            <c:multiLvlStrRef>
              <c:f>'5.1.Regional'!$F$1:$AN$3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'5.1.Regional'!$F$7:$AN$7</c:f>
              <c:numCache>
                <c:formatCode>General</c:formatCode>
                <c:ptCount val="35"/>
                <c:pt idx="0">
                  <c:v>344967</c:v>
                </c:pt>
                <c:pt idx="1">
                  <c:v>333081</c:v>
                </c:pt>
                <c:pt idx="2">
                  <c:v>336735</c:v>
                </c:pt>
                <c:pt idx="3">
                  <c:v>393806</c:v>
                </c:pt>
                <c:pt idx="4">
                  <c:v>305592</c:v>
                </c:pt>
                <c:pt idx="5">
                  <c:v>295463</c:v>
                </c:pt>
                <c:pt idx="6">
                  <c:v>380632</c:v>
                </c:pt>
                <c:pt idx="7">
                  <c:v>322091</c:v>
                </c:pt>
                <c:pt idx="8">
                  <c:v>400519</c:v>
                </c:pt>
                <c:pt idx="9">
                  <c:v>321538</c:v>
                </c:pt>
                <c:pt idx="10">
                  <c:v>281778</c:v>
                </c:pt>
                <c:pt idx="11">
                  <c:v>336735</c:v>
                </c:pt>
                <c:pt idx="12">
                  <c:v>364749</c:v>
                </c:pt>
                <c:pt idx="13">
                  <c:v>314671</c:v>
                </c:pt>
                <c:pt idx="14">
                  <c:v>417137</c:v>
                </c:pt>
                <c:pt idx="15">
                  <c:v>290220</c:v>
                </c:pt>
                <c:pt idx="16">
                  <c:v>287847</c:v>
                </c:pt>
                <c:pt idx="17">
                  <c:v>349384</c:v>
                </c:pt>
                <c:pt idx="18">
                  <c:v>271236</c:v>
                </c:pt>
                <c:pt idx="19">
                  <c:v>275072</c:v>
                </c:pt>
                <c:pt idx="20">
                  <c:v>343399</c:v>
                </c:pt>
                <c:pt idx="21">
                  <c:v>302617</c:v>
                </c:pt>
                <c:pt idx="22">
                  <c:v>283031</c:v>
                </c:pt>
                <c:pt idx="23">
                  <c:v>293202</c:v>
                </c:pt>
                <c:pt idx="24">
                  <c:v>313327</c:v>
                </c:pt>
                <c:pt idx="25">
                  <c:v>302925</c:v>
                </c:pt>
                <c:pt idx="26">
                  <c:v>427532</c:v>
                </c:pt>
                <c:pt idx="27">
                  <c:v>264075</c:v>
                </c:pt>
                <c:pt idx="28">
                  <c:v>330918</c:v>
                </c:pt>
                <c:pt idx="29">
                  <c:v>282261</c:v>
                </c:pt>
                <c:pt idx="30">
                  <c:v>281351</c:v>
                </c:pt>
                <c:pt idx="31">
                  <c:v>362978</c:v>
                </c:pt>
                <c:pt idx="32">
                  <c:v>280028.38888865401</c:v>
                </c:pt>
                <c:pt idx="33">
                  <c:v>291669</c:v>
                </c:pt>
                <c:pt idx="34">
                  <c:v>322140</c:v>
                </c:pt>
              </c:numCache>
            </c:numRef>
          </c:val>
          <c:smooth val="0"/>
          <c:extLst>
            <c:ext xmlns:c16="http://schemas.microsoft.com/office/drawing/2014/chart" uri="{C3380CC4-5D6E-409C-BE32-E72D297353CC}">
              <c16:uniqueId val="{00000003-7B5C-45FF-8CD5-F9D99A8127A6}"/>
            </c:ext>
          </c:extLst>
        </c:ser>
        <c:dLbls>
          <c:showLegendKey val="0"/>
          <c:showVal val="0"/>
          <c:showCatName val="0"/>
          <c:showSerName val="0"/>
          <c:showPercent val="0"/>
          <c:showBubbleSize val="0"/>
        </c:dLbls>
        <c:smooth val="0"/>
        <c:axId val="934631448"/>
        <c:axId val="934629808"/>
      </c:lineChart>
      <c:catAx>
        <c:axId val="9346314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34629808"/>
        <c:crosses val="autoZero"/>
        <c:auto val="1"/>
        <c:lblAlgn val="ctr"/>
        <c:lblOffset val="100"/>
        <c:noMultiLvlLbl val="0"/>
      </c:catAx>
      <c:valAx>
        <c:axId val="9346298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346314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'5.1.Regional'!$D$21</c:f>
              <c:strCache>
                <c:ptCount val="1"/>
                <c:pt idx="0">
                  <c:v>Midwest</c:v>
                </c:pt>
              </c:strCache>
            </c:strRef>
          </c:tx>
          <c:spPr>
            <a:ln w="28575" cap="rnd">
              <a:solidFill>
                <a:schemeClr val="accent1"/>
              </a:solidFill>
              <a:round/>
            </a:ln>
            <a:effectLst/>
          </c:spPr>
          <c:marker>
            <c:symbol val="none"/>
          </c:marker>
          <c:cat>
            <c:multiLvlStrRef>
              <c:f>'5.1.Regional'!$F$18:$AN$20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'5.1.Regional'!$F$21:$AN$21</c:f>
              <c:numCache>
                <c:formatCode>General</c:formatCode>
                <c:ptCount val="35"/>
                <c:pt idx="0">
                  <c:v>19845</c:v>
                </c:pt>
                <c:pt idx="1">
                  <c:v>19152</c:v>
                </c:pt>
                <c:pt idx="2">
                  <c:v>20594</c:v>
                </c:pt>
                <c:pt idx="3">
                  <c:v>25144</c:v>
                </c:pt>
                <c:pt idx="4">
                  <c:v>19019</c:v>
                </c:pt>
                <c:pt idx="5">
                  <c:v>17353</c:v>
                </c:pt>
                <c:pt idx="6">
                  <c:v>18025</c:v>
                </c:pt>
                <c:pt idx="7">
                  <c:v>18067</c:v>
                </c:pt>
                <c:pt idx="8">
                  <c:v>22694</c:v>
                </c:pt>
                <c:pt idx="9">
                  <c:v>18641</c:v>
                </c:pt>
                <c:pt idx="10">
                  <c:v>17549</c:v>
                </c:pt>
                <c:pt idx="11">
                  <c:v>15764</c:v>
                </c:pt>
                <c:pt idx="12">
                  <c:v>19397</c:v>
                </c:pt>
                <c:pt idx="13">
                  <c:v>18578</c:v>
                </c:pt>
                <c:pt idx="14">
                  <c:v>22673</c:v>
                </c:pt>
                <c:pt idx="15">
                  <c:v>17010</c:v>
                </c:pt>
                <c:pt idx="16">
                  <c:v>17206</c:v>
                </c:pt>
                <c:pt idx="17">
                  <c:v>17892</c:v>
                </c:pt>
                <c:pt idx="18">
                  <c:v>15260</c:v>
                </c:pt>
                <c:pt idx="19">
                  <c:v>15792</c:v>
                </c:pt>
                <c:pt idx="20">
                  <c:v>19313</c:v>
                </c:pt>
                <c:pt idx="21">
                  <c:v>16674</c:v>
                </c:pt>
                <c:pt idx="22">
                  <c:v>14280</c:v>
                </c:pt>
                <c:pt idx="23">
                  <c:v>15582</c:v>
                </c:pt>
                <c:pt idx="24">
                  <c:v>16023</c:v>
                </c:pt>
                <c:pt idx="25">
                  <c:v>18193</c:v>
                </c:pt>
                <c:pt idx="26">
                  <c:v>21441</c:v>
                </c:pt>
                <c:pt idx="27">
                  <c:v>12131</c:v>
                </c:pt>
                <c:pt idx="28">
                  <c:v>16457</c:v>
                </c:pt>
                <c:pt idx="29">
                  <c:v>15127</c:v>
                </c:pt>
                <c:pt idx="30">
                  <c:v>15932</c:v>
                </c:pt>
                <c:pt idx="31">
                  <c:v>15806</c:v>
                </c:pt>
                <c:pt idx="32">
                  <c:v>16870</c:v>
                </c:pt>
                <c:pt idx="33">
                  <c:v>15134</c:v>
                </c:pt>
                <c:pt idx="34">
                  <c:v>20720</c:v>
                </c:pt>
              </c:numCache>
            </c:numRef>
          </c:val>
          <c:smooth val="0"/>
          <c:extLst>
            <c:ext xmlns:c16="http://schemas.microsoft.com/office/drawing/2014/chart" uri="{C3380CC4-5D6E-409C-BE32-E72D297353CC}">
              <c16:uniqueId val="{00000000-0DD4-403E-8A0D-6705A5E2EF42}"/>
            </c:ext>
          </c:extLst>
        </c:ser>
        <c:ser>
          <c:idx val="1"/>
          <c:order val="1"/>
          <c:tx>
            <c:strRef>
              <c:f>'5.1.Regional'!$D$22</c:f>
              <c:strCache>
                <c:ptCount val="1"/>
                <c:pt idx="0">
                  <c:v>Northeast</c:v>
                </c:pt>
              </c:strCache>
            </c:strRef>
          </c:tx>
          <c:spPr>
            <a:ln w="28575" cap="rnd">
              <a:solidFill>
                <a:srgbClr val="B482DA"/>
              </a:solidFill>
              <a:round/>
            </a:ln>
            <a:effectLst/>
          </c:spPr>
          <c:marker>
            <c:symbol val="none"/>
          </c:marker>
          <c:cat>
            <c:multiLvlStrRef>
              <c:f>'5.1.Regional'!$F$18:$AN$20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'5.1.Regional'!$F$22:$AN$22</c:f>
              <c:numCache>
                <c:formatCode>General</c:formatCode>
                <c:ptCount val="35"/>
                <c:pt idx="0">
                  <c:v>8477</c:v>
                </c:pt>
                <c:pt idx="1">
                  <c:v>8582</c:v>
                </c:pt>
                <c:pt idx="2">
                  <c:v>7826</c:v>
                </c:pt>
                <c:pt idx="3">
                  <c:v>10262</c:v>
                </c:pt>
                <c:pt idx="4">
                  <c:v>7014</c:v>
                </c:pt>
                <c:pt idx="5">
                  <c:v>6538</c:v>
                </c:pt>
                <c:pt idx="6">
                  <c:v>8183</c:v>
                </c:pt>
                <c:pt idx="7">
                  <c:v>7462</c:v>
                </c:pt>
                <c:pt idx="8">
                  <c:v>10787</c:v>
                </c:pt>
                <c:pt idx="9">
                  <c:v>7630</c:v>
                </c:pt>
                <c:pt idx="10">
                  <c:v>7602</c:v>
                </c:pt>
                <c:pt idx="11">
                  <c:v>8680</c:v>
                </c:pt>
                <c:pt idx="12">
                  <c:v>8225</c:v>
                </c:pt>
                <c:pt idx="13">
                  <c:v>9086</c:v>
                </c:pt>
                <c:pt idx="14">
                  <c:v>10976</c:v>
                </c:pt>
                <c:pt idx="15">
                  <c:v>7756</c:v>
                </c:pt>
                <c:pt idx="16">
                  <c:v>7252</c:v>
                </c:pt>
                <c:pt idx="17">
                  <c:v>8148</c:v>
                </c:pt>
                <c:pt idx="18">
                  <c:v>6139</c:v>
                </c:pt>
                <c:pt idx="19">
                  <c:v>6342</c:v>
                </c:pt>
                <c:pt idx="20">
                  <c:v>9051</c:v>
                </c:pt>
                <c:pt idx="21">
                  <c:v>7630</c:v>
                </c:pt>
                <c:pt idx="22">
                  <c:v>7917</c:v>
                </c:pt>
                <c:pt idx="23">
                  <c:v>8134</c:v>
                </c:pt>
                <c:pt idx="24">
                  <c:v>7644</c:v>
                </c:pt>
                <c:pt idx="25">
                  <c:v>8736</c:v>
                </c:pt>
                <c:pt idx="26">
                  <c:v>11249</c:v>
                </c:pt>
                <c:pt idx="27">
                  <c:v>6034</c:v>
                </c:pt>
                <c:pt idx="28">
                  <c:v>9345</c:v>
                </c:pt>
                <c:pt idx="29">
                  <c:v>6867</c:v>
                </c:pt>
                <c:pt idx="30">
                  <c:v>6475</c:v>
                </c:pt>
                <c:pt idx="31">
                  <c:v>8505</c:v>
                </c:pt>
                <c:pt idx="32">
                  <c:v>6762</c:v>
                </c:pt>
                <c:pt idx="33">
                  <c:v>7245</c:v>
                </c:pt>
                <c:pt idx="34">
                  <c:v>8323</c:v>
                </c:pt>
              </c:numCache>
            </c:numRef>
          </c:val>
          <c:smooth val="0"/>
          <c:extLst>
            <c:ext xmlns:c16="http://schemas.microsoft.com/office/drawing/2014/chart" uri="{C3380CC4-5D6E-409C-BE32-E72D297353CC}">
              <c16:uniqueId val="{00000001-0DD4-403E-8A0D-6705A5E2EF42}"/>
            </c:ext>
          </c:extLst>
        </c:ser>
        <c:ser>
          <c:idx val="2"/>
          <c:order val="2"/>
          <c:tx>
            <c:strRef>
              <c:f>'5.1.Regional'!$D$23</c:f>
              <c:strCache>
                <c:ptCount val="1"/>
                <c:pt idx="0">
                  <c:v>South</c:v>
                </c:pt>
              </c:strCache>
            </c:strRef>
          </c:tx>
          <c:spPr>
            <a:ln w="28575" cap="rnd">
              <a:solidFill>
                <a:srgbClr val="E4D43C"/>
              </a:solidFill>
              <a:round/>
            </a:ln>
            <a:effectLst/>
          </c:spPr>
          <c:marker>
            <c:symbol val="none"/>
          </c:marker>
          <c:cat>
            <c:multiLvlStrRef>
              <c:f>'5.1.Regional'!$F$18:$AN$20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'5.1.Regional'!$F$23:$AN$23</c:f>
              <c:numCache>
                <c:formatCode>General</c:formatCode>
                <c:ptCount val="35"/>
                <c:pt idx="0">
                  <c:v>16002</c:v>
                </c:pt>
                <c:pt idx="1">
                  <c:v>15827</c:v>
                </c:pt>
                <c:pt idx="2">
                  <c:v>15862</c:v>
                </c:pt>
                <c:pt idx="3">
                  <c:v>21063</c:v>
                </c:pt>
                <c:pt idx="4">
                  <c:v>15778</c:v>
                </c:pt>
                <c:pt idx="5">
                  <c:v>15820</c:v>
                </c:pt>
                <c:pt idx="6">
                  <c:v>18564</c:v>
                </c:pt>
                <c:pt idx="7">
                  <c:v>16758</c:v>
                </c:pt>
                <c:pt idx="8">
                  <c:v>21581</c:v>
                </c:pt>
                <c:pt idx="9">
                  <c:v>17360</c:v>
                </c:pt>
                <c:pt idx="10">
                  <c:v>15162</c:v>
                </c:pt>
                <c:pt idx="11">
                  <c:v>19089</c:v>
                </c:pt>
                <c:pt idx="12">
                  <c:v>16842</c:v>
                </c:pt>
                <c:pt idx="13">
                  <c:v>16345</c:v>
                </c:pt>
                <c:pt idx="14">
                  <c:v>19901</c:v>
                </c:pt>
                <c:pt idx="15">
                  <c:v>16128</c:v>
                </c:pt>
                <c:pt idx="16">
                  <c:v>14637</c:v>
                </c:pt>
                <c:pt idx="17">
                  <c:v>17332</c:v>
                </c:pt>
                <c:pt idx="18">
                  <c:v>13937</c:v>
                </c:pt>
                <c:pt idx="19">
                  <c:v>13188</c:v>
                </c:pt>
                <c:pt idx="20">
                  <c:v>17199</c:v>
                </c:pt>
                <c:pt idx="21">
                  <c:v>13979</c:v>
                </c:pt>
                <c:pt idx="22">
                  <c:v>13678</c:v>
                </c:pt>
                <c:pt idx="23">
                  <c:v>17906</c:v>
                </c:pt>
                <c:pt idx="24">
                  <c:v>14721</c:v>
                </c:pt>
                <c:pt idx="25">
                  <c:v>13650</c:v>
                </c:pt>
                <c:pt idx="26">
                  <c:v>18809</c:v>
                </c:pt>
                <c:pt idx="27">
                  <c:v>12327</c:v>
                </c:pt>
                <c:pt idx="28">
                  <c:v>16331</c:v>
                </c:pt>
                <c:pt idx="29">
                  <c:v>14084</c:v>
                </c:pt>
                <c:pt idx="30">
                  <c:v>12908</c:v>
                </c:pt>
                <c:pt idx="31">
                  <c:v>15904</c:v>
                </c:pt>
                <c:pt idx="32">
                  <c:v>12880</c:v>
                </c:pt>
                <c:pt idx="33">
                  <c:v>11788</c:v>
                </c:pt>
                <c:pt idx="34">
                  <c:v>14049</c:v>
                </c:pt>
              </c:numCache>
            </c:numRef>
          </c:val>
          <c:smooth val="0"/>
          <c:extLst>
            <c:ext xmlns:c16="http://schemas.microsoft.com/office/drawing/2014/chart" uri="{C3380CC4-5D6E-409C-BE32-E72D297353CC}">
              <c16:uniqueId val="{00000002-0DD4-403E-8A0D-6705A5E2EF42}"/>
            </c:ext>
          </c:extLst>
        </c:ser>
        <c:ser>
          <c:idx val="3"/>
          <c:order val="3"/>
          <c:tx>
            <c:strRef>
              <c:f>'5.1.Regional'!$D$24</c:f>
              <c:strCache>
                <c:ptCount val="1"/>
                <c:pt idx="0">
                  <c:v>West</c:v>
                </c:pt>
              </c:strCache>
            </c:strRef>
          </c:tx>
          <c:spPr>
            <a:ln w="28575" cap="rnd">
              <a:solidFill>
                <a:schemeClr val="accent6"/>
              </a:solidFill>
              <a:round/>
            </a:ln>
            <a:effectLst/>
          </c:spPr>
          <c:marker>
            <c:symbol val="none"/>
          </c:marker>
          <c:cat>
            <c:multiLvlStrRef>
              <c:f>'5.1.Regional'!$F$18:$AN$20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'5.1.Regional'!$F$24:$AN$24</c:f>
              <c:numCache>
                <c:formatCode>General</c:formatCode>
                <c:ptCount val="35"/>
                <c:pt idx="0">
                  <c:v>24934</c:v>
                </c:pt>
                <c:pt idx="1">
                  <c:v>24724</c:v>
                </c:pt>
                <c:pt idx="2">
                  <c:v>24143</c:v>
                </c:pt>
                <c:pt idx="3">
                  <c:v>28868</c:v>
                </c:pt>
                <c:pt idx="4">
                  <c:v>20440</c:v>
                </c:pt>
                <c:pt idx="5">
                  <c:v>21077</c:v>
                </c:pt>
                <c:pt idx="6">
                  <c:v>24486</c:v>
                </c:pt>
                <c:pt idx="7">
                  <c:v>22379</c:v>
                </c:pt>
                <c:pt idx="8">
                  <c:v>27531</c:v>
                </c:pt>
                <c:pt idx="9">
                  <c:v>23765</c:v>
                </c:pt>
                <c:pt idx="10">
                  <c:v>19383</c:v>
                </c:pt>
                <c:pt idx="11">
                  <c:v>24416</c:v>
                </c:pt>
                <c:pt idx="12">
                  <c:v>22029</c:v>
                </c:pt>
                <c:pt idx="13">
                  <c:v>21077</c:v>
                </c:pt>
                <c:pt idx="14">
                  <c:v>26894</c:v>
                </c:pt>
                <c:pt idx="15">
                  <c:v>19222</c:v>
                </c:pt>
                <c:pt idx="16">
                  <c:v>19124</c:v>
                </c:pt>
                <c:pt idx="17">
                  <c:v>22841</c:v>
                </c:pt>
                <c:pt idx="18">
                  <c:v>17773</c:v>
                </c:pt>
                <c:pt idx="19">
                  <c:v>18214</c:v>
                </c:pt>
                <c:pt idx="20">
                  <c:v>23254</c:v>
                </c:pt>
                <c:pt idx="21">
                  <c:v>18438</c:v>
                </c:pt>
                <c:pt idx="22">
                  <c:v>18074</c:v>
                </c:pt>
                <c:pt idx="23">
                  <c:v>18410</c:v>
                </c:pt>
                <c:pt idx="24">
                  <c:v>18053</c:v>
                </c:pt>
                <c:pt idx="25">
                  <c:v>18424</c:v>
                </c:pt>
                <c:pt idx="26">
                  <c:v>26145</c:v>
                </c:pt>
                <c:pt idx="27">
                  <c:v>17143</c:v>
                </c:pt>
                <c:pt idx="28">
                  <c:v>22778</c:v>
                </c:pt>
                <c:pt idx="29">
                  <c:v>19250</c:v>
                </c:pt>
                <c:pt idx="30">
                  <c:v>16968</c:v>
                </c:pt>
                <c:pt idx="31">
                  <c:v>22813</c:v>
                </c:pt>
                <c:pt idx="32">
                  <c:v>18144</c:v>
                </c:pt>
                <c:pt idx="33">
                  <c:v>17878</c:v>
                </c:pt>
                <c:pt idx="34">
                  <c:v>18032</c:v>
                </c:pt>
              </c:numCache>
            </c:numRef>
          </c:val>
          <c:smooth val="0"/>
          <c:extLst>
            <c:ext xmlns:c16="http://schemas.microsoft.com/office/drawing/2014/chart" uri="{C3380CC4-5D6E-409C-BE32-E72D297353CC}">
              <c16:uniqueId val="{00000003-0DD4-403E-8A0D-6705A5E2EF42}"/>
            </c:ext>
          </c:extLst>
        </c:ser>
        <c:dLbls>
          <c:showLegendKey val="0"/>
          <c:showVal val="0"/>
          <c:showCatName val="0"/>
          <c:showSerName val="0"/>
          <c:showPercent val="0"/>
          <c:showBubbleSize val="0"/>
        </c:dLbls>
        <c:smooth val="0"/>
        <c:axId val="934644896"/>
        <c:axId val="934648176"/>
      </c:lineChart>
      <c:catAx>
        <c:axId val="934644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34648176"/>
        <c:crosses val="autoZero"/>
        <c:auto val="1"/>
        <c:lblAlgn val="ctr"/>
        <c:lblOffset val="100"/>
        <c:noMultiLvlLbl val="0"/>
      </c:catAx>
      <c:valAx>
        <c:axId val="9346481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346448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UNITS</a:t>
            </a:r>
            <a:r>
              <a:rPr lang="en-US" baseline="0"/>
              <a:t> SOLD </a:t>
            </a:r>
          </a:p>
          <a:p>
            <a:pPr>
              <a:defRPr/>
            </a:pPr>
            <a:r>
              <a:rPr lang="en-US" baseline="0"/>
              <a:t>(1/2018-11/2020)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'1.Overview'!$D$5</c:f>
              <c:strCache>
                <c:ptCount val="1"/>
                <c:pt idx="0">
                  <c:v>NATIONAL BRAND</c:v>
                </c:pt>
              </c:strCache>
            </c:strRef>
          </c:tx>
          <c:spPr>
            <a:ln w="28575" cap="rnd">
              <a:solidFill>
                <a:schemeClr val="accent1"/>
              </a:solidFill>
              <a:round/>
            </a:ln>
            <a:effectLst/>
          </c:spPr>
          <c:marker>
            <c:symbol val="none"/>
          </c:marker>
          <c:cat>
            <c:multiLvlStrRef>
              <c:f>'1.Overview'!$E$2:$AN$4</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'1.Overview'!$E$5:$AN$5</c:f>
              <c:numCache>
                <c:formatCode>General</c:formatCode>
                <c:ptCount val="36"/>
                <c:pt idx="1">
                  <c:v>220556</c:v>
                </c:pt>
                <c:pt idx="2">
                  <c:v>203630</c:v>
                </c:pt>
                <c:pt idx="3">
                  <c:v>207564</c:v>
                </c:pt>
                <c:pt idx="4">
                  <c:v>250124</c:v>
                </c:pt>
                <c:pt idx="5">
                  <c:v>155176</c:v>
                </c:pt>
                <c:pt idx="6">
                  <c:v>148659</c:v>
                </c:pt>
                <c:pt idx="7">
                  <c:v>172060</c:v>
                </c:pt>
                <c:pt idx="8">
                  <c:v>139706</c:v>
                </c:pt>
                <c:pt idx="9">
                  <c:v>205009</c:v>
                </c:pt>
                <c:pt idx="10">
                  <c:v>190113</c:v>
                </c:pt>
                <c:pt idx="11">
                  <c:v>220815</c:v>
                </c:pt>
                <c:pt idx="12">
                  <c:v>219499</c:v>
                </c:pt>
                <c:pt idx="13">
                  <c:v>200613</c:v>
                </c:pt>
                <c:pt idx="14">
                  <c:v>174510</c:v>
                </c:pt>
                <c:pt idx="15">
                  <c:v>221368</c:v>
                </c:pt>
                <c:pt idx="16">
                  <c:v>170982</c:v>
                </c:pt>
                <c:pt idx="17">
                  <c:v>137032</c:v>
                </c:pt>
                <c:pt idx="18">
                  <c:v>155295</c:v>
                </c:pt>
                <c:pt idx="19">
                  <c:v>119448</c:v>
                </c:pt>
                <c:pt idx="20">
                  <c:v>123067</c:v>
                </c:pt>
                <c:pt idx="21">
                  <c:v>165802</c:v>
                </c:pt>
                <c:pt idx="22">
                  <c:v>158529</c:v>
                </c:pt>
                <c:pt idx="23">
                  <c:v>192948</c:v>
                </c:pt>
                <c:pt idx="24">
                  <c:v>207802</c:v>
                </c:pt>
                <c:pt idx="25">
                  <c:v>181363</c:v>
                </c:pt>
                <c:pt idx="26">
                  <c:v>162694</c:v>
                </c:pt>
                <c:pt idx="27">
                  <c:v>249781</c:v>
                </c:pt>
                <c:pt idx="28">
                  <c:v>180880</c:v>
                </c:pt>
                <c:pt idx="29">
                  <c:v>179914</c:v>
                </c:pt>
                <c:pt idx="30">
                  <c:v>129318</c:v>
                </c:pt>
                <c:pt idx="31">
                  <c:v>121457</c:v>
                </c:pt>
                <c:pt idx="32">
                  <c:v>152684</c:v>
                </c:pt>
                <c:pt idx="33">
                  <c:v>134617</c:v>
                </c:pt>
                <c:pt idx="34">
                  <c:v>161112</c:v>
                </c:pt>
                <c:pt idx="35">
                  <c:v>229628</c:v>
                </c:pt>
              </c:numCache>
            </c:numRef>
          </c:val>
          <c:smooth val="0"/>
          <c:extLst>
            <c:ext xmlns:c16="http://schemas.microsoft.com/office/drawing/2014/chart" uri="{C3380CC4-5D6E-409C-BE32-E72D297353CC}">
              <c16:uniqueId val="{00000000-3922-44DB-8BA4-CDBDEDA3E38D}"/>
            </c:ext>
          </c:extLst>
        </c:ser>
        <c:ser>
          <c:idx val="1"/>
          <c:order val="1"/>
          <c:tx>
            <c:strRef>
              <c:f>'1.Overview'!$D$6</c:f>
              <c:strCache>
                <c:ptCount val="1"/>
                <c:pt idx="0">
                  <c:v>PRIVATE LABEL</c:v>
                </c:pt>
              </c:strCache>
            </c:strRef>
          </c:tx>
          <c:spPr>
            <a:ln w="28575" cap="rnd">
              <a:solidFill>
                <a:schemeClr val="accent2"/>
              </a:solidFill>
              <a:round/>
            </a:ln>
            <a:effectLst/>
          </c:spPr>
          <c:marker>
            <c:symbol val="none"/>
          </c:marker>
          <c:cat>
            <c:multiLvlStrRef>
              <c:f>'1.Overview'!$E$2:$AN$4</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'1.Overview'!$E$6:$AN$6</c:f>
              <c:numCache>
                <c:formatCode>General</c:formatCode>
                <c:ptCount val="36"/>
                <c:pt idx="1">
                  <c:v>318871</c:v>
                </c:pt>
                <c:pt idx="2">
                  <c:v>321097</c:v>
                </c:pt>
                <c:pt idx="3">
                  <c:v>313012</c:v>
                </c:pt>
                <c:pt idx="4">
                  <c:v>358533</c:v>
                </c:pt>
                <c:pt idx="5">
                  <c:v>258755</c:v>
                </c:pt>
                <c:pt idx="6">
                  <c:v>249984</c:v>
                </c:pt>
                <c:pt idx="7">
                  <c:v>289688</c:v>
                </c:pt>
                <c:pt idx="8">
                  <c:v>266168</c:v>
                </c:pt>
                <c:pt idx="9">
                  <c:v>340221</c:v>
                </c:pt>
                <c:pt idx="10">
                  <c:v>294693</c:v>
                </c:pt>
                <c:pt idx="11">
                  <c:v>314944</c:v>
                </c:pt>
                <c:pt idx="12">
                  <c:v>370755</c:v>
                </c:pt>
                <c:pt idx="13">
                  <c:v>340970</c:v>
                </c:pt>
                <c:pt idx="14">
                  <c:v>321706</c:v>
                </c:pt>
                <c:pt idx="15">
                  <c:v>391587</c:v>
                </c:pt>
                <c:pt idx="16">
                  <c:v>288582</c:v>
                </c:pt>
                <c:pt idx="17">
                  <c:v>255689</c:v>
                </c:pt>
                <c:pt idx="18">
                  <c:v>306341</c:v>
                </c:pt>
                <c:pt idx="19">
                  <c:v>226135</c:v>
                </c:pt>
                <c:pt idx="20">
                  <c:v>243873</c:v>
                </c:pt>
                <c:pt idx="21">
                  <c:v>318752</c:v>
                </c:pt>
                <c:pt idx="22">
                  <c:v>282268</c:v>
                </c:pt>
                <c:pt idx="23">
                  <c:v>327460</c:v>
                </c:pt>
                <c:pt idx="24">
                  <c:v>345590</c:v>
                </c:pt>
                <c:pt idx="25">
                  <c:v>314237</c:v>
                </c:pt>
                <c:pt idx="26">
                  <c:v>313005</c:v>
                </c:pt>
                <c:pt idx="27">
                  <c:v>478198</c:v>
                </c:pt>
                <c:pt idx="28">
                  <c:v>303198</c:v>
                </c:pt>
                <c:pt idx="29">
                  <c:v>336882</c:v>
                </c:pt>
                <c:pt idx="30">
                  <c:v>244902</c:v>
                </c:pt>
                <c:pt idx="31">
                  <c:v>251524</c:v>
                </c:pt>
                <c:pt idx="32">
                  <c:v>300853</c:v>
                </c:pt>
                <c:pt idx="33">
                  <c:v>260288</c:v>
                </c:pt>
                <c:pt idx="34">
                  <c:v>286328</c:v>
                </c:pt>
                <c:pt idx="35">
                  <c:v>404950</c:v>
                </c:pt>
              </c:numCache>
            </c:numRef>
          </c:val>
          <c:smooth val="0"/>
          <c:extLst>
            <c:ext xmlns:c16="http://schemas.microsoft.com/office/drawing/2014/chart" uri="{C3380CC4-5D6E-409C-BE32-E72D297353CC}">
              <c16:uniqueId val="{00000001-3922-44DB-8BA4-CDBDEDA3E38D}"/>
            </c:ext>
          </c:extLst>
        </c:ser>
        <c:dLbls>
          <c:showLegendKey val="0"/>
          <c:showVal val="0"/>
          <c:showCatName val="0"/>
          <c:showSerName val="0"/>
          <c:showPercent val="0"/>
          <c:showBubbleSize val="0"/>
        </c:dLbls>
        <c:smooth val="0"/>
        <c:axId val="1229766728"/>
        <c:axId val="1229770336"/>
      </c:lineChart>
      <c:catAx>
        <c:axId val="12297667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29770336"/>
        <c:crosses val="autoZero"/>
        <c:auto val="1"/>
        <c:lblAlgn val="ctr"/>
        <c:lblOffset val="100"/>
        <c:noMultiLvlLbl val="0"/>
      </c:catAx>
      <c:valAx>
        <c:axId val="12297703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297667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%M-O-M</a:t>
            </a:r>
            <a:r>
              <a:rPr lang="en-US" baseline="0"/>
              <a:t> CHANGE IN UNITS</a:t>
            </a:r>
          </a:p>
          <a:p>
            <a:pPr>
              <a:defRPr/>
            </a:pPr>
            <a:r>
              <a:rPr lang="en-US" baseline="0"/>
              <a:t>(1/2018-11/202)</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'1.Overview'!$D$11</c:f>
              <c:strCache>
                <c:ptCount val="1"/>
                <c:pt idx="0">
                  <c:v>NATIONAL BRAND</c:v>
                </c:pt>
              </c:strCache>
            </c:strRef>
          </c:tx>
          <c:spPr>
            <a:ln w="28575" cap="rnd">
              <a:solidFill>
                <a:schemeClr val="accent1"/>
              </a:solidFill>
              <a:round/>
            </a:ln>
            <a:effectLst/>
          </c:spPr>
          <c:marker>
            <c:symbol val="none"/>
          </c:marker>
          <c:cat>
            <c:multiLvlStrRef>
              <c:f>'1.Overview'!$E$8:$AN$10</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'1.Overview'!$E$11:$AN$11</c:f>
              <c:numCache>
                <c:formatCode>General</c:formatCode>
                <c:ptCount val="36"/>
                <c:pt idx="2">
                  <c:v>-7.6742414624857203E-2</c:v>
                </c:pt>
                <c:pt idx="3">
                  <c:v>1.9319353729803979E-2</c:v>
                </c:pt>
                <c:pt idx="4">
                  <c:v>0.20504519088088502</c:v>
                </c:pt>
                <c:pt idx="5">
                  <c:v>-0.37960371655658798</c:v>
                </c:pt>
                <c:pt idx="6">
                  <c:v>-4.199747383616026E-2</c:v>
                </c:pt>
                <c:pt idx="7">
                  <c:v>0.15741394735602965</c:v>
                </c:pt>
                <c:pt idx="8">
                  <c:v>-0.18803905614320582</c:v>
                </c:pt>
                <c:pt idx="9">
                  <c:v>0.4674316063733841</c:v>
                </c:pt>
                <c:pt idx="10">
                  <c:v>-7.2660224673063101E-2</c:v>
                </c:pt>
                <c:pt idx="11">
                  <c:v>0.16149342759306307</c:v>
                </c:pt>
                <c:pt idx="12">
                  <c:v>-5.959740053891216E-3</c:v>
                </c:pt>
                <c:pt idx="13">
                  <c:v>-8.6041394266033078E-2</c:v>
                </c:pt>
                <c:pt idx="14">
                  <c:v>-0.13011619386580131</c:v>
                </c:pt>
                <c:pt idx="15">
                  <c:v>0.26851183313277183</c:v>
                </c:pt>
                <c:pt idx="16">
                  <c:v>-0.22761194029850751</c:v>
                </c:pt>
                <c:pt idx="17">
                  <c:v>-0.19855891263407843</c:v>
                </c:pt>
                <c:pt idx="18">
                  <c:v>0.13327543931344499</c:v>
                </c:pt>
                <c:pt idx="19">
                  <c:v>-0.23083164300202841</c:v>
                </c:pt>
                <c:pt idx="20">
                  <c:v>3.0297702766057144E-2</c:v>
                </c:pt>
                <c:pt idx="21">
                  <c:v>0.3472498720209316</c:v>
                </c:pt>
                <c:pt idx="22">
                  <c:v>-4.3865574601030133E-2</c:v>
                </c:pt>
                <c:pt idx="23">
                  <c:v>0.21711484964896011</c:v>
                </c:pt>
                <c:pt idx="24">
                  <c:v>7.6984472500362777E-2</c:v>
                </c:pt>
                <c:pt idx="25">
                  <c:v>-0.12723169170652837</c:v>
                </c:pt>
                <c:pt idx="26">
                  <c:v>-0.10293720328843259</c:v>
                </c:pt>
                <c:pt idx="27">
                  <c:v>0.53528095688839161</c:v>
                </c:pt>
                <c:pt idx="28">
                  <c:v>-0.27584564078132445</c:v>
                </c:pt>
                <c:pt idx="29">
                  <c:v>-5.3405572755418351E-3</c:v>
                </c:pt>
                <c:pt idx="30">
                  <c:v>-0.28122325110886315</c:v>
                </c:pt>
                <c:pt idx="31">
                  <c:v>-6.0788134675760497E-2</c:v>
                </c:pt>
                <c:pt idx="32">
                  <c:v>0.25710333698345922</c:v>
                </c:pt>
                <c:pt idx="33">
                  <c:v>-0.11832935998532923</c:v>
                </c:pt>
                <c:pt idx="34">
                  <c:v>0.19681763818834175</c:v>
                </c:pt>
                <c:pt idx="35">
                  <c:v>0.42526937782412233</c:v>
                </c:pt>
              </c:numCache>
            </c:numRef>
          </c:val>
          <c:smooth val="0"/>
          <c:extLst>
            <c:ext xmlns:c16="http://schemas.microsoft.com/office/drawing/2014/chart" uri="{C3380CC4-5D6E-409C-BE32-E72D297353CC}">
              <c16:uniqueId val="{00000000-1AC0-47CF-83B0-B75D299031AA}"/>
            </c:ext>
          </c:extLst>
        </c:ser>
        <c:ser>
          <c:idx val="1"/>
          <c:order val="1"/>
          <c:tx>
            <c:strRef>
              <c:f>'1.Overview'!$D$12</c:f>
              <c:strCache>
                <c:ptCount val="1"/>
                <c:pt idx="0">
                  <c:v>PRIVATE LABEL</c:v>
                </c:pt>
              </c:strCache>
            </c:strRef>
          </c:tx>
          <c:spPr>
            <a:ln w="28575" cap="rnd">
              <a:solidFill>
                <a:schemeClr val="accent2"/>
              </a:solidFill>
              <a:round/>
            </a:ln>
            <a:effectLst/>
          </c:spPr>
          <c:marker>
            <c:symbol val="none"/>
          </c:marker>
          <c:cat>
            <c:multiLvlStrRef>
              <c:f>'1.Overview'!$E$8:$AN$10</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'1.Overview'!$E$12:$AN$12</c:f>
              <c:numCache>
                <c:formatCode>General</c:formatCode>
                <c:ptCount val="36"/>
                <c:pt idx="2">
                  <c:v>6.9808794151866582E-3</c:v>
                </c:pt>
                <c:pt idx="3">
                  <c:v>-2.5179307187547684E-2</c:v>
                </c:pt>
                <c:pt idx="4">
                  <c:v>0.14542892924232942</c:v>
                </c:pt>
                <c:pt idx="5">
                  <c:v>-0.27829516390401998</c:v>
                </c:pt>
                <c:pt idx="6">
                  <c:v>-3.3896929527931774E-2</c:v>
                </c:pt>
                <c:pt idx="7">
                  <c:v>0.15882616487455192</c:v>
                </c:pt>
                <c:pt idx="8">
                  <c:v>-8.1190798376184037E-2</c:v>
                </c:pt>
                <c:pt idx="9">
                  <c:v>0.27821901956658945</c:v>
                </c:pt>
                <c:pt idx="10">
                  <c:v>-0.1338189000678971</c:v>
                </c:pt>
                <c:pt idx="11">
                  <c:v>6.8718971947077101E-2</c:v>
                </c:pt>
                <c:pt idx="12">
                  <c:v>0.17720928165007122</c:v>
                </c:pt>
                <c:pt idx="13">
                  <c:v>-8.033607099027662E-2</c:v>
                </c:pt>
                <c:pt idx="14">
                  <c:v>-5.6497639088482821E-2</c:v>
                </c:pt>
                <c:pt idx="15">
                  <c:v>0.21722007049915137</c:v>
                </c:pt>
                <c:pt idx="16">
                  <c:v>-0.26304499383278812</c:v>
                </c:pt>
                <c:pt idx="17">
                  <c:v>-0.11398146800562747</c:v>
                </c:pt>
                <c:pt idx="18">
                  <c:v>0.19810003559011147</c:v>
                </c:pt>
                <c:pt idx="19">
                  <c:v>-0.26181934510888194</c:v>
                </c:pt>
                <c:pt idx="20">
                  <c:v>7.8439869989165745E-2</c:v>
                </c:pt>
                <c:pt idx="21">
                  <c:v>0.30704095984385305</c:v>
                </c:pt>
                <c:pt idx="22">
                  <c:v>-0.11445888966971185</c:v>
                </c:pt>
                <c:pt idx="23">
                  <c:v>0.16010316436861416</c:v>
                </c:pt>
                <c:pt idx="24">
                  <c:v>5.536554082941425E-2</c:v>
                </c:pt>
                <c:pt idx="25">
                  <c:v>-9.0723111201134299E-2</c:v>
                </c:pt>
                <c:pt idx="26">
                  <c:v>-3.9206076941925572E-3</c:v>
                </c:pt>
                <c:pt idx="27">
                  <c:v>0.52776473219277653</c:v>
                </c:pt>
                <c:pt idx="28">
                  <c:v>-0.3659571976461633</c:v>
                </c:pt>
                <c:pt idx="29">
                  <c:v>0.11109571962875742</c:v>
                </c:pt>
                <c:pt idx="30">
                  <c:v>-0.27303328761999746</c:v>
                </c:pt>
                <c:pt idx="31">
                  <c:v>2.7039387183444896E-2</c:v>
                </c:pt>
                <c:pt idx="32">
                  <c:v>0.19612044973839482</c:v>
                </c:pt>
                <c:pt idx="33">
                  <c:v>-0.13483329067684213</c:v>
                </c:pt>
                <c:pt idx="34">
                  <c:v>0.10004302925989683</c:v>
                </c:pt>
                <c:pt idx="35">
                  <c:v>0.41428711128495999</c:v>
                </c:pt>
              </c:numCache>
            </c:numRef>
          </c:val>
          <c:smooth val="0"/>
          <c:extLst>
            <c:ext xmlns:c16="http://schemas.microsoft.com/office/drawing/2014/chart" uri="{C3380CC4-5D6E-409C-BE32-E72D297353CC}">
              <c16:uniqueId val="{00000001-1AC0-47CF-83B0-B75D299031AA}"/>
            </c:ext>
          </c:extLst>
        </c:ser>
        <c:dLbls>
          <c:showLegendKey val="0"/>
          <c:showVal val="0"/>
          <c:showCatName val="0"/>
          <c:showSerName val="0"/>
          <c:showPercent val="0"/>
          <c:showBubbleSize val="0"/>
        </c:dLbls>
        <c:smooth val="0"/>
        <c:axId val="1229804448"/>
        <c:axId val="1229800512"/>
      </c:lineChart>
      <c:catAx>
        <c:axId val="1229804448"/>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29800512"/>
        <c:crosses val="autoZero"/>
        <c:auto val="1"/>
        <c:lblAlgn val="ctr"/>
        <c:lblOffset val="100"/>
        <c:noMultiLvlLbl val="0"/>
      </c:catAx>
      <c:valAx>
        <c:axId val="122980051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298044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NATIONAL BRAND TOP</a:t>
            </a:r>
            <a:r>
              <a:rPr lang="en-US" baseline="0"/>
              <a:t> 10 - MONTHLY AVERAGE PRICE</a:t>
            </a:r>
            <a:r>
              <a:rPr lang="en-US"/>
              <a:t> (1/2018-11/2020)</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'2.3.Avg.Prce'!$D$4</c:f>
              <c:strCache>
                <c:ptCount val="1"/>
                <c:pt idx="0">
                  <c:v>ASPARAGUS</c:v>
                </c:pt>
              </c:strCache>
            </c:strRef>
          </c:tx>
          <c:spPr>
            <a:ln w="28575" cap="rnd">
              <a:solidFill>
                <a:schemeClr val="accent1"/>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'2.3.Avg.Prce'!$F$4:$AN$4</c:f>
              <c:numCache>
                <c:formatCode>_(* #,##0.00_);_(* \(#,##0.00\);_(* "-"??_);_(@_)</c:formatCode>
                <c:ptCount val="35"/>
                <c:pt idx="0">
                  <c:v>3.3950940055150598</c:v>
                </c:pt>
                <c:pt idx="1">
                  <c:v>2.9465008529146415</c:v>
                </c:pt>
                <c:pt idx="2">
                  <c:v>2.8782744898022754</c:v>
                </c:pt>
                <c:pt idx="3">
                  <c:v>3.147754482893236</c:v>
                </c:pt>
                <c:pt idx="4">
                  <c:v>2.900764727475249</c:v>
                </c:pt>
                <c:pt idx="5">
                  <c:v>2.9996250985327046</c:v>
                </c:pt>
                <c:pt idx="6">
                  <c:v>3.2308220612899188</c:v>
                </c:pt>
                <c:pt idx="7">
                  <c:v>2.923537326388888</c:v>
                </c:pt>
                <c:pt idx="8">
                  <c:v>3.2792233168683143</c:v>
                </c:pt>
                <c:pt idx="9">
                  <c:v>3.283355242796413</c:v>
                </c:pt>
                <c:pt idx="10">
                  <c:v>3.0599129990379961</c:v>
                </c:pt>
                <c:pt idx="11">
                  <c:v>3.3344467596559988</c:v>
                </c:pt>
                <c:pt idx="12">
                  <c:v>3.4918600480239506</c:v>
                </c:pt>
                <c:pt idx="13">
                  <c:v>3.3114376460898169</c:v>
                </c:pt>
                <c:pt idx="14">
                  <c:v>3.2045986763338745</c:v>
                </c:pt>
                <c:pt idx="15">
                  <c:v>3.0647353125226591</c:v>
                </c:pt>
                <c:pt idx="16">
                  <c:v>3.4762163307122922</c:v>
                </c:pt>
                <c:pt idx="17">
                  <c:v>3.0077586389572648</c:v>
                </c:pt>
                <c:pt idx="18">
                  <c:v>3.065473565907773</c:v>
                </c:pt>
                <c:pt idx="19">
                  <c:v>3.2347758076642599</c:v>
                </c:pt>
                <c:pt idx="20">
                  <c:v>3.1768326844511878</c:v>
                </c:pt>
                <c:pt idx="21">
                  <c:v>3.6580074226848351</c:v>
                </c:pt>
                <c:pt idx="22">
                  <c:v>3.5942313480790027</c:v>
                </c:pt>
                <c:pt idx="23">
                  <c:v>3.5714122515737179</c:v>
                </c:pt>
                <c:pt idx="24">
                  <c:v>3.5609813166717261</c:v>
                </c:pt>
                <c:pt idx="25">
                  <c:v>3.7110905037772639</c:v>
                </c:pt>
                <c:pt idx="26">
                  <c:v>3.7368949885944192</c:v>
                </c:pt>
                <c:pt idx="27">
                  <c:v>3.591642433893099</c:v>
                </c:pt>
                <c:pt idx="28">
                  <c:v>3.7106947604216485</c:v>
                </c:pt>
                <c:pt idx="29">
                  <c:v>3.6722345586908949</c:v>
                </c:pt>
                <c:pt idx="30">
                  <c:v>3.5878729830775238</c:v>
                </c:pt>
                <c:pt idx="31">
                  <c:v>3.1329539882141044</c:v>
                </c:pt>
                <c:pt idx="32">
                  <c:v>3.1710876108018939</c:v>
                </c:pt>
                <c:pt idx="33">
                  <c:v>3.1588225806451606</c:v>
                </c:pt>
                <c:pt idx="34">
                  <c:v>3.6570098292118796</c:v>
                </c:pt>
              </c:numCache>
            </c:numRef>
          </c:val>
          <c:smooth val="0"/>
          <c:extLst>
            <c:ext xmlns:c16="http://schemas.microsoft.com/office/drawing/2014/chart" uri="{C3380CC4-5D6E-409C-BE32-E72D297353CC}">
              <c16:uniqueId val="{00000000-71DD-1A4B-B4FE-98811880BA52}"/>
            </c:ext>
          </c:extLst>
        </c:ser>
        <c:ser>
          <c:idx val="1"/>
          <c:order val="1"/>
          <c:tx>
            <c:strRef>
              <c:f>'2.3.Avg.Prce'!$D$5</c:f>
              <c:strCache>
                <c:ptCount val="1"/>
                <c:pt idx="0">
                  <c:v>BEAN</c:v>
                </c:pt>
              </c:strCache>
            </c:strRef>
          </c:tx>
          <c:spPr>
            <a:ln w="28575" cap="rnd">
              <a:solidFill>
                <a:schemeClr val="accent2"/>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'2.3.Avg.Prce'!$F$5:$AN$5</c:f>
              <c:numCache>
                <c:formatCode>_(* #,##0.00_);_(* \(#,##0.00\);_(* "-"??_);_(@_)</c:formatCode>
                <c:ptCount val="35"/>
                <c:pt idx="0">
                  <c:v>2.4610639133882288</c:v>
                </c:pt>
                <c:pt idx="1">
                  <c:v>2.398887061778467</c:v>
                </c:pt>
                <c:pt idx="2">
                  <c:v>2.4129077914196233</c:v>
                </c:pt>
                <c:pt idx="3">
                  <c:v>2.3613035978177703</c:v>
                </c:pt>
                <c:pt idx="4">
                  <c:v>2.3514775503690251</c:v>
                </c:pt>
                <c:pt idx="5">
                  <c:v>2.4087282126851273</c:v>
                </c:pt>
                <c:pt idx="6">
                  <c:v>2.4583572803860627</c:v>
                </c:pt>
                <c:pt idx="7">
                  <c:v>2.5439122572533348</c:v>
                </c:pt>
                <c:pt idx="8">
                  <c:v>2.4296356566002189</c:v>
                </c:pt>
                <c:pt idx="9">
                  <c:v>2.438933619331876</c:v>
                </c:pt>
                <c:pt idx="10">
                  <c:v>2.4213655292722613</c:v>
                </c:pt>
                <c:pt idx="11">
                  <c:v>2.3151808899695832</c:v>
                </c:pt>
                <c:pt idx="12">
                  <c:v>2.3973986311231643</c:v>
                </c:pt>
                <c:pt idx="13">
                  <c:v>2.4370046321842693</c:v>
                </c:pt>
                <c:pt idx="14">
                  <c:v>2.3041930629564584</c:v>
                </c:pt>
                <c:pt idx="15">
                  <c:v>2.4515457323685164</c:v>
                </c:pt>
                <c:pt idx="16">
                  <c:v>2.4319861500831212</c:v>
                </c:pt>
                <c:pt idx="17">
                  <c:v>2.4505073972187259</c:v>
                </c:pt>
                <c:pt idx="18">
                  <c:v>2.5110031913610227</c:v>
                </c:pt>
                <c:pt idx="19">
                  <c:v>2.5929334681577818</c:v>
                </c:pt>
                <c:pt idx="20">
                  <c:v>2.4819383313172851</c:v>
                </c:pt>
                <c:pt idx="21">
                  <c:v>2.3991940785984238</c:v>
                </c:pt>
                <c:pt idx="22">
                  <c:v>2.2626393889522256</c:v>
                </c:pt>
                <c:pt idx="23">
                  <c:v>2.354615696500078</c:v>
                </c:pt>
                <c:pt idx="24">
                  <c:v>2.4612914703072257</c:v>
                </c:pt>
                <c:pt idx="25">
                  <c:v>2.5183369241030023</c:v>
                </c:pt>
                <c:pt idx="26">
                  <c:v>2.5501687881087638</c:v>
                </c:pt>
                <c:pt idx="27">
                  <c:v>2.6241597140143957</c:v>
                </c:pt>
                <c:pt idx="28">
                  <c:v>2.4313651960203941</c:v>
                </c:pt>
                <c:pt idx="29">
                  <c:v>2.5351701157122455</c:v>
                </c:pt>
                <c:pt idx="30">
                  <c:v>2.5404175890528311</c:v>
                </c:pt>
                <c:pt idx="31">
                  <c:v>2.4207357127875797</c:v>
                </c:pt>
                <c:pt idx="32">
                  <c:v>2.3815042056349869</c:v>
                </c:pt>
                <c:pt idx="33">
                  <c:v>2.5341403216578939</c:v>
                </c:pt>
                <c:pt idx="34">
                  <c:v>2.5738613242655117</c:v>
                </c:pt>
              </c:numCache>
            </c:numRef>
          </c:val>
          <c:smooth val="0"/>
          <c:extLst>
            <c:ext xmlns:c16="http://schemas.microsoft.com/office/drawing/2014/chart" uri="{C3380CC4-5D6E-409C-BE32-E72D297353CC}">
              <c16:uniqueId val="{00000001-71DD-1A4B-B4FE-98811880BA52}"/>
            </c:ext>
          </c:extLst>
        </c:ser>
        <c:ser>
          <c:idx val="2"/>
          <c:order val="2"/>
          <c:tx>
            <c:strRef>
              <c:f>'2.3.Avg.Prce'!$D$6</c:f>
              <c:strCache>
                <c:ptCount val="1"/>
                <c:pt idx="0">
                  <c:v>BROCCOLI</c:v>
                </c:pt>
              </c:strCache>
            </c:strRef>
          </c:tx>
          <c:spPr>
            <a:ln w="28575" cap="rnd">
              <a:solidFill>
                <a:schemeClr val="accent3"/>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'2.3.Avg.Prce'!$F$6:$AN$6</c:f>
              <c:numCache>
                <c:formatCode>_(* #,##0.00_);_(* \(#,##0.00\);_(* "-"??_);_(@_)</c:formatCode>
                <c:ptCount val="35"/>
                <c:pt idx="0">
                  <c:v>2.6204653698624627</c:v>
                </c:pt>
                <c:pt idx="1">
                  <c:v>2.7006416472929469</c:v>
                </c:pt>
                <c:pt idx="2">
                  <c:v>2.5848751544578294</c:v>
                </c:pt>
                <c:pt idx="3">
                  <c:v>2.6506201173817052</c:v>
                </c:pt>
                <c:pt idx="4">
                  <c:v>2.6574528958183503</c:v>
                </c:pt>
                <c:pt idx="5">
                  <c:v>2.7717117740699209</c:v>
                </c:pt>
                <c:pt idx="6">
                  <c:v>2.7377664209811647</c:v>
                </c:pt>
                <c:pt idx="7">
                  <c:v>2.6381475341407605</c:v>
                </c:pt>
                <c:pt idx="8">
                  <c:v>2.5465528147406986</c:v>
                </c:pt>
                <c:pt idx="9">
                  <c:v>2.483963498320183</c:v>
                </c:pt>
                <c:pt idx="10">
                  <c:v>2.4611637796729826</c:v>
                </c:pt>
                <c:pt idx="11">
                  <c:v>2.4079067560751222</c:v>
                </c:pt>
                <c:pt idx="12">
                  <c:v>2.4334945259491692</c:v>
                </c:pt>
                <c:pt idx="13">
                  <c:v>2.5363885274633793</c:v>
                </c:pt>
                <c:pt idx="14">
                  <c:v>2.5981133099551657</c:v>
                </c:pt>
                <c:pt idx="15">
                  <c:v>2.4404442756439271</c:v>
                </c:pt>
                <c:pt idx="16">
                  <c:v>2.4062470029174716</c:v>
                </c:pt>
                <c:pt idx="17">
                  <c:v>2.425179859682228</c:v>
                </c:pt>
                <c:pt idx="18">
                  <c:v>2.3498346582666816</c:v>
                </c:pt>
                <c:pt idx="19">
                  <c:v>2.297167348068887</c:v>
                </c:pt>
                <c:pt idx="20">
                  <c:v>2.3763324286385306</c:v>
                </c:pt>
                <c:pt idx="21">
                  <c:v>2.2821480067891291</c:v>
                </c:pt>
                <c:pt idx="22">
                  <c:v>2.2714271239556161</c:v>
                </c:pt>
                <c:pt idx="23">
                  <c:v>2.231255654505476</c:v>
                </c:pt>
                <c:pt idx="24">
                  <c:v>2.2749387529350296</c:v>
                </c:pt>
                <c:pt idx="25">
                  <c:v>2.3457577555958062</c:v>
                </c:pt>
                <c:pt idx="26">
                  <c:v>2.3164016460718355</c:v>
                </c:pt>
                <c:pt idx="27">
                  <c:v>2.3244519767096112</c:v>
                </c:pt>
                <c:pt idx="28">
                  <c:v>2.5520823362551157</c:v>
                </c:pt>
                <c:pt idx="29">
                  <c:v>2.431115043356026</c:v>
                </c:pt>
                <c:pt idx="30">
                  <c:v>2.4770145219134756</c:v>
                </c:pt>
                <c:pt idx="31">
                  <c:v>2.4214762295181131</c:v>
                </c:pt>
                <c:pt idx="32">
                  <c:v>2.3347687373774892</c:v>
                </c:pt>
                <c:pt idx="33">
                  <c:v>2.2938698208633848</c:v>
                </c:pt>
                <c:pt idx="34">
                  <c:v>2.3266083559498325</c:v>
                </c:pt>
              </c:numCache>
            </c:numRef>
          </c:val>
          <c:smooth val="0"/>
          <c:extLst>
            <c:ext xmlns:c16="http://schemas.microsoft.com/office/drawing/2014/chart" uri="{C3380CC4-5D6E-409C-BE32-E72D297353CC}">
              <c16:uniqueId val="{00000002-71DD-1A4B-B4FE-98811880BA52}"/>
            </c:ext>
          </c:extLst>
        </c:ser>
        <c:ser>
          <c:idx val="3"/>
          <c:order val="3"/>
          <c:tx>
            <c:strRef>
              <c:f>'2.3.Avg.Prce'!$D$7</c:f>
              <c:strCache>
                <c:ptCount val="1"/>
                <c:pt idx="0">
                  <c:v>BRUSSEL SPROUT</c:v>
                </c:pt>
              </c:strCache>
            </c:strRef>
          </c:tx>
          <c:spPr>
            <a:ln w="28575" cap="rnd">
              <a:solidFill>
                <a:schemeClr val="accent4"/>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'2.3.Avg.Prce'!$F$7:$AN$7</c:f>
              <c:numCache>
                <c:formatCode>_(* #,##0.00_);_(* \(#,##0.00\);_(* "-"??_);_(@_)</c:formatCode>
                <c:ptCount val="35"/>
                <c:pt idx="0">
                  <c:v>2.7754485542947052</c:v>
                </c:pt>
                <c:pt idx="1">
                  <c:v>2.7935655226803289</c:v>
                </c:pt>
                <c:pt idx="2">
                  <c:v>2.7659396680001045</c:v>
                </c:pt>
                <c:pt idx="3">
                  <c:v>2.582212577641287</c:v>
                </c:pt>
                <c:pt idx="4">
                  <c:v>2.5961349459061926</c:v>
                </c:pt>
                <c:pt idx="5">
                  <c:v>2.6439630711189701</c:v>
                </c:pt>
                <c:pt idx="6">
                  <c:v>2.8055771842420776</c:v>
                </c:pt>
                <c:pt idx="7">
                  <c:v>2.4779514741208795</c:v>
                </c:pt>
                <c:pt idx="8">
                  <c:v>2.625730701415089</c:v>
                </c:pt>
                <c:pt idx="9">
                  <c:v>2.8336439388373837</c:v>
                </c:pt>
                <c:pt idx="10">
                  <c:v>2.967162766011612</c:v>
                </c:pt>
                <c:pt idx="11">
                  <c:v>3.0205846764974096</c:v>
                </c:pt>
                <c:pt idx="12">
                  <c:v>2.9855854620126574</c:v>
                </c:pt>
                <c:pt idx="13">
                  <c:v>2.916641588172102</c:v>
                </c:pt>
                <c:pt idx="14">
                  <c:v>2.825010563385006</c:v>
                </c:pt>
                <c:pt idx="15">
                  <c:v>2.8315074764303376</c:v>
                </c:pt>
                <c:pt idx="16">
                  <c:v>2.673550116719916</c:v>
                </c:pt>
                <c:pt idx="17">
                  <c:v>2.4992480753942363</c:v>
                </c:pt>
                <c:pt idx="18">
                  <c:v>2.576070441972965</c:v>
                </c:pt>
                <c:pt idx="19">
                  <c:v>2.532313494488251</c:v>
                </c:pt>
                <c:pt idx="20">
                  <c:v>2.7659944630747511</c:v>
                </c:pt>
                <c:pt idx="21">
                  <c:v>3.1799280699450452</c:v>
                </c:pt>
                <c:pt idx="22">
                  <c:v>2.940730378170159</c:v>
                </c:pt>
                <c:pt idx="23">
                  <c:v>3.04768785391903</c:v>
                </c:pt>
                <c:pt idx="24">
                  <c:v>3.1711273164339473</c:v>
                </c:pt>
                <c:pt idx="25">
                  <c:v>2.9493884393229339</c:v>
                </c:pt>
                <c:pt idx="26">
                  <c:v>3.016914761373489</c:v>
                </c:pt>
                <c:pt idx="27">
                  <c:v>3.0830903998410681</c:v>
                </c:pt>
                <c:pt idx="28">
                  <c:v>3.057004684473664</c:v>
                </c:pt>
                <c:pt idx="29">
                  <c:v>2.9868156390384746</c:v>
                </c:pt>
                <c:pt idx="30">
                  <c:v>2.9922862632393938</c:v>
                </c:pt>
                <c:pt idx="31">
                  <c:v>2.9777783342488826</c:v>
                </c:pt>
                <c:pt idx="32">
                  <c:v>2.7079053027342765</c:v>
                </c:pt>
                <c:pt idx="33">
                  <c:v>2.7278961075723505</c:v>
                </c:pt>
                <c:pt idx="34">
                  <c:v>2.7880875127851481</c:v>
                </c:pt>
              </c:numCache>
            </c:numRef>
          </c:val>
          <c:smooth val="0"/>
          <c:extLst>
            <c:ext xmlns:c16="http://schemas.microsoft.com/office/drawing/2014/chart" uri="{C3380CC4-5D6E-409C-BE32-E72D297353CC}">
              <c16:uniqueId val="{00000003-71DD-1A4B-B4FE-98811880BA52}"/>
            </c:ext>
          </c:extLst>
        </c:ser>
        <c:ser>
          <c:idx val="4"/>
          <c:order val="4"/>
          <c:tx>
            <c:strRef>
              <c:f>'2.3.Avg.Prce'!$D$8</c:f>
              <c:strCache>
                <c:ptCount val="1"/>
                <c:pt idx="0">
                  <c:v>CAULIFLOWER</c:v>
                </c:pt>
              </c:strCache>
            </c:strRef>
          </c:tx>
          <c:spPr>
            <a:ln w="28575" cap="rnd">
              <a:solidFill>
                <a:schemeClr val="accent5"/>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'2.3.Avg.Prce'!$F$8:$AN$8</c:f>
              <c:numCache>
                <c:formatCode>_(* #,##0.00_);_(* \(#,##0.00\);_(* "-"??_);_(@_)</c:formatCode>
                <c:ptCount val="35"/>
                <c:pt idx="0">
                  <c:v>3.1195420448589339</c:v>
                </c:pt>
                <c:pt idx="1">
                  <c:v>3.0455198254586304</c:v>
                </c:pt>
                <c:pt idx="2">
                  <c:v>2.8649887623348897</c:v>
                </c:pt>
                <c:pt idx="3">
                  <c:v>3.0486631912531674</c:v>
                </c:pt>
                <c:pt idx="4">
                  <c:v>3.2779384596704539</c:v>
                </c:pt>
                <c:pt idx="5">
                  <c:v>3.1924596133932082</c:v>
                </c:pt>
                <c:pt idx="6">
                  <c:v>3.2421006831080121</c:v>
                </c:pt>
                <c:pt idx="7">
                  <c:v>3.1518176866508751</c:v>
                </c:pt>
                <c:pt idx="8">
                  <c:v>3.2080423870013339</c:v>
                </c:pt>
                <c:pt idx="9">
                  <c:v>3.4516959279244634</c:v>
                </c:pt>
                <c:pt idx="10">
                  <c:v>3.4362014950066277</c:v>
                </c:pt>
                <c:pt idx="11">
                  <c:v>3.7674241815860476</c:v>
                </c:pt>
                <c:pt idx="12">
                  <c:v>3.8569745660975685</c:v>
                </c:pt>
                <c:pt idx="13">
                  <c:v>3.8270543570052928</c:v>
                </c:pt>
                <c:pt idx="14">
                  <c:v>3.4807759593179752</c:v>
                </c:pt>
                <c:pt idx="15">
                  <c:v>3.742962713205618</c:v>
                </c:pt>
                <c:pt idx="16">
                  <c:v>3.8526654819604924</c:v>
                </c:pt>
                <c:pt idx="17">
                  <c:v>3.8371843352983164</c:v>
                </c:pt>
                <c:pt idx="18">
                  <c:v>3.8789182242659601</c:v>
                </c:pt>
                <c:pt idx="19">
                  <c:v>3.7575208103142179</c:v>
                </c:pt>
                <c:pt idx="20">
                  <c:v>3.7435944419942673</c:v>
                </c:pt>
                <c:pt idx="21">
                  <c:v>3.8167414332532359</c:v>
                </c:pt>
                <c:pt idx="22">
                  <c:v>3.7644647996974796</c:v>
                </c:pt>
                <c:pt idx="23">
                  <c:v>3.9751838487269637</c:v>
                </c:pt>
                <c:pt idx="24">
                  <c:v>3.7592440468756085</c:v>
                </c:pt>
                <c:pt idx="25">
                  <c:v>3.9411481552405898</c:v>
                </c:pt>
                <c:pt idx="26">
                  <c:v>3.9399148717988615</c:v>
                </c:pt>
                <c:pt idx="27">
                  <c:v>3.6878176614232059</c:v>
                </c:pt>
                <c:pt idx="28">
                  <c:v>3.9057722048183261</c:v>
                </c:pt>
                <c:pt idx="29">
                  <c:v>3.8263835111820712</c:v>
                </c:pt>
                <c:pt idx="30">
                  <c:v>3.928839186639022</c:v>
                </c:pt>
                <c:pt idx="31">
                  <c:v>3.6433389590620964</c:v>
                </c:pt>
                <c:pt idx="32">
                  <c:v>3.4413609221242805</c:v>
                </c:pt>
                <c:pt idx="33">
                  <c:v>3.3900132188312915</c:v>
                </c:pt>
                <c:pt idx="34">
                  <c:v>3.5092251782112958</c:v>
                </c:pt>
              </c:numCache>
            </c:numRef>
          </c:val>
          <c:smooth val="0"/>
          <c:extLst>
            <c:ext xmlns:c16="http://schemas.microsoft.com/office/drawing/2014/chart" uri="{C3380CC4-5D6E-409C-BE32-E72D297353CC}">
              <c16:uniqueId val="{00000004-71DD-1A4B-B4FE-98811880BA52}"/>
            </c:ext>
          </c:extLst>
        </c:ser>
        <c:ser>
          <c:idx val="5"/>
          <c:order val="5"/>
          <c:tx>
            <c:strRef>
              <c:f>'2.3.Avg.Prce'!$D$9</c:f>
              <c:strCache>
                <c:ptCount val="1"/>
                <c:pt idx="0">
                  <c:v>CORN</c:v>
                </c:pt>
              </c:strCache>
            </c:strRef>
          </c:tx>
          <c:spPr>
            <a:ln w="28575" cap="rnd">
              <a:solidFill>
                <a:schemeClr val="accent6"/>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'2.3.Avg.Prce'!$F$9:$AN$9</c:f>
              <c:numCache>
                <c:formatCode>_(* #,##0.00_);_(* \(#,##0.00\);_(* "-"??_);_(@_)</c:formatCode>
                <c:ptCount val="35"/>
                <c:pt idx="0">
                  <c:v>2.1930184083039816</c:v>
                </c:pt>
                <c:pt idx="1">
                  <c:v>2.2607508574630257</c:v>
                </c:pt>
                <c:pt idx="2">
                  <c:v>2.2824915426695536</c:v>
                </c:pt>
                <c:pt idx="3">
                  <c:v>2.1953022549058492</c:v>
                </c:pt>
                <c:pt idx="4">
                  <c:v>2.2438414293080466</c:v>
                </c:pt>
                <c:pt idx="5">
                  <c:v>2.1870161723590416</c:v>
                </c:pt>
                <c:pt idx="6">
                  <c:v>2.2738384695091227</c:v>
                </c:pt>
                <c:pt idx="7">
                  <c:v>2.3227411482724114</c:v>
                </c:pt>
                <c:pt idx="8">
                  <c:v>2.3268471269746778</c:v>
                </c:pt>
                <c:pt idx="9">
                  <c:v>2.1685009439892822</c:v>
                </c:pt>
                <c:pt idx="10">
                  <c:v>2.233546652723029</c:v>
                </c:pt>
                <c:pt idx="11">
                  <c:v>2.200056983059659</c:v>
                </c:pt>
                <c:pt idx="12">
                  <c:v>2.2186909745310399</c:v>
                </c:pt>
                <c:pt idx="13">
                  <c:v>2.2420389736122357</c:v>
                </c:pt>
                <c:pt idx="14">
                  <c:v>2.1386364489400771</c:v>
                </c:pt>
                <c:pt idx="15">
                  <c:v>2.1623347835819997</c:v>
                </c:pt>
                <c:pt idx="16">
                  <c:v>2.1744786680525308</c:v>
                </c:pt>
                <c:pt idx="17">
                  <c:v>2.1151169396221401</c:v>
                </c:pt>
                <c:pt idx="18">
                  <c:v>2.1837844501197843</c:v>
                </c:pt>
                <c:pt idx="19">
                  <c:v>2.1989387517659043</c:v>
                </c:pt>
                <c:pt idx="20">
                  <c:v>2.1702861652048742</c:v>
                </c:pt>
                <c:pt idx="21">
                  <c:v>2.2786284879809657</c:v>
                </c:pt>
                <c:pt idx="22">
                  <c:v>2.3409640439479182</c:v>
                </c:pt>
                <c:pt idx="23">
                  <c:v>2.2420777198208799</c:v>
                </c:pt>
                <c:pt idx="24">
                  <c:v>2.3201679784047955</c:v>
                </c:pt>
                <c:pt idx="25">
                  <c:v>2.2584513834670816</c:v>
                </c:pt>
                <c:pt idx="26">
                  <c:v>2.2959677815439816</c:v>
                </c:pt>
                <c:pt idx="27">
                  <c:v>2.5130287155265334</c:v>
                </c:pt>
                <c:pt idx="28">
                  <c:v>2.4870592306370991</c:v>
                </c:pt>
                <c:pt idx="29">
                  <c:v>2.6045773267821608</c:v>
                </c:pt>
                <c:pt idx="30">
                  <c:v>2.5244664509102539</c:v>
                </c:pt>
                <c:pt idx="31">
                  <c:v>2.4355548430000553</c:v>
                </c:pt>
                <c:pt idx="32">
                  <c:v>2.3646280729328617</c:v>
                </c:pt>
                <c:pt idx="33">
                  <c:v>2.3148479994663207</c:v>
                </c:pt>
                <c:pt idx="34">
                  <c:v>2.2042806319461294</c:v>
                </c:pt>
              </c:numCache>
            </c:numRef>
          </c:val>
          <c:smooth val="0"/>
          <c:extLst>
            <c:ext xmlns:c16="http://schemas.microsoft.com/office/drawing/2014/chart" uri="{C3380CC4-5D6E-409C-BE32-E72D297353CC}">
              <c16:uniqueId val="{00000005-71DD-1A4B-B4FE-98811880BA52}"/>
            </c:ext>
          </c:extLst>
        </c:ser>
        <c:ser>
          <c:idx val="6"/>
          <c:order val="6"/>
          <c:tx>
            <c:strRef>
              <c:f>'2.3.Avg.Prce'!$D$10</c:f>
              <c:strCache>
                <c:ptCount val="1"/>
                <c:pt idx="0">
                  <c:v>MIXED VEGETABLE</c:v>
                </c:pt>
              </c:strCache>
            </c:strRef>
          </c:tx>
          <c:spPr>
            <a:ln w="28575" cap="rnd">
              <a:solidFill>
                <a:schemeClr val="accent1">
                  <a:lumMod val="60000"/>
                </a:schemeClr>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'2.3.Avg.Prce'!$F$10:$AN$10</c:f>
              <c:numCache>
                <c:formatCode>_(* #,##0.00_);_(* \(#,##0.00\);_(* "-"??_);_(@_)</c:formatCode>
                <c:ptCount val="35"/>
                <c:pt idx="0">
                  <c:v>2.2562688505776616</c:v>
                </c:pt>
                <c:pt idx="1">
                  <c:v>2.3896629774155764</c:v>
                </c:pt>
                <c:pt idx="2">
                  <c:v>2.3458439534083362</c:v>
                </c:pt>
                <c:pt idx="3">
                  <c:v>2.3148800982390005</c:v>
                </c:pt>
                <c:pt idx="4">
                  <c:v>2.3201529041887841</c:v>
                </c:pt>
                <c:pt idx="5">
                  <c:v>2.2791610558608189</c:v>
                </c:pt>
                <c:pt idx="6">
                  <c:v>2.4015841858617271</c:v>
                </c:pt>
                <c:pt idx="7">
                  <c:v>2.3977719074592301</c:v>
                </c:pt>
                <c:pt idx="8">
                  <c:v>2.4127395461232886</c:v>
                </c:pt>
                <c:pt idx="9">
                  <c:v>2.3933344095191376</c:v>
                </c:pt>
                <c:pt idx="10">
                  <c:v>2.4322123876610635</c:v>
                </c:pt>
                <c:pt idx="11">
                  <c:v>2.4176711965300135</c:v>
                </c:pt>
                <c:pt idx="12">
                  <c:v>2.3925444936329971</c:v>
                </c:pt>
                <c:pt idx="13">
                  <c:v>2.5143960422720197</c:v>
                </c:pt>
                <c:pt idx="14">
                  <c:v>2.4586789499288733</c:v>
                </c:pt>
                <c:pt idx="15">
                  <c:v>2.4392528431448084</c:v>
                </c:pt>
                <c:pt idx="16">
                  <c:v>2.3487625089447404</c:v>
                </c:pt>
                <c:pt idx="17">
                  <c:v>2.3424208310615633</c:v>
                </c:pt>
                <c:pt idx="18">
                  <c:v>2.3961275629799066</c:v>
                </c:pt>
                <c:pt idx="19">
                  <c:v>2.4052283566093933</c:v>
                </c:pt>
                <c:pt idx="20">
                  <c:v>2.4087870162085716</c:v>
                </c:pt>
                <c:pt idx="21">
                  <c:v>2.4202823835892215</c:v>
                </c:pt>
                <c:pt idx="22">
                  <c:v>2.3784977059527503</c:v>
                </c:pt>
                <c:pt idx="23">
                  <c:v>2.3898482638170413</c:v>
                </c:pt>
                <c:pt idx="24">
                  <c:v>2.5531963911677229</c:v>
                </c:pt>
                <c:pt idx="25">
                  <c:v>2.6359415919876481</c:v>
                </c:pt>
                <c:pt idx="26">
                  <c:v>2.5785088534725129</c:v>
                </c:pt>
                <c:pt idx="27">
                  <c:v>2.5857704422376449</c:v>
                </c:pt>
                <c:pt idx="28">
                  <c:v>2.6926211441116625</c:v>
                </c:pt>
                <c:pt idx="29">
                  <c:v>2.6663065500163099</c:v>
                </c:pt>
                <c:pt idx="30">
                  <c:v>2.6586698850193589</c:v>
                </c:pt>
                <c:pt idx="31">
                  <c:v>2.5701785856283466</c:v>
                </c:pt>
                <c:pt idx="32">
                  <c:v>2.5763454618156851</c:v>
                </c:pt>
                <c:pt idx="33">
                  <c:v>2.5638834419516829</c:v>
                </c:pt>
                <c:pt idx="34">
                  <c:v>2.5429957091225619</c:v>
                </c:pt>
              </c:numCache>
            </c:numRef>
          </c:val>
          <c:smooth val="0"/>
          <c:extLst>
            <c:ext xmlns:c16="http://schemas.microsoft.com/office/drawing/2014/chart" uri="{C3380CC4-5D6E-409C-BE32-E72D297353CC}">
              <c16:uniqueId val="{00000006-71DD-1A4B-B4FE-98811880BA52}"/>
            </c:ext>
          </c:extLst>
        </c:ser>
        <c:ser>
          <c:idx val="7"/>
          <c:order val="7"/>
          <c:tx>
            <c:strRef>
              <c:f>'2.3.Avg.Prce'!$D$11</c:f>
              <c:strCache>
                <c:ptCount val="1"/>
                <c:pt idx="0">
                  <c:v>PEAS</c:v>
                </c:pt>
              </c:strCache>
            </c:strRef>
          </c:tx>
          <c:spPr>
            <a:ln w="28575" cap="rnd">
              <a:solidFill>
                <a:schemeClr val="accent2">
                  <a:lumMod val="60000"/>
                </a:schemeClr>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'2.3.Avg.Prce'!$F$11:$AN$11</c:f>
              <c:numCache>
                <c:formatCode>_(* #,##0.00_);_(* \(#,##0.00\);_(* "-"??_);_(@_)</c:formatCode>
                <c:ptCount val="35"/>
                <c:pt idx="0">
                  <c:v>2.2297371725208643</c:v>
                </c:pt>
                <c:pt idx="1">
                  <c:v>2.2162126770507573</c:v>
                </c:pt>
                <c:pt idx="2">
                  <c:v>2.22340055262474</c:v>
                </c:pt>
                <c:pt idx="3">
                  <c:v>2.2479083411179874</c:v>
                </c:pt>
                <c:pt idx="4">
                  <c:v>2.1821921924225069</c:v>
                </c:pt>
                <c:pt idx="5">
                  <c:v>2.3944803659606873</c:v>
                </c:pt>
                <c:pt idx="6">
                  <c:v>2.3261157710402038</c:v>
                </c:pt>
                <c:pt idx="7">
                  <c:v>2.2512081711344876</c:v>
                </c:pt>
                <c:pt idx="8">
                  <c:v>2.2471330161268281</c:v>
                </c:pt>
                <c:pt idx="9">
                  <c:v>2.2011032972989062</c:v>
                </c:pt>
                <c:pt idx="10">
                  <c:v>2.182551430673568</c:v>
                </c:pt>
                <c:pt idx="11">
                  <c:v>2.1921286127431272</c:v>
                </c:pt>
                <c:pt idx="12">
                  <c:v>2.2609991719159064</c:v>
                </c:pt>
                <c:pt idx="13">
                  <c:v>2.1761468106506041</c:v>
                </c:pt>
                <c:pt idx="14">
                  <c:v>2.0750802539253623</c:v>
                </c:pt>
                <c:pt idx="15">
                  <c:v>2.1554762764688347</c:v>
                </c:pt>
                <c:pt idx="16">
                  <c:v>2.20719159361634</c:v>
                </c:pt>
                <c:pt idx="17">
                  <c:v>2.1215352904184637</c:v>
                </c:pt>
                <c:pt idx="18">
                  <c:v>2.2266905249405973</c:v>
                </c:pt>
                <c:pt idx="19">
                  <c:v>2.1480787046246137</c:v>
                </c:pt>
                <c:pt idx="20">
                  <c:v>2.1069088029455423</c:v>
                </c:pt>
                <c:pt idx="21">
                  <c:v>2.0626506037315497</c:v>
                </c:pt>
                <c:pt idx="22">
                  <c:v>1.9940143866354929</c:v>
                </c:pt>
                <c:pt idx="23">
                  <c:v>2.0147122789038368</c:v>
                </c:pt>
                <c:pt idx="24">
                  <c:v>2.0146060079796269</c:v>
                </c:pt>
                <c:pt idx="25">
                  <c:v>2.126512763676959</c:v>
                </c:pt>
                <c:pt idx="26">
                  <c:v>2.1838896674735651</c:v>
                </c:pt>
                <c:pt idx="27">
                  <c:v>2.2409496076373356</c:v>
                </c:pt>
                <c:pt idx="28">
                  <c:v>2.2652400499112204</c:v>
                </c:pt>
                <c:pt idx="29">
                  <c:v>2.3945284631091814</c:v>
                </c:pt>
                <c:pt idx="30">
                  <c:v>2.289660200582246</c:v>
                </c:pt>
                <c:pt idx="31">
                  <c:v>2.2241103426480806</c:v>
                </c:pt>
                <c:pt idx="32">
                  <c:v>2.2054740099428476</c:v>
                </c:pt>
                <c:pt idx="33">
                  <c:v>2.195555832800987</c:v>
                </c:pt>
                <c:pt idx="34">
                  <c:v>2.2258424837090178</c:v>
                </c:pt>
              </c:numCache>
            </c:numRef>
          </c:val>
          <c:smooth val="0"/>
          <c:extLst>
            <c:ext xmlns:c16="http://schemas.microsoft.com/office/drawing/2014/chart" uri="{C3380CC4-5D6E-409C-BE32-E72D297353CC}">
              <c16:uniqueId val="{00000007-71DD-1A4B-B4FE-98811880BA52}"/>
            </c:ext>
          </c:extLst>
        </c:ser>
        <c:ser>
          <c:idx val="8"/>
          <c:order val="8"/>
          <c:tx>
            <c:strRef>
              <c:f>'2.3.Avg.Prce'!$D$12</c:f>
              <c:strCache>
                <c:ptCount val="1"/>
                <c:pt idx="0">
                  <c:v>SPINACH</c:v>
                </c:pt>
              </c:strCache>
            </c:strRef>
          </c:tx>
          <c:spPr>
            <a:ln w="28575" cap="rnd">
              <a:solidFill>
                <a:schemeClr val="accent3">
                  <a:lumMod val="60000"/>
                </a:schemeClr>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'2.3.Avg.Prce'!$F$12:$AN$12</c:f>
              <c:numCache>
                <c:formatCode>_(* #,##0.00_);_(* \(#,##0.00\);_(* "-"??_);_(@_)</c:formatCode>
                <c:ptCount val="35"/>
                <c:pt idx="0">
                  <c:v>1.8050600783263961</c:v>
                </c:pt>
                <c:pt idx="1">
                  <c:v>1.7408952592111473</c:v>
                </c:pt>
                <c:pt idx="2">
                  <c:v>1.9134837553895709</c:v>
                </c:pt>
                <c:pt idx="3">
                  <c:v>1.8743609620671853</c:v>
                </c:pt>
                <c:pt idx="4">
                  <c:v>1.9303842917254743</c:v>
                </c:pt>
                <c:pt idx="5">
                  <c:v>1.9868830576030978</c:v>
                </c:pt>
                <c:pt idx="6">
                  <c:v>2.0930727140910079</c:v>
                </c:pt>
                <c:pt idx="7">
                  <c:v>1.9732183625460398</c:v>
                </c:pt>
                <c:pt idx="8">
                  <c:v>1.9746327965373904</c:v>
                </c:pt>
                <c:pt idx="9">
                  <c:v>1.8568095779140217</c:v>
                </c:pt>
                <c:pt idx="10">
                  <c:v>1.8131665214453077</c:v>
                </c:pt>
                <c:pt idx="11">
                  <c:v>1.8603564218228723</c:v>
                </c:pt>
                <c:pt idx="12">
                  <c:v>1.8953262062400729</c:v>
                </c:pt>
                <c:pt idx="13">
                  <c:v>1.9387051662573715</c:v>
                </c:pt>
                <c:pt idx="14">
                  <c:v>1.8358542697283509</c:v>
                </c:pt>
                <c:pt idx="15">
                  <c:v>1.8208593751582172</c:v>
                </c:pt>
                <c:pt idx="16">
                  <c:v>1.8155725861989145</c:v>
                </c:pt>
                <c:pt idx="17">
                  <c:v>1.8624144153980309</c:v>
                </c:pt>
                <c:pt idx="18">
                  <c:v>1.8650997288481888</c:v>
                </c:pt>
                <c:pt idx="19">
                  <c:v>1.8064100279790194</c:v>
                </c:pt>
                <c:pt idx="20">
                  <c:v>1.9102725546315797</c:v>
                </c:pt>
                <c:pt idx="21">
                  <c:v>1.7593267318617818</c:v>
                </c:pt>
                <c:pt idx="22">
                  <c:v>2.0080741167731815</c:v>
                </c:pt>
                <c:pt idx="23">
                  <c:v>1.8944269963281934</c:v>
                </c:pt>
                <c:pt idx="24">
                  <c:v>1.8065549670553036</c:v>
                </c:pt>
                <c:pt idx="25">
                  <c:v>1.9911335188106907</c:v>
                </c:pt>
                <c:pt idx="26">
                  <c:v>1.9350508154261099</c:v>
                </c:pt>
                <c:pt idx="27">
                  <c:v>2.1881129054077331</c:v>
                </c:pt>
                <c:pt idx="28">
                  <c:v>2.1952838373792418</c:v>
                </c:pt>
                <c:pt idx="29">
                  <c:v>2.1067067528153003</c:v>
                </c:pt>
                <c:pt idx="30">
                  <c:v>2.118622144732631</c:v>
                </c:pt>
                <c:pt idx="31">
                  <c:v>2.046550600826555</c:v>
                </c:pt>
                <c:pt idx="32">
                  <c:v>2.0354161295021749</c:v>
                </c:pt>
                <c:pt idx="33">
                  <c:v>1.9863195777328408</c:v>
                </c:pt>
                <c:pt idx="34">
                  <c:v>2.0362044536932769</c:v>
                </c:pt>
              </c:numCache>
            </c:numRef>
          </c:val>
          <c:smooth val="0"/>
          <c:extLst>
            <c:ext xmlns:c16="http://schemas.microsoft.com/office/drawing/2014/chart" uri="{C3380CC4-5D6E-409C-BE32-E72D297353CC}">
              <c16:uniqueId val="{00000008-71DD-1A4B-B4FE-98811880BA52}"/>
            </c:ext>
          </c:extLst>
        </c:ser>
        <c:ser>
          <c:idx val="9"/>
          <c:order val="9"/>
          <c:tx>
            <c:strRef>
              <c:f>'2.3.Avg.Prce'!$D$13</c:f>
              <c:strCache>
                <c:ptCount val="1"/>
                <c:pt idx="0">
                  <c:v>SQUASH</c:v>
                </c:pt>
              </c:strCache>
            </c:strRef>
          </c:tx>
          <c:spPr>
            <a:ln w="28575" cap="rnd">
              <a:solidFill>
                <a:schemeClr val="accent4">
                  <a:lumMod val="60000"/>
                </a:schemeClr>
              </a:solidFill>
              <a:round/>
            </a:ln>
            <a:effectLst/>
          </c:spPr>
          <c:marker>
            <c:symbol val="none"/>
          </c:marker>
          <c:cat>
            <c:multiLvlStrRef>
              <c:f>'2.3.Avg.Prce'!$F$1:$AN$3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'2.3.Avg.Prce'!$F$13:$AN$13</c:f>
              <c:numCache>
                <c:formatCode>_(* #,##0.00_);_(* \(#,##0.00\);_(* "-"??_);_(@_)</c:formatCode>
                <c:ptCount val="35"/>
                <c:pt idx="0">
                  <c:v>3.5380518053375192</c:v>
                </c:pt>
                <c:pt idx="1">
                  <c:v>3.4937535857716564</c:v>
                </c:pt>
                <c:pt idx="2">
                  <c:v>2.9951905516804045</c:v>
                </c:pt>
                <c:pt idx="3">
                  <c:v>2.9228765335742639</c:v>
                </c:pt>
                <c:pt idx="4">
                  <c:v>2.9998796457607413</c:v>
                </c:pt>
                <c:pt idx="5">
                  <c:v>2.8184354739390138</c:v>
                </c:pt>
                <c:pt idx="6">
                  <c:v>2.8199754424618271</c:v>
                </c:pt>
                <c:pt idx="7">
                  <c:v>2.8881171300209738</c:v>
                </c:pt>
                <c:pt idx="8">
                  <c:v>2.9036890145864702</c:v>
                </c:pt>
                <c:pt idx="9">
                  <c:v>3.7554069478908141</c:v>
                </c:pt>
                <c:pt idx="10">
                  <c:v>3.6995849359588275</c:v>
                </c:pt>
                <c:pt idx="11">
                  <c:v>3.6048745372984472</c:v>
                </c:pt>
                <c:pt idx="12">
                  <c:v>3.6523677091144311</c:v>
                </c:pt>
                <c:pt idx="13">
                  <c:v>3.7204273645919748</c:v>
                </c:pt>
                <c:pt idx="14">
                  <c:v>3.2607077875255115</c:v>
                </c:pt>
                <c:pt idx="15">
                  <c:v>3.0478990598725866</c:v>
                </c:pt>
                <c:pt idx="16">
                  <c:v>3.2392156951030153</c:v>
                </c:pt>
                <c:pt idx="17">
                  <c:v>2.8428282131378704</c:v>
                </c:pt>
                <c:pt idx="18">
                  <c:v>2.9691636100386081</c:v>
                </c:pt>
                <c:pt idx="19">
                  <c:v>2.897879177109437</c:v>
                </c:pt>
                <c:pt idx="20">
                  <c:v>3.398818675605439</c:v>
                </c:pt>
                <c:pt idx="21">
                  <c:v>3.8910963122525595</c:v>
                </c:pt>
                <c:pt idx="22">
                  <c:v>4.1485794784580508</c:v>
                </c:pt>
                <c:pt idx="23">
                  <c:v>3.9676629446391329</c:v>
                </c:pt>
                <c:pt idx="24">
                  <c:v>3.7777026265051448</c:v>
                </c:pt>
                <c:pt idx="25">
                  <c:v>3.6354476503139441</c:v>
                </c:pt>
                <c:pt idx="26">
                  <c:v>3.1717733175914997</c:v>
                </c:pt>
                <c:pt idx="27">
                  <c:v>3.1773972001569084</c:v>
                </c:pt>
                <c:pt idx="28">
                  <c:v>3.2514398095238075</c:v>
                </c:pt>
                <c:pt idx="29">
                  <c:v>3.0686679738562059</c:v>
                </c:pt>
                <c:pt idx="30">
                  <c:v>2.9926037784679065</c:v>
                </c:pt>
                <c:pt idx="31">
                  <c:v>2.9797552387226283</c:v>
                </c:pt>
                <c:pt idx="32">
                  <c:v>3.081166477087268</c:v>
                </c:pt>
                <c:pt idx="33">
                  <c:v>3.4227614278725365</c:v>
                </c:pt>
                <c:pt idx="34">
                  <c:v>3.5406744542843462</c:v>
                </c:pt>
              </c:numCache>
            </c:numRef>
          </c:val>
          <c:smooth val="0"/>
          <c:extLst>
            <c:ext xmlns:c16="http://schemas.microsoft.com/office/drawing/2014/chart" uri="{C3380CC4-5D6E-409C-BE32-E72D297353CC}">
              <c16:uniqueId val="{00000009-71DD-1A4B-B4FE-98811880BA52}"/>
            </c:ext>
          </c:extLst>
        </c:ser>
        <c:dLbls>
          <c:showLegendKey val="0"/>
          <c:showVal val="0"/>
          <c:showCatName val="0"/>
          <c:showSerName val="0"/>
          <c:showPercent val="0"/>
          <c:showBubbleSize val="0"/>
        </c:dLbls>
        <c:smooth val="0"/>
        <c:axId val="663272264"/>
        <c:axId val="663270624"/>
      </c:lineChart>
      <c:catAx>
        <c:axId val="6632722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63270624"/>
        <c:crosses val="autoZero"/>
        <c:auto val="1"/>
        <c:lblAlgn val="ctr"/>
        <c:lblOffset val="100"/>
        <c:noMultiLvlLbl val="0"/>
      </c:catAx>
      <c:valAx>
        <c:axId val="663270624"/>
        <c:scaling>
          <c:orientation val="minMax"/>
        </c:scaling>
        <c:delete val="0"/>
        <c:axPos val="l"/>
        <c:majorGridlines>
          <c:spPr>
            <a:ln w="9525" cap="flat" cmpd="sng" algn="ctr">
              <a:solidFill>
                <a:schemeClr val="tx1">
                  <a:lumMod val="15000"/>
                  <a:lumOff val="85000"/>
                </a:schemeClr>
              </a:solidFill>
              <a:round/>
            </a:ln>
            <a:effectLst/>
          </c:spPr>
        </c:majorGridlines>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6327226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'1.Overview'!$A$13</c:f>
              <c:strCache>
                <c:ptCount val="1"/>
                <c:pt idx="0">
                  <c:v>NATIONAL BRAND</c:v>
                </c:pt>
              </c:strCache>
            </c:strRef>
          </c:tx>
          <c:spPr>
            <a:ln w="28575" cap="rnd">
              <a:solidFill>
                <a:schemeClr val="accent1"/>
              </a:solidFill>
              <a:round/>
            </a:ln>
            <a:effectLst/>
          </c:spPr>
          <c:marker>
            <c:symbol val="none"/>
          </c:marker>
          <c:dPt>
            <c:idx val="1"/>
            <c:marker>
              <c:symbol val="none"/>
            </c:marker>
            <c:bubble3D val="0"/>
            <c:spPr>
              <a:ln w="28575" cap="rnd">
                <a:noFill/>
                <a:round/>
              </a:ln>
              <a:effectLst/>
            </c:spPr>
            <c:extLst>
              <c:ext xmlns:c16="http://schemas.microsoft.com/office/drawing/2014/chart" uri="{C3380CC4-5D6E-409C-BE32-E72D297353CC}">
                <c16:uniqueId val="{00000001-9FC7-4692-8CE7-BDBAC687DCC7}"/>
              </c:ext>
            </c:extLst>
          </c:dPt>
          <c:cat>
            <c:multiLvlStrRef>
              <c:f>'1.Overview'!$C$10:$AK$12</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'1.Overview'!$C$13:$AK$13</c:f>
              <c:numCache>
                <c:formatCode>General</c:formatCode>
                <c:ptCount val="35"/>
                <c:pt idx="1">
                  <c:v>-5.0652418187970061E-2</c:v>
                </c:pt>
                <c:pt idx="2">
                  <c:v>1.2388175634361565E-2</c:v>
                </c:pt>
                <c:pt idx="3">
                  <c:v>0.16235410116879634</c:v>
                </c:pt>
                <c:pt idx="4">
                  <c:v>-0.23361086553278532</c:v>
                </c:pt>
                <c:pt idx="5">
                  <c:v>-3.1370606760052655E-2</c:v>
                </c:pt>
                <c:pt idx="6">
                  <c:v>0.25576436992301299</c:v>
                </c:pt>
                <c:pt idx="7">
                  <c:v>-0.14747435946683052</c:v>
                </c:pt>
                <c:pt idx="8">
                  <c:v>0.26195604177743337</c:v>
                </c:pt>
                <c:pt idx="9">
                  <c:v>-0.19314043331095843</c:v>
                </c:pt>
                <c:pt idx="10">
                  <c:v>-0.10374277597330761</c:v>
                </c:pt>
                <c:pt idx="11">
                  <c:v>0.2102617780367142</c:v>
                </c:pt>
                <c:pt idx="12">
                  <c:v>8.0065599451706104E-2</c:v>
                </c:pt>
                <c:pt idx="13">
                  <c:v>-0.14208876298394713</c:v>
                </c:pt>
                <c:pt idx="14">
                  <c:v>0.31876618001866763</c:v>
                </c:pt>
                <c:pt idx="15">
                  <c:v>-0.3159040376050799</c:v>
                </c:pt>
                <c:pt idx="16">
                  <c:v>-4.0603191645112169E-3</c:v>
                </c:pt>
                <c:pt idx="17">
                  <c:v>0.21108595733004054</c:v>
                </c:pt>
                <c:pt idx="18">
                  <c:v>-0.23268704785641459</c:v>
                </c:pt>
                <c:pt idx="19">
                  <c:v>4.846983912681524E-2</c:v>
                </c:pt>
                <c:pt idx="20">
                  <c:v>0.25403524810566558</c:v>
                </c:pt>
                <c:pt idx="21">
                  <c:v>-0.13413898358009213</c:v>
                </c:pt>
                <c:pt idx="22">
                  <c:v>-5.1293742749452198E-2</c:v>
                </c:pt>
                <c:pt idx="23">
                  <c:v>4.9260843244087749E-2</c:v>
                </c:pt>
                <c:pt idx="24">
                  <c:v>6.9803366865502259E-2</c:v>
                </c:pt>
                <c:pt idx="25">
                  <c:v>-5.0269659011830226E-2</c:v>
                </c:pt>
                <c:pt idx="26">
                  <c:v>0.40726001369763987</c:v>
                </c:pt>
                <c:pt idx="27">
                  <c:v>-0.38371994219023153</c:v>
                </c:pt>
                <c:pt idx="28">
                  <c:v>0.26580818375000281</c:v>
                </c:pt>
                <c:pt idx="29">
                  <c:v>-0.17741811382533912</c:v>
                </c:pt>
                <c:pt idx="30">
                  <c:v>-6.1983145091684122E-3</c:v>
                </c:pt>
                <c:pt idx="31">
                  <c:v>0.29100242901757456</c:v>
                </c:pt>
                <c:pt idx="32">
                  <c:v>-0.21251345024669743</c:v>
                </c:pt>
                <c:pt idx="33">
                  <c:v>2.7706080637110109E-2</c:v>
                </c:pt>
                <c:pt idx="34">
                  <c:v>0.12724058101257163</c:v>
                </c:pt>
              </c:numCache>
            </c:numRef>
          </c:val>
          <c:smooth val="0"/>
          <c:extLst>
            <c:ext xmlns:c16="http://schemas.microsoft.com/office/drawing/2014/chart" uri="{C3380CC4-5D6E-409C-BE32-E72D297353CC}">
              <c16:uniqueId val="{00000002-2CE1-4F4B-A980-620BEF817772}"/>
            </c:ext>
          </c:extLst>
        </c:ser>
        <c:ser>
          <c:idx val="1"/>
          <c:order val="1"/>
          <c:tx>
            <c:strRef>
              <c:f>'1.Overview'!$A$14</c:f>
              <c:strCache>
                <c:ptCount val="1"/>
                <c:pt idx="0">
                  <c:v>PRIVATE LABEL</c:v>
                </c:pt>
              </c:strCache>
            </c:strRef>
          </c:tx>
          <c:spPr>
            <a:ln w="28575" cap="rnd">
              <a:solidFill>
                <a:schemeClr val="accent6"/>
              </a:solidFill>
              <a:round/>
            </a:ln>
            <a:effectLst/>
          </c:spPr>
          <c:marker>
            <c:symbol val="none"/>
          </c:marker>
          <c:dPt>
            <c:idx val="1"/>
            <c:marker>
              <c:symbol val="none"/>
            </c:marker>
            <c:bubble3D val="0"/>
            <c:spPr>
              <a:ln w="28575" cap="rnd">
                <a:solidFill>
                  <a:schemeClr val="accent6"/>
                </a:solidFill>
                <a:round/>
              </a:ln>
              <a:effectLst/>
            </c:spPr>
            <c:extLst>
              <c:ext xmlns:c16="http://schemas.microsoft.com/office/drawing/2014/chart" uri="{C3380CC4-5D6E-409C-BE32-E72D297353CC}">
                <c16:uniqueId val="{00000003-9FC7-4692-8CE7-BDBAC687DCC7}"/>
              </c:ext>
            </c:extLst>
          </c:dPt>
          <c:cat>
            <c:multiLvlStrRef>
              <c:f>'1.Overview'!$C$10:$AK$12</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'1.Overview'!$C$14:$AK$14</c:f>
              <c:numCache>
                <c:formatCode>General</c:formatCode>
                <c:ptCount val="35"/>
                <c:pt idx="1">
                  <c:v>-1.404891853648671E-2</c:v>
                </c:pt>
                <c:pt idx="2">
                  <c:v>2.050230650948226E-3</c:v>
                </c:pt>
                <c:pt idx="3">
                  <c:v>0.24716112531969303</c:v>
                </c:pt>
                <c:pt idx="4">
                  <c:v>-0.27052743827413661</c:v>
                </c:pt>
                <c:pt idx="5">
                  <c:v>-2.3501630495895598E-2</c:v>
                </c:pt>
                <c:pt idx="6">
                  <c:v>0.13933671119299862</c:v>
                </c:pt>
                <c:pt idx="7">
                  <c:v>-6.6302809783707284E-2</c:v>
                </c:pt>
                <c:pt idx="8">
                  <c:v>0.27722450746914906</c:v>
                </c:pt>
                <c:pt idx="9">
                  <c:v>-0.18399864395287735</c:v>
                </c:pt>
                <c:pt idx="10">
                  <c:v>-0.1142501038637308</c:v>
                </c:pt>
                <c:pt idx="11">
                  <c:v>0.13825046904315208</c:v>
                </c:pt>
                <c:pt idx="12">
                  <c:v>-2.1427835582569332E-2</c:v>
                </c:pt>
                <c:pt idx="13">
                  <c:v>-2.1160122118117686E-2</c:v>
                </c:pt>
                <c:pt idx="14">
                  <c:v>0.23596472359647236</c:v>
                </c:pt>
                <c:pt idx="15">
                  <c:v>-0.25269752871562823</c:v>
                </c:pt>
                <c:pt idx="16">
                  <c:v>-3.1555659059152252E-2</c:v>
                </c:pt>
                <c:pt idx="17">
                  <c:v>0.13730912588673805</c:v>
                </c:pt>
                <c:pt idx="18">
                  <c:v>-0.19790675547098002</c:v>
                </c:pt>
                <c:pt idx="19">
                  <c:v>8.0400685382890913E-3</c:v>
                </c:pt>
                <c:pt idx="20">
                  <c:v>0.28543410041841</c:v>
                </c:pt>
                <c:pt idx="21">
                  <c:v>-0.17577052181873665</c:v>
                </c:pt>
                <c:pt idx="22">
                  <c:v>-4.8870788596816039E-2</c:v>
                </c:pt>
                <c:pt idx="23">
                  <c:v>0.11275463864019719</c:v>
                </c:pt>
                <c:pt idx="24">
                  <c:v>-5.9818097014925353E-2</c:v>
                </c:pt>
                <c:pt idx="25">
                  <c:v>4.5392533796353662E-2</c:v>
                </c:pt>
                <c:pt idx="26">
                  <c:v>0.3159330881480602</c:v>
                </c:pt>
                <c:pt idx="27">
                  <c:v>-0.3864947710061305</c:v>
                </c:pt>
                <c:pt idx="28">
                  <c:v>0.36267450404114632</c:v>
                </c:pt>
                <c:pt idx="29">
                  <c:v>-0.14763291275746793</c:v>
                </c:pt>
                <c:pt idx="30">
                  <c:v>-5.5035425101214619E-2</c:v>
                </c:pt>
                <c:pt idx="31">
                  <c:v>0.20551613335118479</c:v>
                </c:pt>
                <c:pt idx="32">
                  <c:v>-0.13282985339848952</c:v>
                </c:pt>
                <c:pt idx="33">
                  <c:v>-4.777151639344257E-2</c:v>
                </c:pt>
                <c:pt idx="34">
                  <c:v>0.17444519166106254</c:v>
                </c:pt>
              </c:numCache>
            </c:numRef>
          </c:val>
          <c:smooth val="0"/>
          <c:extLst>
            <c:ext xmlns:c16="http://schemas.microsoft.com/office/drawing/2014/chart" uri="{C3380CC4-5D6E-409C-BE32-E72D297353CC}">
              <c16:uniqueId val="{00000005-2CE1-4F4B-A980-620BEF817772}"/>
            </c:ext>
          </c:extLst>
        </c:ser>
        <c:dLbls>
          <c:showLegendKey val="0"/>
          <c:showVal val="0"/>
          <c:showCatName val="0"/>
          <c:showSerName val="0"/>
          <c:showPercent val="0"/>
          <c:showBubbleSize val="0"/>
        </c:dLbls>
        <c:smooth val="0"/>
        <c:axId val="552743608"/>
        <c:axId val="552744264"/>
      </c:lineChart>
      <c:catAx>
        <c:axId val="552743608"/>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2744264"/>
        <c:crosses val="autoZero"/>
        <c:auto val="1"/>
        <c:lblAlgn val="ctr"/>
        <c:lblOffset val="100"/>
        <c:noMultiLvlLbl val="0"/>
      </c:catAx>
      <c:valAx>
        <c:axId val="55274426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low"/>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527436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NATIONAL</a:t>
            </a:r>
            <a:r>
              <a:rPr lang="en-US" baseline="0"/>
              <a:t> BRAND TOP 10 = %MOM PRICE CHANGE</a:t>
            </a:r>
          </a:p>
          <a:p>
            <a:pPr>
              <a:defRPr/>
            </a:pPr>
            <a:r>
              <a:rPr lang="en-US" baseline="0"/>
              <a:t>(1/2018-11/2020)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'2.3.Avg.Prce'!$D$18</c:f>
              <c:strCache>
                <c:ptCount val="1"/>
                <c:pt idx="0">
                  <c:v>ASPARAGUS</c:v>
                </c:pt>
              </c:strCache>
            </c:strRef>
          </c:tx>
          <c:spPr>
            <a:solidFill>
              <a:schemeClr val="accent1"/>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'2.3.Avg.Prce'!$F$18:$AN$18</c:f>
              <c:numCache>
                <c:formatCode>_(* #,##0.00_);_(* \(#,##0.00\);_(* "-"??_);_(@_)</c:formatCode>
                <c:ptCount val="35"/>
                <c:pt idx="0">
                  <c:v>6.1611654406736882E-3</c:v>
                </c:pt>
                <c:pt idx="1">
                  <c:v>-0.1321298178700544</c:v>
                </c:pt>
                <c:pt idx="2">
                  <c:v>-2.3155046109990862E-2</c:v>
                </c:pt>
                <c:pt idx="3">
                  <c:v>9.3625536426677813E-2</c:v>
                </c:pt>
                <c:pt idx="4">
                  <c:v>-7.8465381198017714E-2</c:v>
                </c:pt>
                <c:pt idx="5">
                  <c:v>3.4080796047013751E-2</c:v>
                </c:pt>
                <c:pt idx="6">
                  <c:v>7.7075286131692344E-2</c:v>
                </c:pt>
                <c:pt idx="7">
                  <c:v>-9.5110386481125575E-2</c:v>
                </c:pt>
                <c:pt idx="8">
                  <c:v>0.12166288669170666</c:v>
                </c:pt>
                <c:pt idx="9">
                  <c:v>1.2600318821973655E-3</c:v>
                </c:pt>
                <c:pt idx="10">
                  <c:v>-6.8053021143125725E-2</c:v>
                </c:pt>
                <c:pt idx="11">
                  <c:v>8.971946611041326E-2</c:v>
                </c:pt>
                <c:pt idx="12">
                  <c:v>4.7208217648732731E-2</c:v>
                </c:pt>
                <c:pt idx="13">
                  <c:v>-5.166942530707519E-2</c:v>
                </c:pt>
                <c:pt idx="14">
                  <c:v>-3.2263621174355772E-2</c:v>
                </c:pt>
                <c:pt idx="15">
                  <c:v>-4.3644580160415614E-2</c:v>
                </c:pt>
                <c:pt idx="16">
                  <c:v>0.13426315039615377</c:v>
                </c:pt>
                <c:pt idx="17">
                  <c:v>-0.13476079944053376</c:v>
                </c:pt>
                <c:pt idx="18">
                  <c:v>1.9188682962445691E-2</c:v>
                </c:pt>
                <c:pt idx="19">
                  <c:v>5.5228739741669086E-2</c:v>
                </c:pt>
                <c:pt idx="20">
                  <c:v>-1.7912562309816193E-2</c:v>
                </c:pt>
                <c:pt idx="21">
                  <c:v>0.15146367027408392</c:v>
                </c:pt>
                <c:pt idx="22">
                  <c:v>-1.7434648768160033E-2</c:v>
                </c:pt>
                <c:pt idx="23">
                  <c:v>-6.3488112743440572E-3</c:v>
                </c:pt>
                <c:pt idx="24">
                  <c:v>-2.9206751187560442E-3</c:v>
                </c:pt>
                <c:pt idx="25">
                  <c:v>4.2153882246660501E-2</c:v>
                </c:pt>
                <c:pt idx="26">
                  <c:v>6.9533429030874672E-3</c:v>
                </c:pt>
                <c:pt idx="27">
                  <c:v>-3.8869851880947492E-2</c:v>
                </c:pt>
                <c:pt idx="28">
                  <c:v>3.3147043092345063E-2</c:v>
                </c:pt>
                <c:pt idx="29">
                  <c:v>-1.0364690230242335E-2</c:v>
                </c:pt>
                <c:pt idx="30">
                  <c:v>-2.297281784839067E-2</c:v>
                </c:pt>
                <c:pt idx="31">
                  <c:v>-0.12679350607144668</c:v>
                </c:pt>
                <c:pt idx="32">
                  <c:v>1.2171778689136437E-2</c:v>
                </c:pt>
                <c:pt idx="33">
                  <c:v>-3.8677676753408052E-3</c:v>
                </c:pt>
                <c:pt idx="34">
                  <c:v>0.15771295659947082</c:v>
                </c:pt>
              </c:numCache>
            </c:numRef>
          </c:val>
          <c:extLst>
            <c:ext xmlns:c16="http://schemas.microsoft.com/office/drawing/2014/chart" uri="{C3380CC4-5D6E-409C-BE32-E72D297353CC}">
              <c16:uniqueId val="{00000000-A970-4A42-82E5-E18C68946AF8}"/>
            </c:ext>
          </c:extLst>
        </c:ser>
        <c:ser>
          <c:idx val="1"/>
          <c:order val="1"/>
          <c:tx>
            <c:strRef>
              <c:f>'2.3.Avg.Prce'!$D$19</c:f>
              <c:strCache>
                <c:ptCount val="1"/>
                <c:pt idx="0">
                  <c:v>BEAN</c:v>
                </c:pt>
              </c:strCache>
            </c:strRef>
          </c:tx>
          <c:spPr>
            <a:solidFill>
              <a:schemeClr val="accent2"/>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'2.3.Avg.Prce'!$F$19:$AN$19</c:f>
              <c:numCache>
                <c:formatCode>_(* #,##0.00_);_(* \(#,##0.00\);_(* "-"??_);_(@_)</c:formatCode>
                <c:ptCount val="35"/>
                <c:pt idx="0">
                  <c:v>4.4380862046858649E-2</c:v>
                </c:pt>
                <c:pt idx="1">
                  <c:v>-2.526421653315003E-2</c:v>
                </c:pt>
                <c:pt idx="2">
                  <c:v>5.8446810041827835E-3</c:v>
                </c:pt>
                <c:pt idx="3">
                  <c:v>-2.1386724260810563E-2</c:v>
                </c:pt>
                <c:pt idx="4">
                  <c:v>-4.1612808525876011E-3</c:v>
                </c:pt>
                <c:pt idx="5">
                  <c:v>2.4346676117370514E-2</c:v>
                </c:pt>
                <c:pt idx="6">
                  <c:v>2.0603847059030178E-2</c:v>
                </c:pt>
                <c:pt idx="7">
                  <c:v>3.4801685479108446E-2</c:v>
                </c:pt>
                <c:pt idx="8">
                  <c:v>-4.4921596775708172E-2</c:v>
                </c:pt>
                <c:pt idx="9">
                  <c:v>3.826895899555538E-3</c:v>
                </c:pt>
                <c:pt idx="10">
                  <c:v>-7.2031849987074237E-3</c:v>
                </c:pt>
                <c:pt idx="11">
                  <c:v>-4.3853205151802022E-2</c:v>
                </c:pt>
                <c:pt idx="12">
                  <c:v>3.5512448081178372E-2</c:v>
                </c:pt>
                <c:pt idx="13">
                  <c:v>1.6520406972348134E-2</c:v>
                </c:pt>
                <c:pt idx="14">
                  <c:v>-5.4497873115970541E-2</c:v>
                </c:pt>
                <c:pt idx="15">
                  <c:v>6.3949793001716992E-2</c:v>
                </c:pt>
                <c:pt idx="16">
                  <c:v>-7.9784692682433045E-3</c:v>
                </c:pt>
                <c:pt idx="17">
                  <c:v>7.6156877517463695E-3</c:v>
                </c:pt>
                <c:pt idx="18">
                  <c:v>2.468704816437528E-2</c:v>
                </c:pt>
                <c:pt idx="19">
                  <c:v>3.2628503650905749E-2</c:v>
                </c:pt>
                <c:pt idx="20">
                  <c:v>-4.280678166391827E-2</c:v>
                </c:pt>
                <c:pt idx="21">
                  <c:v>-3.3338561105563436E-2</c:v>
                </c:pt>
                <c:pt idx="22">
                  <c:v>-5.6916900080868693E-2</c:v>
                </c:pt>
                <c:pt idx="23">
                  <c:v>4.0650007242402086E-2</c:v>
                </c:pt>
                <c:pt idx="24">
                  <c:v>4.530496164011466E-2</c:v>
                </c:pt>
                <c:pt idx="25">
                  <c:v>2.3177041193197523E-2</c:v>
                </c:pt>
                <c:pt idx="26">
                  <c:v>1.2640033865643163E-2</c:v>
                </c:pt>
                <c:pt idx="27">
                  <c:v>2.9014128888505741E-2</c:v>
                </c:pt>
                <c:pt idx="28">
                  <c:v>-7.3469048764211009E-2</c:v>
                </c:pt>
                <c:pt idx="29">
                  <c:v>4.2694088021724141E-2</c:v>
                </c:pt>
                <c:pt idx="30">
                  <c:v>2.0698703049799594E-3</c:v>
                </c:pt>
                <c:pt idx="31">
                  <c:v>-4.7111103615793182E-2</c:v>
                </c:pt>
                <c:pt idx="32">
                  <c:v>-1.6206439614763313E-2</c:v>
                </c:pt>
                <c:pt idx="33">
                  <c:v>6.4092314286805729E-2</c:v>
                </c:pt>
                <c:pt idx="34">
                  <c:v>1.5674350101351653E-2</c:v>
                </c:pt>
              </c:numCache>
            </c:numRef>
          </c:val>
          <c:extLst>
            <c:ext xmlns:c16="http://schemas.microsoft.com/office/drawing/2014/chart" uri="{C3380CC4-5D6E-409C-BE32-E72D297353CC}">
              <c16:uniqueId val="{00000001-A970-4A42-82E5-E18C68946AF8}"/>
            </c:ext>
          </c:extLst>
        </c:ser>
        <c:ser>
          <c:idx val="2"/>
          <c:order val="2"/>
          <c:tx>
            <c:strRef>
              <c:f>'2.3.Avg.Prce'!$D$20</c:f>
              <c:strCache>
                <c:ptCount val="1"/>
                <c:pt idx="0">
                  <c:v>BROCCOLI</c:v>
                </c:pt>
              </c:strCache>
            </c:strRef>
          </c:tx>
          <c:spPr>
            <a:solidFill>
              <a:schemeClr val="accent3"/>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'2.3.Avg.Prce'!$F$20:$AN$20</c:f>
              <c:numCache>
                <c:formatCode>_(* #,##0.00_);_(* \(#,##0.00\);_(* "-"??_);_(@_)</c:formatCode>
                <c:ptCount val="35"/>
                <c:pt idx="0">
                  <c:v>4.3301161156460877E-2</c:v>
                </c:pt>
                <c:pt idx="1">
                  <c:v>3.0596198046567658E-2</c:v>
                </c:pt>
                <c:pt idx="2">
                  <c:v>-4.2866291775941034E-2</c:v>
                </c:pt>
                <c:pt idx="3">
                  <c:v>2.5434482903552658E-2</c:v>
                </c:pt>
                <c:pt idx="4">
                  <c:v>2.5778037342425453E-3</c:v>
                </c:pt>
                <c:pt idx="5">
                  <c:v>4.2995636322044728E-2</c:v>
                </c:pt>
                <c:pt idx="6">
                  <c:v>-1.2247071793800357E-2</c:v>
                </c:pt>
                <c:pt idx="7">
                  <c:v>-3.6386919671804074E-2</c:v>
                </c:pt>
                <c:pt idx="8">
                  <c:v>-3.4719331733618963E-2</c:v>
                </c:pt>
                <c:pt idx="9">
                  <c:v>-2.4578055502410101E-2</c:v>
                </c:pt>
                <c:pt idx="10">
                  <c:v>-9.1787655747030961E-3</c:v>
                </c:pt>
                <c:pt idx="11">
                  <c:v>-2.1638959600216778E-2</c:v>
                </c:pt>
                <c:pt idx="12">
                  <c:v>1.0626561767597131E-2</c:v>
                </c:pt>
                <c:pt idx="13">
                  <c:v>4.2282405165500414E-2</c:v>
                </c:pt>
                <c:pt idx="14">
                  <c:v>2.4335696926336858E-2</c:v>
                </c:pt>
                <c:pt idx="15">
                  <c:v>-6.0685973050944142E-2</c:v>
                </c:pt>
                <c:pt idx="16">
                  <c:v>-1.4012724268179566E-2</c:v>
                </c:pt>
                <c:pt idx="17">
                  <c:v>7.8682100141012068E-3</c:v>
                </c:pt>
                <c:pt idx="18">
                  <c:v>-3.106788187883891E-2</c:v>
                </c:pt>
                <c:pt idx="19">
                  <c:v>-2.2413198312703275E-2</c:v>
                </c:pt>
                <c:pt idx="20">
                  <c:v>3.4462043279604115E-2</c:v>
                </c:pt>
                <c:pt idx="21">
                  <c:v>-3.9634362900716869E-2</c:v>
                </c:pt>
                <c:pt idx="22">
                  <c:v>-4.697715836842975E-3</c:v>
                </c:pt>
                <c:pt idx="23">
                  <c:v>-1.7685563858277242E-2</c:v>
                </c:pt>
                <c:pt idx="24">
                  <c:v>1.9577809625421549E-2</c:v>
                </c:pt>
                <c:pt idx="25">
                  <c:v>3.1130070015910949E-2</c:v>
                </c:pt>
                <c:pt idx="26">
                  <c:v>-1.2514552900418474E-2</c:v>
                </c:pt>
                <c:pt idx="27">
                  <c:v>3.4753604373523039E-3</c:v>
                </c:pt>
                <c:pt idx="28">
                  <c:v>9.7928613637235706E-2</c:v>
                </c:pt>
                <c:pt idx="29">
                  <c:v>-4.7399447572916142E-2</c:v>
                </c:pt>
                <c:pt idx="30">
                  <c:v>1.8880010916343837E-2</c:v>
                </c:pt>
                <c:pt idx="31">
                  <c:v>-2.2421464187646123E-2</c:v>
                </c:pt>
                <c:pt idx="32">
                  <c:v>-3.5807699073667654E-2</c:v>
                </c:pt>
                <c:pt idx="33">
                  <c:v>-1.7517330885646443E-2</c:v>
                </c:pt>
                <c:pt idx="34">
                  <c:v>1.42721852777703E-2</c:v>
                </c:pt>
              </c:numCache>
            </c:numRef>
          </c:val>
          <c:extLst>
            <c:ext xmlns:c16="http://schemas.microsoft.com/office/drawing/2014/chart" uri="{C3380CC4-5D6E-409C-BE32-E72D297353CC}">
              <c16:uniqueId val="{00000002-A970-4A42-82E5-E18C68946AF8}"/>
            </c:ext>
          </c:extLst>
        </c:ser>
        <c:ser>
          <c:idx val="3"/>
          <c:order val="3"/>
          <c:tx>
            <c:strRef>
              <c:f>'2.3.Avg.Prce'!$D$21</c:f>
              <c:strCache>
                <c:ptCount val="1"/>
                <c:pt idx="0">
                  <c:v>BRUSSEL SPROUT</c:v>
                </c:pt>
              </c:strCache>
            </c:strRef>
          </c:tx>
          <c:spPr>
            <a:solidFill>
              <a:schemeClr val="accent4"/>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'2.3.Avg.Prce'!$F$21:$AN$21</c:f>
              <c:numCache>
                <c:formatCode>_(* #,##0.00_);_(* \(#,##0.00\);_(* "-"??_);_(@_)</c:formatCode>
                <c:ptCount val="35"/>
                <c:pt idx="0">
                  <c:v>0.12609234362415278</c:v>
                </c:pt>
                <c:pt idx="1">
                  <c:v>6.5275821299550785E-3</c:v>
                </c:pt>
                <c:pt idx="2">
                  <c:v>-9.8891021012166291E-3</c:v>
                </c:pt>
                <c:pt idx="3">
                  <c:v>-6.6424836551717048E-2</c:v>
                </c:pt>
                <c:pt idx="4">
                  <c:v>5.3916429597842264E-3</c:v>
                </c:pt>
                <c:pt idx="5">
                  <c:v>1.842281938702639E-2</c:v>
                </c:pt>
                <c:pt idx="6">
                  <c:v>6.1125707423254516E-2</c:v>
                </c:pt>
                <c:pt idx="7">
                  <c:v>-0.11677658057719975</c:v>
                </c:pt>
                <c:pt idx="8">
                  <c:v>5.9637659912867402E-2</c:v>
                </c:pt>
                <c:pt idx="9">
                  <c:v>7.9183001253801066E-2</c:v>
                </c:pt>
                <c:pt idx="10">
                  <c:v>4.7119126487362939E-2</c:v>
                </c:pt>
                <c:pt idx="11">
                  <c:v>1.8004374784470034E-2</c:v>
                </c:pt>
                <c:pt idx="12">
                  <c:v>-1.1586900627906349E-2</c:v>
                </c:pt>
                <c:pt idx="13">
                  <c:v>-2.3092245965747216E-2</c:v>
                </c:pt>
                <c:pt idx="14">
                  <c:v>-3.141662148640012E-2</c:v>
                </c:pt>
                <c:pt idx="15">
                  <c:v>2.2997836289668783E-3</c:v>
                </c:pt>
                <c:pt idx="16">
                  <c:v>-5.5785605733083665E-2</c:v>
                </c:pt>
                <c:pt idx="17">
                  <c:v>-6.5194978106310808E-2</c:v>
                </c:pt>
                <c:pt idx="18">
                  <c:v>3.0738191752577748E-2</c:v>
                </c:pt>
                <c:pt idx="19">
                  <c:v>-1.6985928168641751E-2</c:v>
                </c:pt>
                <c:pt idx="20">
                  <c:v>9.2279636425396161E-2</c:v>
                </c:pt>
                <c:pt idx="21">
                  <c:v>0.14965091665807417</c:v>
                </c:pt>
                <c:pt idx="22">
                  <c:v>-7.5221101393975864E-2</c:v>
                </c:pt>
                <c:pt idx="23">
                  <c:v>3.637105820473896E-2</c:v>
                </c:pt>
                <c:pt idx="24">
                  <c:v>4.0502659206449243E-2</c:v>
                </c:pt>
                <c:pt idx="25">
                  <c:v>-6.9924306085687893E-2</c:v>
                </c:pt>
                <c:pt idx="26">
                  <c:v>2.2895024999167735E-2</c:v>
                </c:pt>
                <c:pt idx="27">
                  <c:v>2.1934871781876808E-2</c:v>
                </c:pt>
                <c:pt idx="28">
                  <c:v>-8.4608986388297058E-3</c:v>
                </c:pt>
                <c:pt idx="29">
                  <c:v>-2.2960071272273508E-2</c:v>
                </c:pt>
                <c:pt idx="30">
                  <c:v>1.8315908519483948E-3</c:v>
                </c:pt>
                <c:pt idx="31">
                  <c:v>-4.8484428674966384E-3</c:v>
                </c:pt>
                <c:pt idx="32">
                  <c:v>-9.0628986184318916E-2</c:v>
                </c:pt>
                <c:pt idx="33">
                  <c:v>7.382386975603783E-3</c:v>
                </c:pt>
                <c:pt idx="34">
                  <c:v>2.2065138421405672E-2</c:v>
                </c:pt>
              </c:numCache>
            </c:numRef>
          </c:val>
          <c:extLst>
            <c:ext xmlns:c16="http://schemas.microsoft.com/office/drawing/2014/chart" uri="{C3380CC4-5D6E-409C-BE32-E72D297353CC}">
              <c16:uniqueId val="{00000003-A970-4A42-82E5-E18C68946AF8}"/>
            </c:ext>
          </c:extLst>
        </c:ser>
        <c:ser>
          <c:idx val="4"/>
          <c:order val="4"/>
          <c:tx>
            <c:strRef>
              <c:f>'2.3.Avg.Prce'!$D$22</c:f>
              <c:strCache>
                <c:ptCount val="1"/>
                <c:pt idx="0">
                  <c:v>CAULIFLOWER</c:v>
                </c:pt>
              </c:strCache>
            </c:strRef>
          </c:tx>
          <c:spPr>
            <a:solidFill>
              <a:schemeClr val="accent5"/>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'2.3.Avg.Prce'!$F$22:$AN$22</c:f>
              <c:numCache>
                <c:formatCode>_(* #,##0.00_);_(* \(#,##0.00\);_(* "-"??_);_(@_)</c:formatCode>
                <c:ptCount val="35"/>
                <c:pt idx="0">
                  <c:v>2.4447171244741384E-3</c:v>
                </c:pt>
                <c:pt idx="1">
                  <c:v>-2.3728553209370395E-2</c:v>
                </c:pt>
                <c:pt idx="2">
                  <c:v>-5.9277585919689124E-2</c:v>
                </c:pt>
                <c:pt idx="3">
                  <c:v>6.4109999778354521E-2</c:v>
                </c:pt>
                <c:pt idx="4">
                  <c:v>7.5205181430042511E-2</c:v>
                </c:pt>
                <c:pt idx="5">
                  <c:v>-2.6077013747793032E-2</c:v>
                </c:pt>
                <c:pt idx="6">
                  <c:v>1.5549474614039438E-2</c:v>
                </c:pt>
                <c:pt idx="7">
                  <c:v>-2.7847067466944875E-2</c:v>
                </c:pt>
                <c:pt idx="8">
                  <c:v>1.7838817450828826E-2</c:v>
                </c:pt>
                <c:pt idx="9">
                  <c:v>7.5950848377312363E-2</c:v>
                </c:pt>
                <c:pt idx="10">
                  <c:v>-4.4889333363592465E-3</c:v>
                </c:pt>
                <c:pt idx="11">
                  <c:v>9.6392102459864848E-2</c:v>
                </c:pt>
                <c:pt idx="12">
                  <c:v>2.3769658046262521E-2</c:v>
                </c:pt>
                <c:pt idx="13">
                  <c:v>-7.7574297106522971E-3</c:v>
                </c:pt>
                <c:pt idx="14">
                  <c:v>-9.0481703520480905E-2</c:v>
                </c:pt>
                <c:pt idx="15">
                  <c:v>7.5324225676109302E-2</c:v>
                </c:pt>
                <c:pt idx="16">
                  <c:v>2.9309073362614679E-2</c:v>
                </c:pt>
                <c:pt idx="17">
                  <c:v>-4.0182950569324083E-3</c:v>
                </c:pt>
                <c:pt idx="18">
                  <c:v>1.0876175164099555E-2</c:v>
                </c:pt>
                <c:pt idx="19">
                  <c:v>-3.1296719067779533E-2</c:v>
                </c:pt>
                <c:pt idx="20">
                  <c:v>-3.7062651208007447E-3</c:v>
                </c:pt>
                <c:pt idx="21">
                  <c:v>1.9539240265567415E-2</c:v>
                </c:pt>
                <c:pt idx="22">
                  <c:v>-1.3696666245268219E-2</c:v>
                </c:pt>
                <c:pt idx="23">
                  <c:v>5.5975831955293653E-2</c:v>
                </c:pt>
                <c:pt idx="24">
                  <c:v>-5.4321965994229227E-2</c:v>
                </c:pt>
                <c:pt idx="25">
                  <c:v>4.8388480794740119E-2</c:v>
                </c:pt>
                <c:pt idx="26">
                  <c:v>-3.1292491252543631E-4</c:v>
                </c:pt>
                <c:pt idx="27">
                  <c:v>-6.3985446025780379E-2</c:v>
                </c:pt>
                <c:pt idx="28">
                  <c:v>5.9101225550020065E-2</c:v>
                </c:pt>
                <c:pt idx="29">
                  <c:v>-2.0325991756077744E-2</c:v>
                </c:pt>
                <c:pt idx="30">
                  <c:v>2.6776112524408147E-2</c:v>
                </c:pt>
                <c:pt idx="31">
                  <c:v>-7.266783240908381E-2</c:v>
                </c:pt>
                <c:pt idx="32">
                  <c:v>-5.5437618955391121E-2</c:v>
                </c:pt>
                <c:pt idx="33">
                  <c:v>-1.4920755031208155E-2</c:v>
                </c:pt>
                <c:pt idx="34">
                  <c:v>3.5165632605144381E-2</c:v>
                </c:pt>
              </c:numCache>
            </c:numRef>
          </c:val>
          <c:extLst>
            <c:ext xmlns:c16="http://schemas.microsoft.com/office/drawing/2014/chart" uri="{C3380CC4-5D6E-409C-BE32-E72D297353CC}">
              <c16:uniqueId val="{00000004-A970-4A42-82E5-E18C68946AF8}"/>
            </c:ext>
          </c:extLst>
        </c:ser>
        <c:ser>
          <c:idx val="5"/>
          <c:order val="5"/>
          <c:tx>
            <c:strRef>
              <c:f>'2.3.Avg.Prce'!$D$23</c:f>
              <c:strCache>
                <c:ptCount val="1"/>
                <c:pt idx="0">
                  <c:v>CORN</c:v>
                </c:pt>
              </c:strCache>
            </c:strRef>
          </c:tx>
          <c:spPr>
            <a:solidFill>
              <a:schemeClr val="accent6"/>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'2.3.Avg.Prce'!$F$23:$AN$23</c:f>
              <c:numCache>
                <c:formatCode>_(* #,##0.00_);_(* \(#,##0.00\);_(* "-"??_);_(@_)</c:formatCode>
                <c:ptCount val="35"/>
                <c:pt idx="0">
                  <c:v>7.5045692323907343E-3</c:v>
                </c:pt>
                <c:pt idx="1">
                  <c:v>3.0885490474029664E-2</c:v>
                </c:pt>
                <c:pt idx="2">
                  <c:v>9.6165772246681325E-3</c:v>
                </c:pt>
                <c:pt idx="3">
                  <c:v>-3.8199172322772146E-2</c:v>
                </c:pt>
                <c:pt idx="4">
                  <c:v>2.2110474443201023E-2</c:v>
                </c:pt>
                <c:pt idx="5">
                  <c:v>-2.5324987856440773E-2</c:v>
                </c:pt>
                <c:pt idx="6">
                  <c:v>3.9698973536363757E-2</c:v>
                </c:pt>
                <c:pt idx="7">
                  <c:v>2.1506663476339893E-2</c:v>
                </c:pt>
                <c:pt idx="8">
                  <c:v>1.7677297813922799E-3</c:v>
                </c:pt>
                <c:pt idx="9">
                  <c:v>-6.8051820486924042E-2</c:v>
                </c:pt>
                <c:pt idx="10">
                  <c:v>2.9995702291042425E-2</c:v>
                </c:pt>
                <c:pt idx="11">
                  <c:v>-1.4993942312573116E-2</c:v>
                </c:pt>
                <c:pt idx="12">
                  <c:v>8.4697767443580041E-3</c:v>
                </c:pt>
                <c:pt idx="13">
                  <c:v>1.0523321791639173E-2</c:v>
                </c:pt>
                <c:pt idx="14">
                  <c:v>-4.6119860488224584E-2</c:v>
                </c:pt>
                <c:pt idx="15">
                  <c:v>1.1081048699823404E-2</c:v>
                </c:pt>
                <c:pt idx="16">
                  <c:v>5.6160981929052056E-3</c:v>
                </c:pt>
                <c:pt idx="17">
                  <c:v>-2.7299292148749932E-2</c:v>
                </c:pt>
                <c:pt idx="18">
                  <c:v>3.2465113021084901E-2</c:v>
                </c:pt>
                <c:pt idx="19">
                  <c:v>6.9394676957648116E-3</c:v>
                </c:pt>
                <c:pt idx="20">
                  <c:v>-1.3030188557102806E-2</c:v>
                </c:pt>
                <c:pt idx="21">
                  <c:v>4.9920754466894923E-2</c:v>
                </c:pt>
                <c:pt idx="22">
                  <c:v>2.7356612232205757E-2</c:v>
                </c:pt>
                <c:pt idx="23">
                  <c:v>-4.2241709941119643E-2</c:v>
                </c:pt>
                <c:pt idx="24">
                  <c:v>3.4829416435284921E-2</c:v>
                </c:pt>
                <c:pt idx="25">
                  <c:v>-2.6600054613350244E-2</c:v>
                </c:pt>
                <c:pt idx="26">
                  <c:v>1.6611558854681352E-2</c:v>
                </c:pt>
                <c:pt idx="27">
                  <c:v>9.4540060939611203E-2</c:v>
                </c:pt>
                <c:pt idx="28">
                  <c:v>-1.033393877633948E-2</c:v>
                </c:pt>
                <c:pt idx="29">
                  <c:v>4.7251828463674261E-2</c:v>
                </c:pt>
                <c:pt idx="30">
                  <c:v>-3.0757726041822031E-2</c:v>
                </c:pt>
                <c:pt idx="31">
                  <c:v>-3.5219960193227928E-2</c:v>
                </c:pt>
                <c:pt idx="32">
                  <c:v>-2.9121401339428643E-2</c:v>
                </c:pt>
                <c:pt idx="33">
                  <c:v>-2.105196755310379E-2</c:v>
                </c:pt>
                <c:pt idx="34">
                  <c:v>-4.7764418029037858E-2</c:v>
                </c:pt>
              </c:numCache>
            </c:numRef>
          </c:val>
          <c:extLst>
            <c:ext xmlns:c16="http://schemas.microsoft.com/office/drawing/2014/chart" uri="{C3380CC4-5D6E-409C-BE32-E72D297353CC}">
              <c16:uniqueId val="{00000005-A970-4A42-82E5-E18C68946AF8}"/>
            </c:ext>
          </c:extLst>
        </c:ser>
        <c:ser>
          <c:idx val="6"/>
          <c:order val="6"/>
          <c:tx>
            <c:strRef>
              <c:f>'2.3.Avg.Prce'!$D$24</c:f>
              <c:strCache>
                <c:ptCount val="1"/>
                <c:pt idx="0">
                  <c:v>MIXED VEGETABLE</c:v>
                </c:pt>
              </c:strCache>
            </c:strRef>
          </c:tx>
          <c:spPr>
            <a:solidFill>
              <a:schemeClr val="accent1">
                <a:lumMod val="60000"/>
              </a:schemeClr>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'2.3.Avg.Prce'!$F$24:$AN$24</c:f>
              <c:numCache>
                <c:formatCode>_(* #,##0.00_);_(* \(#,##0.00\);_(* "-"??_);_(@_)</c:formatCode>
                <c:ptCount val="35"/>
                <c:pt idx="0">
                  <c:v>-2.6157854618376053E-3</c:v>
                </c:pt>
                <c:pt idx="1">
                  <c:v>5.9121556725725499E-2</c:v>
                </c:pt>
                <c:pt idx="2">
                  <c:v>-1.8336905421964755E-2</c:v>
                </c:pt>
                <c:pt idx="3">
                  <c:v>-1.3199452216055341E-2</c:v>
                </c:pt>
                <c:pt idx="4">
                  <c:v>2.2777879311306481E-3</c:v>
                </c:pt>
                <c:pt idx="5">
                  <c:v>-1.7667735714296584E-2</c:v>
                </c:pt>
                <c:pt idx="6">
                  <c:v>5.371411980127494E-2</c:v>
                </c:pt>
                <c:pt idx="7">
                  <c:v>-1.5874015264341068E-3</c:v>
                </c:pt>
                <c:pt idx="8">
                  <c:v>6.2423112963729821E-3</c:v>
                </c:pt>
                <c:pt idx="9">
                  <c:v>-8.0427813417865979E-3</c:v>
                </c:pt>
                <c:pt idx="10">
                  <c:v>1.6244273256296626E-2</c:v>
                </c:pt>
                <c:pt idx="11">
                  <c:v>-5.9785860827037407E-3</c:v>
                </c:pt>
                <c:pt idx="12">
                  <c:v>-1.0392936364994387E-2</c:v>
                </c:pt>
                <c:pt idx="13">
                  <c:v>5.0929689693667957E-2</c:v>
                </c:pt>
                <c:pt idx="14">
                  <c:v>-2.2159234824757457E-2</c:v>
                </c:pt>
                <c:pt idx="15">
                  <c:v>-7.9010343276525452E-3</c:v>
                </c:pt>
                <c:pt idx="16">
                  <c:v>-3.7097562253285421E-2</c:v>
                </c:pt>
                <c:pt idx="17">
                  <c:v>-2.7000081357847483E-3</c:v>
                </c:pt>
                <c:pt idx="18">
                  <c:v>2.2927874960027461E-2</c:v>
                </c:pt>
                <c:pt idx="19">
                  <c:v>3.7981256799903829E-3</c:v>
                </c:pt>
                <c:pt idx="20">
                  <c:v>1.4795516564567457E-3</c:v>
                </c:pt>
                <c:pt idx="21">
                  <c:v>4.7722639250786791E-3</c:v>
                </c:pt>
                <c:pt idx="22">
                  <c:v>-1.726438118121798E-2</c:v>
                </c:pt>
                <c:pt idx="23">
                  <c:v>4.7721542198184697E-3</c:v>
                </c:pt>
                <c:pt idx="24">
                  <c:v>6.835083625342131E-2</c:v>
                </c:pt>
                <c:pt idx="25">
                  <c:v>3.2408474767615214E-2</c:v>
                </c:pt>
                <c:pt idx="26">
                  <c:v>-2.1788319851134386E-2</c:v>
                </c:pt>
                <c:pt idx="27">
                  <c:v>2.8161969486173444E-3</c:v>
                </c:pt>
                <c:pt idx="28">
                  <c:v>4.132257841943332E-2</c:v>
                </c:pt>
                <c:pt idx="29">
                  <c:v>-9.7728542884313319E-3</c:v>
                </c:pt>
                <c:pt idx="30">
                  <c:v>-2.8641361575263424E-3</c:v>
                </c:pt>
                <c:pt idx="31">
                  <c:v>-3.3284049249449388E-2</c:v>
                </c:pt>
                <c:pt idx="32">
                  <c:v>2.3993959882093741E-3</c:v>
                </c:pt>
                <c:pt idx="33">
                  <c:v>-4.8370919384466138E-3</c:v>
                </c:pt>
                <c:pt idx="34">
                  <c:v>-8.1469120192222411E-3</c:v>
                </c:pt>
              </c:numCache>
            </c:numRef>
          </c:val>
          <c:extLst>
            <c:ext xmlns:c16="http://schemas.microsoft.com/office/drawing/2014/chart" uri="{C3380CC4-5D6E-409C-BE32-E72D297353CC}">
              <c16:uniqueId val="{00000006-A970-4A42-82E5-E18C68946AF8}"/>
            </c:ext>
          </c:extLst>
        </c:ser>
        <c:ser>
          <c:idx val="7"/>
          <c:order val="7"/>
          <c:tx>
            <c:strRef>
              <c:f>'2.3.Avg.Prce'!$D$25</c:f>
              <c:strCache>
                <c:ptCount val="1"/>
                <c:pt idx="0">
                  <c:v>PEAS</c:v>
                </c:pt>
              </c:strCache>
            </c:strRef>
          </c:tx>
          <c:spPr>
            <a:solidFill>
              <a:schemeClr val="accent2">
                <a:lumMod val="60000"/>
              </a:schemeClr>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'2.3.Avg.Prce'!$F$25:$AN$25</c:f>
              <c:numCache>
                <c:formatCode>_(* #,##0.00_);_(* \(#,##0.00\);_(* "-"??_);_(@_)</c:formatCode>
                <c:ptCount val="35"/>
                <c:pt idx="0">
                  <c:v>-1.5527802510443611E-2</c:v>
                </c:pt>
                <c:pt idx="1">
                  <c:v>-6.0655110551961489E-3</c:v>
                </c:pt>
                <c:pt idx="2">
                  <c:v>3.24331488959273E-3</c:v>
                </c:pt>
                <c:pt idx="3">
                  <c:v>1.1022660070996171E-2</c:v>
                </c:pt>
                <c:pt idx="4">
                  <c:v>-2.9234354218729774E-2</c:v>
                </c:pt>
                <c:pt idx="5">
                  <c:v>9.7282069964018003E-2</c:v>
                </c:pt>
                <c:pt idx="6">
                  <c:v>-2.8550910624424719E-2</c:v>
                </c:pt>
                <c:pt idx="7">
                  <c:v>-3.2202868334544998E-2</c:v>
                </c:pt>
                <c:pt idx="8">
                  <c:v>-1.810207985166401E-3</c:v>
                </c:pt>
                <c:pt idx="9">
                  <c:v>-2.048375351952203E-2</c:v>
                </c:pt>
                <c:pt idx="10">
                  <c:v>-8.4284397956716495E-3</c:v>
                </c:pt>
                <c:pt idx="11">
                  <c:v>4.3880670736833327E-3</c:v>
                </c:pt>
                <c:pt idx="12">
                  <c:v>3.1417207353813925E-2</c:v>
                </c:pt>
                <c:pt idx="13">
                  <c:v>-3.7528700726325748E-2</c:v>
                </c:pt>
                <c:pt idx="14">
                  <c:v>-4.6442894491583453E-2</c:v>
                </c:pt>
                <c:pt idx="15">
                  <c:v>3.874357263599304E-2</c:v>
                </c:pt>
                <c:pt idx="16">
                  <c:v>2.3992524395687997E-2</c:v>
                </c:pt>
                <c:pt idx="17">
                  <c:v>-3.8807824135255076E-2</c:v>
                </c:pt>
                <c:pt idx="18">
                  <c:v>4.9565630605839406E-2</c:v>
                </c:pt>
                <c:pt idx="19">
                  <c:v>-3.5304331444119597E-2</c:v>
                </c:pt>
                <c:pt idx="20">
                  <c:v>-1.9165918637169321E-2</c:v>
                </c:pt>
                <c:pt idx="21">
                  <c:v>-2.1006224451726507E-2</c:v>
                </c:pt>
                <c:pt idx="22">
                  <c:v>-3.3275736070804585E-2</c:v>
                </c:pt>
                <c:pt idx="23">
                  <c:v>1.0380011501956776E-2</c:v>
                </c:pt>
                <c:pt idx="24">
                  <c:v>-5.2747444547085465E-5</c:v>
                </c:pt>
                <c:pt idx="25">
                  <c:v>5.5547712681329298E-2</c:v>
                </c:pt>
                <c:pt idx="26">
                  <c:v>2.6981687943125943E-2</c:v>
                </c:pt>
                <c:pt idx="27">
                  <c:v>2.6127666160800311E-2</c:v>
                </c:pt>
                <c:pt idx="28">
                  <c:v>1.0839352295607618E-2</c:v>
                </c:pt>
                <c:pt idx="29">
                  <c:v>5.7074928197136554E-2</c:v>
                </c:pt>
                <c:pt idx="30">
                  <c:v>-4.3794953429273087E-2</c:v>
                </c:pt>
                <c:pt idx="31">
                  <c:v>-2.8628640143850359E-2</c:v>
                </c:pt>
                <c:pt idx="32">
                  <c:v>-8.3792302692339282E-3</c:v>
                </c:pt>
                <c:pt idx="33">
                  <c:v>-4.4970727821533885E-3</c:v>
                </c:pt>
                <c:pt idx="34">
                  <c:v>1.3794525493525001E-2</c:v>
                </c:pt>
              </c:numCache>
            </c:numRef>
          </c:val>
          <c:extLst>
            <c:ext xmlns:c16="http://schemas.microsoft.com/office/drawing/2014/chart" uri="{C3380CC4-5D6E-409C-BE32-E72D297353CC}">
              <c16:uniqueId val="{00000007-A970-4A42-82E5-E18C68946AF8}"/>
            </c:ext>
          </c:extLst>
        </c:ser>
        <c:ser>
          <c:idx val="8"/>
          <c:order val="8"/>
          <c:tx>
            <c:strRef>
              <c:f>'2.3.Avg.Prce'!$D$26</c:f>
              <c:strCache>
                <c:ptCount val="1"/>
                <c:pt idx="0">
                  <c:v>SPINACH</c:v>
                </c:pt>
              </c:strCache>
            </c:strRef>
          </c:tx>
          <c:spPr>
            <a:solidFill>
              <a:schemeClr val="accent3">
                <a:lumMod val="60000"/>
              </a:schemeClr>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'2.3.Avg.Prce'!$F$26:$AN$26</c:f>
              <c:numCache>
                <c:formatCode>_(* #,##0.00_);_(* \(#,##0.00\);_(* "-"??_);_(@_)</c:formatCode>
                <c:ptCount val="35"/>
                <c:pt idx="0">
                  <c:v>-4.4648902786631472E-3</c:v>
                </c:pt>
                <c:pt idx="1">
                  <c:v>-3.5547193074449202E-2</c:v>
                </c:pt>
                <c:pt idx="2">
                  <c:v>9.9137782853535139E-2</c:v>
                </c:pt>
                <c:pt idx="3">
                  <c:v>-2.0445845548566211E-2</c:v>
                </c:pt>
                <c:pt idx="4">
                  <c:v>2.9889296027859169E-2</c:v>
                </c:pt>
                <c:pt idx="5">
                  <c:v>2.9268144234183557E-2</c:v>
                </c:pt>
                <c:pt idx="6">
                  <c:v>5.3445348019633077E-2</c:v>
                </c:pt>
                <c:pt idx="7">
                  <c:v>-5.7262392624051417E-2</c:v>
                </c:pt>
                <c:pt idx="8">
                  <c:v>7.168157453822932E-4</c:v>
                </c:pt>
                <c:pt idx="9">
                  <c:v>-5.966841978416304E-2</c:v>
                </c:pt>
                <c:pt idx="10">
                  <c:v>-2.3504325369617884E-2</c:v>
                </c:pt>
                <c:pt idx="11">
                  <c:v>2.6026236321608609E-2</c:v>
                </c:pt>
                <c:pt idx="12">
                  <c:v>1.8797357327331676E-2</c:v>
                </c:pt>
                <c:pt idx="13">
                  <c:v>2.2887331940264488E-2</c:v>
                </c:pt>
                <c:pt idx="14">
                  <c:v>-5.3051334632574387E-2</c:v>
                </c:pt>
                <c:pt idx="15">
                  <c:v>-8.1678022146891571E-3</c:v>
                </c:pt>
                <c:pt idx="16">
                  <c:v>-2.9034581315997565E-3</c:v>
                </c:pt>
                <c:pt idx="17">
                  <c:v>2.5800031105990939E-2</c:v>
                </c:pt>
                <c:pt idx="18">
                  <c:v>1.4418452885438526E-3</c:v>
                </c:pt>
                <c:pt idx="19">
                  <c:v>-3.1467325827886805E-2</c:v>
                </c:pt>
                <c:pt idx="20">
                  <c:v>5.7496650839986785E-2</c:v>
                </c:pt>
                <c:pt idx="21">
                  <c:v>-7.9017950817447447E-2</c:v>
                </c:pt>
                <c:pt idx="22">
                  <c:v>0.14138782774485925</c:v>
                </c:pt>
                <c:pt idx="23">
                  <c:v>-5.6595082569765975E-2</c:v>
                </c:pt>
                <c:pt idx="24">
                  <c:v>-4.6384489580862609E-2</c:v>
                </c:pt>
                <c:pt idx="25">
                  <c:v>0.10217156694448737</c:v>
                </c:pt>
                <c:pt idx="26">
                  <c:v>-2.8166219319174068E-2</c:v>
                </c:pt>
                <c:pt idx="27">
                  <c:v>0.13077800746328072</c:v>
                </c:pt>
                <c:pt idx="28">
                  <c:v>3.2772221002794755E-3</c:v>
                </c:pt>
                <c:pt idx="29">
                  <c:v>-4.0348807318549729E-2</c:v>
                </c:pt>
                <c:pt idx="30">
                  <c:v>5.6559328446674773E-3</c:v>
                </c:pt>
                <c:pt idx="31">
                  <c:v>-3.4018120732506207E-2</c:v>
                </c:pt>
                <c:pt idx="32">
                  <c:v>-5.4406039703505105E-3</c:v>
                </c:pt>
                <c:pt idx="33">
                  <c:v>-2.4121137224820011E-2</c:v>
                </c:pt>
                <c:pt idx="34">
                  <c:v>2.5114224578792976E-2</c:v>
                </c:pt>
              </c:numCache>
            </c:numRef>
          </c:val>
          <c:extLst>
            <c:ext xmlns:c16="http://schemas.microsoft.com/office/drawing/2014/chart" uri="{C3380CC4-5D6E-409C-BE32-E72D297353CC}">
              <c16:uniqueId val="{00000008-A970-4A42-82E5-E18C68946AF8}"/>
            </c:ext>
          </c:extLst>
        </c:ser>
        <c:ser>
          <c:idx val="9"/>
          <c:order val="9"/>
          <c:tx>
            <c:strRef>
              <c:f>'2.3.Avg.Prce'!$D$27</c:f>
              <c:strCache>
                <c:ptCount val="1"/>
                <c:pt idx="0">
                  <c:v>SQUASH</c:v>
                </c:pt>
              </c:strCache>
            </c:strRef>
          </c:tx>
          <c:spPr>
            <a:solidFill>
              <a:schemeClr val="accent4">
                <a:lumMod val="60000"/>
              </a:schemeClr>
            </a:solidFill>
            <a:ln>
              <a:noFill/>
            </a:ln>
            <a:effectLst/>
          </c:spPr>
          <c:invertIfNegative val="0"/>
          <c:cat>
            <c:multiLvlStrRef>
              <c:f>'2.3.Avg.Prce'!$F$15:$AN$17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'2.3.Avg.Prce'!$F$27:$AN$27</c:f>
              <c:numCache>
                <c:formatCode>_(* #,##0.00_);_(* \(#,##0.00\);_(* "-"??_);_(@_)</c:formatCode>
                <c:ptCount val="35"/>
                <c:pt idx="0">
                  <c:v>-5.9660242842579203E-2</c:v>
                </c:pt>
                <c:pt idx="1">
                  <c:v>-1.2520511853171379E-2</c:v>
                </c:pt>
                <c:pt idx="2">
                  <c:v>-0.14270125864676164</c:v>
                </c:pt>
                <c:pt idx="3">
                  <c:v>-2.4143378145196737E-2</c:v>
                </c:pt>
                <c:pt idx="4">
                  <c:v>2.634497602001451E-2</c:v>
                </c:pt>
                <c:pt idx="5">
                  <c:v>-6.0483817101840698E-2</c:v>
                </c:pt>
                <c:pt idx="6">
                  <c:v>5.4639126460509502E-4</c:v>
                </c:pt>
                <c:pt idx="7">
                  <c:v>2.4163929420484287E-2</c:v>
                </c:pt>
                <c:pt idx="8">
                  <c:v>5.3917081144778667E-3</c:v>
                </c:pt>
                <c:pt idx="9">
                  <c:v>0.29332271087771478</c:v>
                </c:pt>
                <c:pt idx="10">
                  <c:v>-1.4864437518106621E-2</c:v>
                </c:pt>
                <c:pt idx="11">
                  <c:v>-2.5600276868852023E-2</c:v>
                </c:pt>
                <c:pt idx="12">
                  <c:v>1.3174708668661772E-2</c:v>
                </c:pt>
                <c:pt idx="13">
                  <c:v>1.8634393056236265E-2</c:v>
                </c:pt>
                <c:pt idx="14">
                  <c:v>-0.12356633580370446</c:v>
                </c:pt>
                <c:pt idx="15">
                  <c:v>-6.526458104190358E-2</c:v>
                </c:pt>
                <c:pt idx="16">
                  <c:v>6.2770003688516596E-2</c:v>
                </c:pt>
                <c:pt idx="17">
                  <c:v>-0.1223714378034152</c:v>
                </c:pt>
                <c:pt idx="18">
                  <c:v>4.4440039083927241E-2</c:v>
                </c:pt>
                <c:pt idx="19">
                  <c:v>-2.4008253599822393E-2</c:v>
                </c:pt>
                <c:pt idx="20">
                  <c:v>0.17286417682730204</c:v>
                </c:pt>
                <c:pt idx="21">
                  <c:v>0.14483786386734199</c:v>
                </c:pt>
                <c:pt idx="22">
                  <c:v>6.6172396040342196E-2</c:v>
                </c:pt>
                <c:pt idx="23">
                  <c:v>-4.3609272706078395E-2</c:v>
                </c:pt>
                <c:pt idx="24">
                  <c:v>-4.7877130891536779E-2</c:v>
                </c:pt>
                <c:pt idx="25">
                  <c:v>-3.7656478091502077E-2</c:v>
                </c:pt>
                <c:pt idx="26">
                  <c:v>-0.12754256898250294</c:v>
                </c:pt>
                <c:pt idx="27">
                  <c:v>1.7731035614105828E-3</c:v>
                </c:pt>
                <c:pt idx="28">
                  <c:v>2.3302912636557593E-2</c:v>
                </c:pt>
                <c:pt idx="29">
                  <c:v>-5.6212584693170031E-2</c:v>
                </c:pt>
                <c:pt idx="30">
                  <c:v>-2.478736573534035E-2</c:v>
                </c:pt>
                <c:pt idx="31">
                  <c:v>-4.2934316389375837E-3</c:v>
                </c:pt>
                <c:pt idx="32">
                  <c:v>3.4033412223519743E-2</c:v>
                </c:pt>
                <c:pt idx="33">
                  <c:v>0.11086546388372698</c:v>
                </c:pt>
                <c:pt idx="34">
                  <c:v>3.4449677225999453E-2</c:v>
                </c:pt>
              </c:numCache>
            </c:numRef>
          </c:val>
          <c:extLst>
            <c:ext xmlns:c16="http://schemas.microsoft.com/office/drawing/2014/chart" uri="{C3380CC4-5D6E-409C-BE32-E72D297353CC}">
              <c16:uniqueId val="{00000009-A970-4A42-82E5-E18C68946AF8}"/>
            </c:ext>
          </c:extLst>
        </c:ser>
        <c:dLbls>
          <c:showLegendKey val="0"/>
          <c:showVal val="0"/>
          <c:showCatName val="0"/>
          <c:showSerName val="0"/>
          <c:showPercent val="0"/>
          <c:showBubbleSize val="0"/>
        </c:dLbls>
        <c:gapWidth val="0"/>
        <c:axId val="1229826096"/>
        <c:axId val="1229828720"/>
      </c:barChart>
      <c:catAx>
        <c:axId val="1229826096"/>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29828720"/>
        <c:crosses val="autoZero"/>
        <c:auto val="1"/>
        <c:lblAlgn val="ctr"/>
        <c:lblOffset val="100"/>
        <c:noMultiLvlLbl val="0"/>
      </c:catAx>
      <c:valAx>
        <c:axId val="122982872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2982609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PRIVATE</a:t>
            </a:r>
            <a:r>
              <a:rPr lang="en-US" baseline="0"/>
              <a:t> LABEL TOP 10 - AVERAGE MONTHLY PRICE (1/2018-11/2020)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'2.3.Avg.Prce'!$D$40</c:f>
              <c:strCache>
                <c:ptCount val="1"/>
                <c:pt idx="0">
                  <c:v>BEAN</c:v>
                </c:pt>
              </c:strCache>
            </c:strRef>
          </c:tx>
          <c:spPr>
            <a:ln w="28575" cap="rnd">
              <a:solidFill>
                <a:schemeClr val="accent1"/>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'2.3.Avg.Prce'!$F$40:$AN$40</c:f>
              <c:numCache>
                <c:formatCode>_(* #,##0.00_);_(* \(#,##0.00\);_(* "-"??_);_(@_)</c:formatCode>
                <c:ptCount val="35"/>
                <c:pt idx="0">
                  <c:v>1.7134222205883793</c:v>
                </c:pt>
                <c:pt idx="1">
                  <c:v>1.7534477303460714</c:v>
                </c:pt>
                <c:pt idx="2">
                  <c:v>1.6956625542471251</c:v>
                </c:pt>
                <c:pt idx="3">
                  <c:v>1.7427571159236352</c:v>
                </c:pt>
                <c:pt idx="4">
                  <c:v>1.7962000544194161</c:v>
                </c:pt>
                <c:pt idx="5">
                  <c:v>1.7093636568115298</c:v>
                </c:pt>
                <c:pt idx="6">
                  <c:v>1.7718724372580299</c:v>
                </c:pt>
                <c:pt idx="7">
                  <c:v>1.7323222324882879</c:v>
                </c:pt>
                <c:pt idx="8">
                  <c:v>1.7187416640617033</c:v>
                </c:pt>
                <c:pt idx="9">
                  <c:v>1.7297705531223702</c:v>
                </c:pt>
                <c:pt idx="10">
                  <c:v>1.7213041842233998</c:v>
                </c:pt>
                <c:pt idx="11">
                  <c:v>1.7654296521535342</c:v>
                </c:pt>
                <c:pt idx="12">
                  <c:v>1.8414841657147953</c:v>
                </c:pt>
                <c:pt idx="13">
                  <c:v>1.8250056782419009</c:v>
                </c:pt>
                <c:pt idx="14">
                  <c:v>1.7874690590771991</c:v>
                </c:pt>
                <c:pt idx="15">
                  <c:v>1.7358652617805297</c:v>
                </c:pt>
                <c:pt idx="16">
                  <c:v>1.8019064974636785</c:v>
                </c:pt>
                <c:pt idx="17">
                  <c:v>1.7725585243311421</c:v>
                </c:pt>
                <c:pt idx="18">
                  <c:v>1.7681227053808555</c:v>
                </c:pt>
                <c:pt idx="19">
                  <c:v>1.7705397027262277</c:v>
                </c:pt>
                <c:pt idx="20">
                  <c:v>1.8000108363360339</c:v>
                </c:pt>
                <c:pt idx="21">
                  <c:v>1.8237463742859694</c:v>
                </c:pt>
                <c:pt idx="22">
                  <c:v>1.8310988515637245</c:v>
                </c:pt>
                <c:pt idx="23">
                  <c:v>1.8419496586728046</c:v>
                </c:pt>
                <c:pt idx="24">
                  <c:v>1.8062548314696532</c:v>
                </c:pt>
                <c:pt idx="25">
                  <c:v>1.8549000304010814</c:v>
                </c:pt>
                <c:pt idx="26">
                  <c:v>1.930312681403475</c:v>
                </c:pt>
                <c:pt idx="27">
                  <c:v>1.8919333614995246</c:v>
                </c:pt>
                <c:pt idx="28">
                  <c:v>1.9442747216626814</c:v>
                </c:pt>
                <c:pt idx="29">
                  <c:v>1.9296565726044881</c:v>
                </c:pt>
                <c:pt idx="30">
                  <c:v>1.9350010467740546</c:v>
                </c:pt>
                <c:pt idx="31">
                  <c:v>1.9535714228383319</c:v>
                </c:pt>
                <c:pt idx="32">
                  <c:v>1.9281932523812246</c:v>
                </c:pt>
                <c:pt idx="33">
                  <c:v>1.8974181813788662</c:v>
                </c:pt>
                <c:pt idx="34">
                  <c:v>1.9020039954864782</c:v>
                </c:pt>
              </c:numCache>
            </c:numRef>
          </c:val>
          <c:smooth val="0"/>
          <c:extLst>
            <c:ext xmlns:c16="http://schemas.microsoft.com/office/drawing/2014/chart" uri="{C3380CC4-5D6E-409C-BE32-E72D297353CC}">
              <c16:uniqueId val="{00000000-9963-1A4A-9A10-BF7310663073}"/>
            </c:ext>
          </c:extLst>
        </c:ser>
        <c:ser>
          <c:idx val="1"/>
          <c:order val="1"/>
          <c:tx>
            <c:strRef>
              <c:f>'2.3.Avg.Prce'!$D$41</c:f>
              <c:strCache>
                <c:ptCount val="1"/>
                <c:pt idx="0">
                  <c:v>BROCCOLI</c:v>
                </c:pt>
              </c:strCache>
            </c:strRef>
          </c:tx>
          <c:spPr>
            <a:ln w="28575" cap="rnd">
              <a:solidFill>
                <a:schemeClr val="accent2"/>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'2.3.Avg.Prce'!$F$41:$AN$41</c:f>
              <c:numCache>
                <c:formatCode>_(* #,##0.00_);_(* \(#,##0.00\);_(* "-"??_);_(@_)</c:formatCode>
                <c:ptCount val="35"/>
                <c:pt idx="0">
                  <c:v>1.844422047840683</c:v>
                </c:pt>
                <c:pt idx="1">
                  <c:v>1.8284351280336004</c:v>
                </c:pt>
                <c:pt idx="2">
                  <c:v>1.8711113138810842</c:v>
                </c:pt>
                <c:pt idx="3">
                  <c:v>1.8420933391938039</c:v>
                </c:pt>
                <c:pt idx="4">
                  <c:v>1.9133867769842492</c:v>
                </c:pt>
                <c:pt idx="5">
                  <c:v>1.8234173505276754</c:v>
                </c:pt>
                <c:pt idx="6">
                  <c:v>1.9502216417829872</c:v>
                </c:pt>
                <c:pt idx="7">
                  <c:v>1.9905993408982725</c:v>
                </c:pt>
                <c:pt idx="8">
                  <c:v>1.9384236797762777</c:v>
                </c:pt>
                <c:pt idx="9">
                  <c:v>1.9546374079357933</c:v>
                </c:pt>
                <c:pt idx="10">
                  <c:v>1.8776579281543815</c:v>
                </c:pt>
                <c:pt idx="11">
                  <c:v>1.8741337976519126</c:v>
                </c:pt>
                <c:pt idx="12">
                  <c:v>1.9313851289067501</c:v>
                </c:pt>
                <c:pt idx="13">
                  <c:v>1.8962358272368161</c:v>
                </c:pt>
                <c:pt idx="14">
                  <c:v>1.9249105151465185</c:v>
                </c:pt>
                <c:pt idx="15">
                  <c:v>1.9898847890670597</c:v>
                </c:pt>
                <c:pt idx="16">
                  <c:v>2.0608709732539778</c:v>
                </c:pt>
                <c:pt idx="17">
                  <c:v>1.9732940654953564</c:v>
                </c:pt>
                <c:pt idx="18">
                  <c:v>1.9836019642492084</c:v>
                </c:pt>
                <c:pt idx="19">
                  <c:v>2.0277068142365788</c:v>
                </c:pt>
                <c:pt idx="20">
                  <c:v>1.9919307533922674</c:v>
                </c:pt>
                <c:pt idx="21">
                  <c:v>1.9866092036025713</c:v>
                </c:pt>
                <c:pt idx="22">
                  <c:v>1.9539947362344141</c:v>
                </c:pt>
                <c:pt idx="23">
                  <c:v>1.9479451054663601</c:v>
                </c:pt>
                <c:pt idx="24">
                  <c:v>2.0371376796435579</c:v>
                </c:pt>
                <c:pt idx="25">
                  <c:v>2.0401945290750949</c:v>
                </c:pt>
                <c:pt idx="26">
                  <c:v>2.0772435355070007</c:v>
                </c:pt>
                <c:pt idx="27">
                  <c:v>2.1631442877662335</c:v>
                </c:pt>
                <c:pt idx="28">
                  <c:v>2.174211303681127</c:v>
                </c:pt>
                <c:pt idx="29">
                  <c:v>2.1603567147366682</c:v>
                </c:pt>
                <c:pt idx="30">
                  <c:v>2.1741096222547349</c:v>
                </c:pt>
                <c:pt idx="31">
                  <c:v>2.2313347432987207</c:v>
                </c:pt>
                <c:pt idx="32">
                  <c:v>2.1422811980306991</c:v>
                </c:pt>
                <c:pt idx="33">
                  <c:v>2.1265602081543107</c:v>
                </c:pt>
                <c:pt idx="34">
                  <c:v>2.0767865528792586</c:v>
                </c:pt>
              </c:numCache>
            </c:numRef>
          </c:val>
          <c:smooth val="0"/>
          <c:extLst>
            <c:ext xmlns:c16="http://schemas.microsoft.com/office/drawing/2014/chart" uri="{C3380CC4-5D6E-409C-BE32-E72D297353CC}">
              <c16:uniqueId val="{00000001-9963-1A4A-9A10-BF7310663073}"/>
            </c:ext>
          </c:extLst>
        </c:ser>
        <c:ser>
          <c:idx val="2"/>
          <c:order val="2"/>
          <c:tx>
            <c:strRef>
              <c:f>'2.3.Avg.Prce'!$D$42</c:f>
              <c:strCache>
                <c:ptCount val="1"/>
                <c:pt idx="0">
                  <c:v>BRUSSEL SPROUT</c:v>
                </c:pt>
              </c:strCache>
            </c:strRef>
          </c:tx>
          <c:spPr>
            <a:ln w="28575" cap="rnd">
              <a:solidFill>
                <a:schemeClr val="accent3"/>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'2.3.Avg.Prce'!$F$42:$AN$42</c:f>
              <c:numCache>
                <c:formatCode>_(* #,##0.00_);_(* \(#,##0.00\);_(* "-"??_);_(@_)</c:formatCode>
                <c:ptCount val="35"/>
                <c:pt idx="0">
                  <c:v>1.4450077663230787</c:v>
                </c:pt>
                <c:pt idx="1">
                  <c:v>1.4479405246124359</c:v>
                </c:pt>
                <c:pt idx="2">
                  <c:v>1.4948735102164843</c:v>
                </c:pt>
                <c:pt idx="3">
                  <c:v>1.4807212751379364</c:v>
                </c:pt>
                <c:pt idx="4">
                  <c:v>1.4936852058277439</c:v>
                </c:pt>
                <c:pt idx="5">
                  <c:v>1.3988614297902748</c:v>
                </c:pt>
                <c:pt idx="6">
                  <c:v>1.5040868568412766</c:v>
                </c:pt>
                <c:pt idx="7">
                  <c:v>1.4917774235270691</c:v>
                </c:pt>
                <c:pt idx="8">
                  <c:v>1.4929863318656631</c:v>
                </c:pt>
                <c:pt idx="9">
                  <c:v>1.4428011945226291</c:v>
                </c:pt>
                <c:pt idx="10">
                  <c:v>1.484851279395756</c:v>
                </c:pt>
                <c:pt idx="11">
                  <c:v>1.5087347212334627</c:v>
                </c:pt>
                <c:pt idx="12">
                  <c:v>1.5366770976230621</c:v>
                </c:pt>
                <c:pt idx="13">
                  <c:v>1.5572595821341151</c:v>
                </c:pt>
                <c:pt idx="14">
                  <c:v>1.472444767897926</c:v>
                </c:pt>
                <c:pt idx="15">
                  <c:v>1.5147826300294198</c:v>
                </c:pt>
                <c:pt idx="16">
                  <c:v>1.507500576403896</c:v>
                </c:pt>
                <c:pt idx="17">
                  <c:v>1.4642238231497289</c:v>
                </c:pt>
                <c:pt idx="18">
                  <c:v>1.5368420589490153</c:v>
                </c:pt>
                <c:pt idx="19">
                  <c:v>1.4896694202473904</c:v>
                </c:pt>
                <c:pt idx="20">
                  <c:v>1.490292058416689</c:v>
                </c:pt>
                <c:pt idx="21">
                  <c:v>1.5520543182534126</c:v>
                </c:pt>
                <c:pt idx="22">
                  <c:v>1.6032148760661264</c:v>
                </c:pt>
                <c:pt idx="23">
                  <c:v>1.5608127266586429</c:v>
                </c:pt>
                <c:pt idx="24">
                  <c:v>1.6369517503405044</c:v>
                </c:pt>
                <c:pt idx="25">
                  <c:v>1.5553391639440415</c:v>
                </c:pt>
                <c:pt idx="26">
                  <c:v>1.5871364926795357</c:v>
                </c:pt>
                <c:pt idx="27">
                  <c:v>1.7742560197975346</c:v>
                </c:pt>
                <c:pt idx="28">
                  <c:v>1.7278073635720277</c:v>
                </c:pt>
                <c:pt idx="29">
                  <c:v>1.7188226461283185</c:v>
                </c:pt>
                <c:pt idx="30">
                  <c:v>1.665632231157397</c:v>
                </c:pt>
                <c:pt idx="31">
                  <c:v>1.6165506105694705</c:v>
                </c:pt>
                <c:pt idx="32">
                  <c:v>1.6910185183550601</c:v>
                </c:pt>
                <c:pt idx="33">
                  <c:v>1.7924795067700985</c:v>
                </c:pt>
                <c:pt idx="34">
                  <c:v>1.7203313051457361</c:v>
                </c:pt>
              </c:numCache>
            </c:numRef>
          </c:val>
          <c:smooth val="0"/>
          <c:extLst>
            <c:ext xmlns:c16="http://schemas.microsoft.com/office/drawing/2014/chart" uri="{C3380CC4-5D6E-409C-BE32-E72D297353CC}">
              <c16:uniqueId val="{00000002-9963-1A4A-9A10-BF7310663073}"/>
            </c:ext>
          </c:extLst>
        </c:ser>
        <c:ser>
          <c:idx val="3"/>
          <c:order val="3"/>
          <c:tx>
            <c:strRef>
              <c:f>'2.3.Avg.Prce'!$D$43</c:f>
              <c:strCache>
                <c:ptCount val="1"/>
                <c:pt idx="0">
                  <c:v>CARROT</c:v>
                </c:pt>
              </c:strCache>
            </c:strRef>
          </c:tx>
          <c:spPr>
            <a:ln w="28575" cap="rnd">
              <a:solidFill>
                <a:schemeClr val="accent4"/>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'2.3.Avg.Prce'!$F$43:$AN$43</c:f>
              <c:numCache>
                <c:formatCode>_(* #,##0.00_);_(* \(#,##0.00\);_(* "-"??_);_(@_)</c:formatCode>
                <c:ptCount val="35"/>
                <c:pt idx="0">
                  <c:v>1.3814209307938352</c:v>
                </c:pt>
                <c:pt idx="1">
                  <c:v>1.3305724991682708</c:v>
                </c:pt>
                <c:pt idx="2">
                  <c:v>1.2681125314913646</c:v>
                </c:pt>
                <c:pt idx="3">
                  <c:v>1.2675325661562988</c:v>
                </c:pt>
                <c:pt idx="4">
                  <c:v>1.4131548823098106</c:v>
                </c:pt>
                <c:pt idx="5">
                  <c:v>1.3929151730369591</c:v>
                </c:pt>
                <c:pt idx="6">
                  <c:v>1.3366485314713181</c:v>
                </c:pt>
                <c:pt idx="7">
                  <c:v>1.3679435056075164</c:v>
                </c:pt>
                <c:pt idx="8">
                  <c:v>1.3442742605467342</c:v>
                </c:pt>
                <c:pt idx="9">
                  <c:v>1.2932430120344369</c:v>
                </c:pt>
                <c:pt idx="10">
                  <c:v>1.2538810702103766</c:v>
                </c:pt>
                <c:pt idx="11">
                  <c:v>1.2600003191376516</c:v>
                </c:pt>
                <c:pt idx="12">
                  <c:v>1.3769861196631887</c:v>
                </c:pt>
                <c:pt idx="13">
                  <c:v>1.3930127330921569</c:v>
                </c:pt>
                <c:pt idx="14">
                  <c:v>1.3480822092928118</c:v>
                </c:pt>
                <c:pt idx="15">
                  <c:v>1.2843467661326831</c:v>
                </c:pt>
                <c:pt idx="16">
                  <c:v>1.38987601101071</c:v>
                </c:pt>
                <c:pt idx="17">
                  <c:v>1.3145805645417565</c:v>
                </c:pt>
                <c:pt idx="18">
                  <c:v>1.333090924220111</c:v>
                </c:pt>
                <c:pt idx="19">
                  <c:v>1.3281015927623114</c:v>
                </c:pt>
                <c:pt idx="20">
                  <c:v>1.3446224013783734</c:v>
                </c:pt>
                <c:pt idx="21">
                  <c:v>1.2864683364898466</c:v>
                </c:pt>
                <c:pt idx="22">
                  <c:v>1.323125909888007</c:v>
                </c:pt>
                <c:pt idx="23">
                  <c:v>1.3606258107251283</c:v>
                </c:pt>
                <c:pt idx="24">
                  <c:v>1.4353477866073392</c:v>
                </c:pt>
                <c:pt idx="25">
                  <c:v>1.4491804068539667</c:v>
                </c:pt>
                <c:pt idx="26">
                  <c:v>1.3973547451169914</c:v>
                </c:pt>
                <c:pt idx="27">
                  <c:v>1.5013226984404975</c:v>
                </c:pt>
                <c:pt idx="28">
                  <c:v>1.4634887797194982</c:v>
                </c:pt>
                <c:pt idx="29">
                  <c:v>1.4481300515995472</c:v>
                </c:pt>
                <c:pt idx="30">
                  <c:v>1.4244455178571238</c:v>
                </c:pt>
                <c:pt idx="31">
                  <c:v>1.3598560014832697</c:v>
                </c:pt>
                <c:pt idx="32">
                  <c:v>1.3509629219764694</c:v>
                </c:pt>
                <c:pt idx="33">
                  <c:v>1.350323702112066</c:v>
                </c:pt>
                <c:pt idx="34">
                  <c:v>1.3589397658688873</c:v>
                </c:pt>
              </c:numCache>
            </c:numRef>
          </c:val>
          <c:smooth val="0"/>
          <c:extLst>
            <c:ext xmlns:c16="http://schemas.microsoft.com/office/drawing/2014/chart" uri="{C3380CC4-5D6E-409C-BE32-E72D297353CC}">
              <c16:uniqueId val="{00000003-9963-1A4A-9A10-BF7310663073}"/>
            </c:ext>
          </c:extLst>
        </c:ser>
        <c:ser>
          <c:idx val="4"/>
          <c:order val="4"/>
          <c:tx>
            <c:strRef>
              <c:f>'2.3.Avg.Prce'!$D$44</c:f>
              <c:strCache>
                <c:ptCount val="1"/>
                <c:pt idx="0">
                  <c:v>CAULIFLOWER</c:v>
                </c:pt>
              </c:strCache>
            </c:strRef>
          </c:tx>
          <c:spPr>
            <a:ln w="28575" cap="rnd">
              <a:solidFill>
                <a:schemeClr val="accent5"/>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'2.3.Avg.Prce'!$F$44:$AN$44</c:f>
              <c:numCache>
                <c:formatCode>_(* #,##0.00_);_(* \(#,##0.00\);_(* "-"??_);_(@_)</c:formatCode>
                <c:ptCount val="35"/>
                <c:pt idx="0">
                  <c:v>1.87259321462521</c:v>
                </c:pt>
                <c:pt idx="1">
                  <c:v>1.7945851775453987</c:v>
                </c:pt>
                <c:pt idx="2">
                  <c:v>1.8642662454685939</c:v>
                </c:pt>
                <c:pt idx="3">
                  <c:v>1.8411288073738674</c:v>
                </c:pt>
                <c:pt idx="4">
                  <c:v>1.8102324126274825</c:v>
                </c:pt>
                <c:pt idx="5">
                  <c:v>1.782681919619189</c:v>
                </c:pt>
                <c:pt idx="6">
                  <c:v>1.8670119037618429</c:v>
                </c:pt>
                <c:pt idx="7">
                  <c:v>1.8667822246742747</c:v>
                </c:pt>
                <c:pt idx="8">
                  <c:v>1.9150383924152756</c:v>
                </c:pt>
                <c:pt idx="9">
                  <c:v>1.9428724202174414</c:v>
                </c:pt>
                <c:pt idx="10">
                  <c:v>1.7548133580530905</c:v>
                </c:pt>
                <c:pt idx="11">
                  <c:v>1.7596822169773119</c:v>
                </c:pt>
                <c:pt idx="12">
                  <c:v>1.9394005907160548</c:v>
                </c:pt>
                <c:pt idx="13">
                  <c:v>1.8639695611252276</c:v>
                </c:pt>
                <c:pt idx="14">
                  <c:v>1.8316862125368698</c:v>
                </c:pt>
                <c:pt idx="15">
                  <c:v>1.7625876754399936</c:v>
                </c:pt>
                <c:pt idx="16">
                  <c:v>1.7973910573389815</c:v>
                </c:pt>
                <c:pt idx="17">
                  <c:v>1.8226240955810789</c:v>
                </c:pt>
                <c:pt idx="18">
                  <c:v>1.9323895501539785</c:v>
                </c:pt>
                <c:pt idx="19">
                  <c:v>1.8838519548462125</c:v>
                </c:pt>
                <c:pt idx="20">
                  <c:v>1.8517612611003542</c:v>
                </c:pt>
                <c:pt idx="21">
                  <c:v>1.8499218676036742</c:v>
                </c:pt>
                <c:pt idx="22">
                  <c:v>1.8841908396304716</c:v>
                </c:pt>
                <c:pt idx="23">
                  <c:v>1.8045728874021096</c:v>
                </c:pt>
                <c:pt idx="24">
                  <c:v>1.9654938611340833</c:v>
                </c:pt>
                <c:pt idx="25">
                  <c:v>1.8790812188677457</c:v>
                </c:pt>
                <c:pt idx="26">
                  <c:v>1.890243347976027</c:v>
                </c:pt>
                <c:pt idx="27">
                  <c:v>2.0562730136958698</c:v>
                </c:pt>
                <c:pt idx="28">
                  <c:v>2.0973589221217512</c:v>
                </c:pt>
                <c:pt idx="29">
                  <c:v>2.0577873194302168</c:v>
                </c:pt>
                <c:pt idx="30">
                  <c:v>2.0197341413375418</c:v>
                </c:pt>
                <c:pt idx="31">
                  <c:v>2.0486123752196641</c:v>
                </c:pt>
                <c:pt idx="32">
                  <c:v>2.0432345749321614</c:v>
                </c:pt>
                <c:pt idx="33">
                  <c:v>2.0296123612248689</c:v>
                </c:pt>
                <c:pt idx="34">
                  <c:v>1.9827497583105154</c:v>
                </c:pt>
              </c:numCache>
            </c:numRef>
          </c:val>
          <c:smooth val="0"/>
          <c:extLst>
            <c:ext xmlns:c16="http://schemas.microsoft.com/office/drawing/2014/chart" uri="{C3380CC4-5D6E-409C-BE32-E72D297353CC}">
              <c16:uniqueId val="{00000004-9963-1A4A-9A10-BF7310663073}"/>
            </c:ext>
          </c:extLst>
        </c:ser>
        <c:ser>
          <c:idx val="5"/>
          <c:order val="5"/>
          <c:tx>
            <c:strRef>
              <c:f>'2.3.Avg.Prce'!$D$45</c:f>
              <c:strCache>
                <c:ptCount val="1"/>
                <c:pt idx="0">
                  <c:v>CORN</c:v>
                </c:pt>
              </c:strCache>
            </c:strRef>
          </c:tx>
          <c:spPr>
            <a:ln w="28575" cap="rnd">
              <a:solidFill>
                <a:schemeClr val="accent6"/>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'2.3.Avg.Prce'!$F$45:$AN$45</c:f>
              <c:numCache>
                <c:formatCode>_(* #,##0.00_);_(* \(#,##0.00\);_(* "-"??_);_(@_)</c:formatCode>
                <c:ptCount val="35"/>
                <c:pt idx="0">
                  <c:v>1.7438665505620559</c:v>
                </c:pt>
                <c:pt idx="1">
                  <c:v>1.7572252849964212</c:v>
                </c:pt>
                <c:pt idx="2">
                  <c:v>1.765548373668572</c:v>
                </c:pt>
                <c:pt idx="3">
                  <c:v>1.7702820940946269</c:v>
                </c:pt>
                <c:pt idx="4">
                  <c:v>1.8255532268619674</c:v>
                </c:pt>
                <c:pt idx="5">
                  <c:v>1.7673478151189601</c:v>
                </c:pt>
                <c:pt idx="6">
                  <c:v>1.7940217688825884</c:v>
                </c:pt>
                <c:pt idx="7">
                  <c:v>1.7842882729557563</c:v>
                </c:pt>
                <c:pt idx="8">
                  <c:v>1.7731391267766903</c:v>
                </c:pt>
                <c:pt idx="9">
                  <c:v>1.7667481921080144</c:v>
                </c:pt>
                <c:pt idx="10">
                  <c:v>1.7840404074235068</c:v>
                </c:pt>
                <c:pt idx="11">
                  <c:v>1.7981213234734155</c:v>
                </c:pt>
                <c:pt idx="12">
                  <c:v>1.7920946456627336</c:v>
                </c:pt>
                <c:pt idx="13">
                  <c:v>1.8143731171453898</c:v>
                </c:pt>
                <c:pt idx="14">
                  <c:v>1.8375686454716162</c:v>
                </c:pt>
                <c:pt idx="15">
                  <c:v>1.8099887506771062</c:v>
                </c:pt>
                <c:pt idx="16">
                  <c:v>1.8429265754868442</c:v>
                </c:pt>
                <c:pt idx="17">
                  <c:v>1.8521140778657204</c:v>
                </c:pt>
                <c:pt idx="18">
                  <c:v>1.8908835005961619</c:v>
                </c:pt>
                <c:pt idx="19">
                  <c:v>1.8777046435270299</c:v>
                </c:pt>
                <c:pt idx="20">
                  <c:v>1.8552350838135121</c:v>
                </c:pt>
                <c:pt idx="21">
                  <c:v>1.8785959957531519</c:v>
                </c:pt>
                <c:pt idx="22">
                  <c:v>1.877030907487498</c:v>
                </c:pt>
                <c:pt idx="23">
                  <c:v>1.92399979272289</c:v>
                </c:pt>
                <c:pt idx="24">
                  <c:v>1.867508245035554</c:v>
                </c:pt>
                <c:pt idx="25">
                  <c:v>1.8846802246672865</c:v>
                </c:pt>
                <c:pt idx="26">
                  <c:v>1.9458961863098556</c:v>
                </c:pt>
                <c:pt idx="27">
                  <c:v>2.0106936877919552</c:v>
                </c:pt>
                <c:pt idx="28">
                  <c:v>2.0456145097188685</c:v>
                </c:pt>
                <c:pt idx="29">
                  <c:v>1.9891035930752927</c:v>
                </c:pt>
                <c:pt idx="30">
                  <c:v>1.9492603891398055</c:v>
                </c:pt>
                <c:pt idx="31">
                  <c:v>2.0511558177776292</c:v>
                </c:pt>
                <c:pt idx="32">
                  <c:v>1.9436456980067254</c:v>
                </c:pt>
                <c:pt idx="33">
                  <c:v>1.891725311018797</c:v>
                </c:pt>
                <c:pt idx="34">
                  <c:v>1.8755244726515607</c:v>
                </c:pt>
              </c:numCache>
            </c:numRef>
          </c:val>
          <c:smooth val="0"/>
          <c:extLst>
            <c:ext xmlns:c16="http://schemas.microsoft.com/office/drawing/2014/chart" uri="{C3380CC4-5D6E-409C-BE32-E72D297353CC}">
              <c16:uniqueId val="{00000005-9963-1A4A-9A10-BF7310663073}"/>
            </c:ext>
          </c:extLst>
        </c:ser>
        <c:ser>
          <c:idx val="6"/>
          <c:order val="6"/>
          <c:tx>
            <c:strRef>
              <c:f>'2.3.Avg.Prce'!$D$46</c:f>
              <c:strCache>
                <c:ptCount val="1"/>
                <c:pt idx="0">
                  <c:v>GREEN PEAS</c:v>
                </c:pt>
              </c:strCache>
            </c:strRef>
          </c:tx>
          <c:spPr>
            <a:ln w="28575" cap="rnd">
              <a:solidFill>
                <a:schemeClr val="accent1">
                  <a:lumMod val="60000"/>
                </a:schemeClr>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'2.3.Avg.Prce'!$F$46:$AN$46</c:f>
              <c:numCache>
                <c:formatCode>_(* #,##0.00_);_(* \(#,##0.00\);_(* "-"??_);_(@_)</c:formatCode>
                <c:ptCount val="35"/>
                <c:pt idx="0">
                  <c:v>1.3217559709700315</c:v>
                </c:pt>
                <c:pt idx="1">
                  <c:v>1.2557942127334127</c:v>
                </c:pt>
                <c:pt idx="2">
                  <c:v>1.3597899945614957</c:v>
                </c:pt>
                <c:pt idx="3">
                  <c:v>1.4418894129165805</c:v>
                </c:pt>
                <c:pt idx="4">
                  <c:v>1.3130611815787792</c:v>
                </c:pt>
                <c:pt idx="5">
                  <c:v>1.3492476179978692</c:v>
                </c:pt>
                <c:pt idx="6">
                  <c:v>1.4127386018086323</c:v>
                </c:pt>
                <c:pt idx="7">
                  <c:v>1.5031471767935456</c:v>
                </c:pt>
                <c:pt idx="8">
                  <c:v>1.3807681114349148</c:v>
                </c:pt>
                <c:pt idx="9">
                  <c:v>1.4335751369587977</c:v>
                </c:pt>
                <c:pt idx="10">
                  <c:v>1.401922434458744</c:v>
                </c:pt>
                <c:pt idx="11">
                  <c:v>1.4663630052288426</c:v>
                </c:pt>
                <c:pt idx="12">
                  <c:v>1.4925491667096569</c:v>
                </c:pt>
                <c:pt idx="13">
                  <c:v>1.3976713581457434</c:v>
                </c:pt>
                <c:pt idx="14">
                  <c:v>1.3543182615062295</c:v>
                </c:pt>
                <c:pt idx="15">
                  <c:v>1.3899515700933385</c:v>
                </c:pt>
                <c:pt idx="16">
                  <c:v>1.381772479516697</c:v>
                </c:pt>
                <c:pt idx="17">
                  <c:v>1.3783975625344325</c:v>
                </c:pt>
                <c:pt idx="18">
                  <c:v>1.3292593545226032</c:v>
                </c:pt>
                <c:pt idx="19">
                  <c:v>1.3244321270408703</c:v>
                </c:pt>
                <c:pt idx="20">
                  <c:v>1.529388557540212</c:v>
                </c:pt>
                <c:pt idx="21">
                  <c:v>1.3631566408060156</c:v>
                </c:pt>
                <c:pt idx="22">
                  <c:v>1.3183792468310191</c:v>
                </c:pt>
                <c:pt idx="23">
                  <c:v>1.3422945576397449</c:v>
                </c:pt>
                <c:pt idx="24">
                  <c:v>1.4061670301166806</c:v>
                </c:pt>
                <c:pt idx="25">
                  <c:v>1.4574394846604053</c:v>
                </c:pt>
                <c:pt idx="26">
                  <c:v>1.344025076766068</c:v>
                </c:pt>
                <c:pt idx="27">
                  <c:v>1.5848971046200153</c:v>
                </c:pt>
                <c:pt idx="28">
                  <c:v>1.4637452122282857</c:v>
                </c:pt>
                <c:pt idx="29">
                  <c:v>1.5699168328515767</c:v>
                </c:pt>
                <c:pt idx="30">
                  <c:v>1.3840561917197063</c:v>
                </c:pt>
                <c:pt idx="31">
                  <c:v>1.4644671389025214</c:v>
                </c:pt>
                <c:pt idx="32">
                  <c:v>1.4875359554845111</c:v>
                </c:pt>
                <c:pt idx="33">
                  <c:v>1.338671782811238</c:v>
                </c:pt>
                <c:pt idx="34">
                  <c:v>1.3270422798460819</c:v>
                </c:pt>
              </c:numCache>
            </c:numRef>
          </c:val>
          <c:smooth val="0"/>
          <c:extLst>
            <c:ext xmlns:c16="http://schemas.microsoft.com/office/drawing/2014/chart" uri="{C3380CC4-5D6E-409C-BE32-E72D297353CC}">
              <c16:uniqueId val="{00000006-9963-1A4A-9A10-BF7310663073}"/>
            </c:ext>
          </c:extLst>
        </c:ser>
        <c:ser>
          <c:idx val="7"/>
          <c:order val="7"/>
          <c:tx>
            <c:strRef>
              <c:f>'2.3.Avg.Prce'!$D$47</c:f>
              <c:strCache>
                <c:ptCount val="1"/>
                <c:pt idx="0">
                  <c:v>MIXED VEGETABLE</c:v>
                </c:pt>
              </c:strCache>
            </c:strRef>
          </c:tx>
          <c:spPr>
            <a:ln w="28575" cap="rnd">
              <a:solidFill>
                <a:schemeClr val="accent2">
                  <a:lumMod val="60000"/>
                </a:schemeClr>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'2.3.Avg.Prce'!$F$47:$AN$47</c:f>
              <c:numCache>
                <c:formatCode>_(* #,##0.00_);_(* \(#,##0.00\);_(* "-"??_);_(@_)</c:formatCode>
                <c:ptCount val="35"/>
                <c:pt idx="0">
                  <c:v>1.934850203439757</c:v>
                </c:pt>
                <c:pt idx="1">
                  <c:v>1.9320657698220618</c:v>
                </c:pt>
                <c:pt idx="2">
                  <c:v>1.8941326935627978</c:v>
                </c:pt>
                <c:pt idx="3">
                  <c:v>1.9400519605153994</c:v>
                </c:pt>
                <c:pt idx="4">
                  <c:v>2.0389537462946024</c:v>
                </c:pt>
                <c:pt idx="5">
                  <c:v>2.0406505277679785</c:v>
                </c:pt>
                <c:pt idx="6">
                  <c:v>2.0295200231567283</c:v>
                </c:pt>
                <c:pt idx="7">
                  <c:v>2.0463800514998671</c:v>
                </c:pt>
                <c:pt idx="8">
                  <c:v>2.0269117080044095</c:v>
                </c:pt>
                <c:pt idx="9">
                  <c:v>2.0351741332566395</c:v>
                </c:pt>
                <c:pt idx="10">
                  <c:v>1.9903113475096657</c:v>
                </c:pt>
                <c:pt idx="11">
                  <c:v>2.0187179313840646</c:v>
                </c:pt>
                <c:pt idx="12">
                  <c:v>2.056151604581864</c:v>
                </c:pt>
                <c:pt idx="13">
                  <c:v>2.0584186009533822</c:v>
                </c:pt>
                <c:pt idx="14">
                  <c:v>2.0725950032825837</c:v>
                </c:pt>
                <c:pt idx="15">
                  <c:v>2.0848917189598479</c:v>
                </c:pt>
                <c:pt idx="16">
                  <c:v>2.0897230869849044</c:v>
                </c:pt>
                <c:pt idx="17">
                  <c:v>2.1005106245114025</c:v>
                </c:pt>
                <c:pt idx="18">
                  <c:v>2.116318616900899</c:v>
                </c:pt>
                <c:pt idx="19">
                  <c:v>2.0877191410315663</c:v>
                </c:pt>
                <c:pt idx="20">
                  <c:v>2.1258748124474001</c:v>
                </c:pt>
                <c:pt idx="21">
                  <c:v>2.0876739869278671</c:v>
                </c:pt>
                <c:pt idx="22">
                  <c:v>2.0972806812943117</c:v>
                </c:pt>
                <c:pt idx="23">
                  <c:v>2.0813304190259898</c:v>
                </c:pt>
                <c:pt idx="24">
                  <c:v>2.0901429613019054</c:v>
                </c:pt>
                <c:pt idx="25">
                  <c:v>2.0973671477261941</c:v>
                </c:pt>
                <c:pt idx="26">
                  <c:v>2.1595820190210566</c:v>
                </c:pt>
                <c:pt idx="27">
                  <c:v>2.1986351577734196</c:v>
                </c:pt>
                <c:pt idx="28">
                  <c:v>2.2434855810260763</c:v>
                </c:pt>
                <c:pt idx="29">
                  <c:v>2.2304287722622611</c:v>
                </c:pt>
                <c:pt idx="30">
                  <c:v>2.192562192872987</c:v>
                </c:pt>
                <c:pt idx="31">
                  <c:v>2.1594990930984999</c:v>
                </c:pt>
                <c:pt idx="32">
                  <c:v>2.1404898978249203</c:v>
                </c:pt>
                <c:pt idx="33">
                  <c:v>2.1155671281294568</c:v>
                </c:pt>
                <c:pt idx="34">
                  <c:v>2.0765307210531918</c:v>
                </c:pt>
              </c:numCache>
            </c:numRef>
          </c:val>
          <c:smooth val="0"/>
          <c:extLst>
            <c:ext xmlns:c16="http://schemas.microsoft.com/office/drawing/2014/chart" uri="{C3380CC4-5D6E-409C-BE32-E72D297353CC}">
              <c16:uniqueId val="{00000007-9963-1A4A-9A10-BF7310663073}"/>
            </c:ext>
          </c:extLst>
        </c:ser>
        <c:ser>
          <c:idx val="8"/>
          <c:order val="8"/>
          <c:tx>
            <c:strRef>
              <c:f>'2.3.Avg.Prce'!$D$48</c:f>
              <c:strCache>
                <c:ptCount val="1"/>
                <c:pt idx="0">
                  <c:v>PEAS</c:v>
                </c:pt>
              </c:strCache>
            </c:strRef>
          </c:tx>
          <c:spPr>
            <a:ln w="28575" cap="rnd">
              <a:solidFill>
                <a:schemeClr val="accent3">
                  <a:lumMod val="60000"/>
                </a:schemeClr>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'2.3.Avg.Prce'!$F$48:$AN$48</c:f>
              <c:numCache>
                <c:formatCode>_(* #,##0.00_);_(* \(#,##0.00\);_(* "-"??_);_(@_)</c:formatCode>
                <c:ptCount val="35"/>
                <c:pt idx="0">
                  <c:v>1.6562148067689493</c:v>
                </c:pt>
                <c:pt idx="1">
                  <c:v>1.6318635161501658</c:v>
                </c:pt>
                <c:pt idx="2">
                  <c:v>1.630734676217604</c:v>
                </c:pt>
                <c:pt idx="3">
                  <c:v>1.6377964231155062</c:v>
                </c:pt>
                <c:pt idx="4">
                  <c:v>1.6937357756376008</c:v>
                </c:pt>
                <c:pt idx="5">
                  <c:v>1.6382336221337923</c:v>
                </c:pt>
                <c:pt idx="6">
                  <c:v>1.6730280797361183</c:v>
                </c:pt>
                <c:pt idx="7">
                  <c:v>1.6383289999287796</c:v>
                </c:pt>
                <c:pt idx="8">
                  <c:v>1.6529041938706515</c:v>
                </c:pt>
                <c:pt idx="9">
                  <c:v>1.6403329245319371</c:v>
                </c:pt>
                <c:pt idx="10">
                  <c:v>1.5812294509255611</c:v>
                </c:pt>
                <c:pt idx="11">
                  <c:v>1.6033146667797031</c:v>
                </c:pt>
                <c:pt idx="12">
                  <c:v>1.6966524170118187</c:v>
                </c:pt>
                <c:pt idx="13">
                  <c:v>1.7503891591945744</c:v>
                </c:pt>
                <c:pt idx="14">
                  <c:v>1.7548865160814906</c:v>
                </c:pt>
                <c:pt idx="15">
                  <c:v>1.7216977444218493</c:v>
                </c:pt>
                <c:pt idx="16">
                  <c:v>1.7453670400275609</c:v>
                </c:pt>
                <c:pt idx="17">
                  <c:v>1.7888526278150454</c:v>
                </c:pt>
                <c:pt idx="18">
                  <c:v>1.7400786399281098</c:v>
                </c:pt>
                <c:pt idx="19">
                  <c:v>1.8133035636746386</c:v>
                </c:pt>
                <c:pt idx="20">
                  <c:v>1.8278109672572147</c:v>
                </c:pt>
                <c:pt idx="21">
                  <c:v>1.77713619287054</c:v>
                </c:pt>
                <c:pt idx="22">
                  <c:v>1.7235106280459598</c:v>
                </c:pt>
                <c:pt idx="23">
                  <c:v>1.7777499563954622</c:v>
                </c:pt>
                <c:pt idx="24">
                  <c:v>1.8078307510832285</c:v>
                </c:pt>
                <c:pt idx="25">
                  <c:v>1.8188202936841558</c:v>
                </c:pt>
                <c:pt idx="26">
                  <c:v>1.8612575227298871</c:v>
                </c:pt>
                <c:pt idx="27">
                  <c:v>1.8724974332835795</c:v>
                </c:pt>
                <c:pt idx="28">
                  <c:v>1.7856339675461002</c:v>
                </c:pt>
                <c:pt idx="29">
                  <c:v>1.7703018859983477</c:v>
                </c:pt>
                <c:pt idx="30">
                  <c:v>1.7389258345839447</c:v>
                </c:pt>
                <c:pt idx="31">
                  <c:v>1.7351214109048605</c:v>
                </c:pt>
                <c:pt idx="32">
                  <c:v>1.7044438814209781</c:v>
                </c:pt>
                <c:pt idx="33">
                  <c:v>1.7271309324683863</c:v>
                </c:pt>
                <c:pt idx="34">
                  <c:v>1.7557229506855008</c:v>
                </c:pt>
              </c:numCache>
            </c:numRef>
          </c:val>
          <c:smooth val="0"/>
          <c:extLst>
            <c:ext xmlns:c16="http://schemas.microsoft.com/office/drawing/2014/chart" uri="{C3380CC4-5D6E-409C-BE32-E72D297353CC}">
              <c16:uniqueId val="{00000008-9963-1A4A-9A10-BF7310663073}"/>
            </c:ext>
          </c:extLst>
        </c:ser>
        <c:ser>
          <c:idx val="9"/>
          <c:order val="9"/>
          <c:tx>
            <c:strRef>
              <c:f>'2.3.Avg.Prce'!$D$49</c:f>
              <c:strCache>
                <c:ptCount val="1"/>
                <c:pt idx="0">
                  <c:v>SPINACH</c:v>
                </c:pt>
              </c:strCache>
            </c:strRef>
          </c:tx>
          <c:spPr>
            <a:ln w="28575" cap="rnd">
              <a:solidFill>
                <a:schemeClr val="accent4">
                  <a:lumMod val="60000"/>
                </a:schemeClr>
              </a:solidFill>
              <a:round/>
            </a:ln>
            <a:effectLst/>
          </c:spPr>
          <c:marker>
            <c:symbol val="none"/>
          </c:marker>
          <c:cat>
            <c:multiLvlStrRef>
              <c:f>'2.3.Avg.Prce'!$F$37:$AN$39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'2.3.Avg.Prce'!$F$49:$AN$49</c:f>
              <c:numCache>
                <c:formatCode>_(* #,##0.00_);_(* \(#,##0.00\);_(* "-"??_);_(@_)</c:formatCode>
                <c:ptCount val="35"/>
                <c:pt idx="0">
                  <c:v>1.5624555469176642</c:v>
                </c:pt>
                <c:pt idx="1">
                  <c:v>1.4464113962796257</c:v>
                </c:pt>
                <c:pt idx="2">
                  <c:v>1.4402625238734286</c:v>
                </c:pt>
                <c:pt idx="3">
                  <c:v>1.4302506101367838</c:v>
                </c:pt>
                <c:pt idx="4">
                  <c:v>1.4430548035338995</c:v>
                </c:pt>
                <c:pt idx="5">
                  <c:v>1.445353139279909</c:v>
                </c:pt>
                <c:pt idx="6">
                  <c:v>1.4581614392952442</c:v>
                </c:pt>
                <c:pt idx="7">
                  <c:v>1.4952271835295754</c:v>
                </c:pt>
                <c:pt idx="8">
                  <c:v>1.4645046060161089</c:v>
                </c:pt>
                <c:pt idx="9">
                  <c:v>1.5308427246340599</c:v>
                </c:pt>
                <c:pt idx="10">
                  <c:v>1.4609063923040431</c:v>
                </c:pt>
                <c:pt idx="11">
                  <c:v>1.5039444656844028</c:v>
                </c:pt>
                <c:pt idx="12">
                  <c:v>1.5349069517922629</c:v>
                </c:pt>
                <c:pt idx="13">
                  <c:v>1.5488327222608813</c:v>
                </c:pt>
                <c:pt idx="14">
                  <c:v>1.5648209228818821</c:v>
                </c:pt>
                <c:pt idx="15">
                  <c:v>1.5515648617436384</c:v>
                </c:pt>
                <c:pt idx="16">
                  <c:v>1.5022755251710571</c:v>
                </c:pt>
                <c:pt idx="17">
                  <c:v>1.570305713507296</c:v>
                </c:pt>
                <c:pt idx="18">
                  <c:v>1.5699264946528126</c:v>
                </c:pt>
                <c:pt idx="19">
                  <c:v>1.5831449378101674</c:v>
                </c:pt>
                <c:pt idx="20">
                  <c:v>1.5756606995298492</c:v>
                </c:pt>
                <c:pt idx="21">
                  <c:v>1.5564206469778468</c:v>
                </c:pt>
                <c:pt idx="22">
                  <c:v>1.4822375029192032</c:v>
                </c:pt>
                <c:pt idx="23">
                  <c:v>1.4959016431125338</c:v>
                </c:pt>
                <c:pt idx="24">
                  <c:v>1.585589286713041</c:v>
                </c:pt>
                <c:pt idx="25">
                  <c:v>1.5870939539632343</c:v>
                </c:pt>
                <c:pt idx="26">
                  <c:v>1.610702765339536</c:v>
                </c:pt>
                <c:pt idx="27">
                  <c:v>1.6687612976877617</c:v>
                </c:pt>
                <c:pt idx="28">
                  <c:v>1.7544027911358024</c:v>
                </c:pt>
                <c:pt idx="29">
                  <c:v>1.7161815750455338</c:v>
                </c:pt>
                <c:pt idx="30">
                  <c:v>1.7243791485349562</c:v>
                </c:pt>
                <c:pt idx="31">
                  <c:v>1.6830927274956531</c:v>
                </c:pt>
                <c:pt idx="32">
                  <c:v>1.673874268329357</c:v>
                </c:pt>
                <c:pt idx="33">
                  <c:v>1.6558935729125084</c:v>
                </c:pt>
                <c:pt idx="34">
                  <c:v>1.61283323132333</c:v>
                </c:pt>
              </c:numCache>
            </c:numRef>
          </c:val>
          <c:smooth val="0"/>
          <c:extLst>
            <c:ext xmlns:c16="http://schemas.microsoft.com/office/drawing/2014/chart" uri="{C3380CC4-5D6E-409C-BE32-E72D297353CC}">
              <c16:uniqueId val="{00000009-9963-1A4A-9A10-BF7310663073}"/>
            </c:ext>
          </c:extLst>
        </c:ser>
        <c:dLbls>
          <c:showLegendKey val="0"/>
          <c:showVal val="0"/>
          <c:showCatName val="0"/>
          <c:showSerName val="0"/>
          <c:showPercent val="0"/>
          <c:showBubbleSize val="0"/>
        </c:dLbls>
        <c:smooth val="0"/>
        <c:axId val="964410424"/>
        <c:axId val="964414360"/>
      </c:lineChart>
      <c:catAx>
        <c:axId val="964410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4414360"/>
        <c:crosses val="autoZero"/>
        <c:auto val="1"/>
        <c:lblAlgn val="ctr"/>
        <c:lblOffset val="100"/>
        <c:noMultiLvlLbl val="0"/>
      </c:catAx>
      <c:valAx>
        <c:axId val="964414360"/>
        <c:scaling>
          <c:orientation val="minMax"/>
        </c:scaling>
        <c:delete val="0"/>
        <c:axPos val="l"/>
        <c:majorGridlines>
          <c:spPr>
            <a:ln w="9525" cap="flat" cmpd="sng" algn="ctr">
              <a:solidFill>
                <a:schemeClr val="tx1">
                  <a:lumMod val="15000"/>
                  <a:lumOff val="85000"/>
                </a:schemeClr>
              </a:solidFill>
              <a:round/>
            </a:ln>
            <a:effectLst/>
          </c:spPr>
        </c:majorGridlines>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44104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PRIVATE LABEL</a:t>
            </a:r>
            <a:r>
              <a:rPr lang="en-US" baseline="0"/>
              <a:t> TOP 10 - %MOM PRICE CHANGE (1/2018-11/2020)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'2.3.Avg.Prce'!$D$54</c:f>
              <c:strCache>
                <c:ptCount val="1"/>
                <c:pt idx="0">
                  <c:v>BEAN</c:v>
                </c:pt>
              </c:strCache>
            </c:strRef>
          </c:tx>
          <c:spPr>
            <a:solidFill>
              <a:schemeClr val="accent1"/>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'2.3.Avg.Prce'!$F$54:$AN$54</c:f>
              <c:numCache>
                <c:formatCode>_(* #,##0.00_);_(* \(#,##0.00\);_(* "-"??_);_(@_)</c:formatCode>
                <c:ptCount val="35"/>
                <c:pt idx="1">
                  <c:v>2.3359980556308724E-2</c:v>
                </c:pt>
                <c:pt idx="2">
                  <c:v>-3.2955174596246084E-2</c:v>
                </c:pt>
                <c:pt idx="3">
                  <c:v>2.7773545838204905E-2</c:v>
                </c:pt>
                <c:pt idx="4">
                  <c:v>3.0665741087768872E-2</c:v>
                </c:pt>
                <c:pt idx="5">
                  <c:v>-4.8344502269795475E-2</c:v>
                </c:pt>
                <c:pt idx="6">
                  <c:v>3.6568450602897151E-2</c:v>
                </c:pt>
                <c:pt idx="7">
                  <c:v>-2.2321135505073864E-2</c:v>
                </c:pt>
                <c:pt idx="8">
                  <c:v>-7.8395163277894531E-3</c:v>
                </c:pt>
                <c:pt idx="9">
                  <c:v>6.4168393024253145E-3</c:v>
                </c:pt>
                <c:pt idx="10">
                  <c:v>-4.8945040044113819E-3</c:v>
                </c:pt>
                <c:pt idx="11">
                  <c:v>2.5634904239800305E-2</c:v>
                </c:pt>
                <c:pt idx="12">
                  <c:v>4.3079889061842236E-2</c:v>
                </c:pt>
                <c:pt idx="13">
                  <c:v>-8.9484817625342661E-3</c:v>
                </c:pt>
                <c:pt idx="14">
                  <c:v>-2.0567946506808821E-2</c:v>
                </c:pt>
                <c:pt idx="15">
                  <c:v>-2.8869756953057713E-2</c:v>
                </c:pt>
                <c:pt idx="16">
                  <c:v>3.8045139295781683E-2</c:v>
                </c:pt>
                <c:pt idx="17">
                  <c:v>-1.6287178704247895E-2</c:v>
                </c:pt>
                <c:pt idx="18">
                  <c:v>-2.5024950597670736E-3</c:v>
                </c:pt>
                <c:pt idx="19">
                  <c:v>1.3669850729345345E-3</c:v>
                </c:pt>
                <c:pt idx="20">
                  <c:v>1.6645282545444839E-2</c:v>
                </c:pt>
                <c:pt idx="21">
                  <c:v>1.3186330588014661E-2</c:v>
                </c:pt>
                <c:pt idx="22">
                  <c:v>4.031523999949771E-3</c:v>
                </c:pt>
                <c:pt idx="23">
                  <c:v>5.9258445276253457E-3</c:v>
                </c:pt>
                <c:pt idx="24">
                  <c:v>-1.9378828859454744E-2</c:v>
                </c:pt>
                <c:pt idx="25">
                  <c:v>2.6931525986202187E-2</c:v>
                </c:pt>
                <c:pt idx="26">
                  <c:v>4.0655911243953735E-2</c:v>
                </c:pt>
                <c:pt idx="27">
                  <c:v>-1.988243680606494E-2</c:v>
                </c:pt>
                <c:pt idx="28">
                  <c:v>2.7665541095840629E-2</c:v>
                </c:pt>
                <c:pt idx="29">
                  <c:v>-7.5185614951021051E-3</c:v>
                </c:pt>
                <c:pt idx="30">
                  <c:v>2.7696504369960628E-3</c:v>
                </c:pt>
                <c:pt idx="31">
                  <c:v>9.5970883815472696E-3</c:v>
                </c:pt>
                <c:pt idx="32">
                  <c:v>-1.2990654019823578E-2</c:v>
                </c:pt>
                <c:pt idx="33">
                  <c:v>-1.5960573954064361E-2</c:v>
                </c:pt>
                <c:pt idx="34">
                  <c:v>2.4168705415690273E-3</c:v>
                </c:pt>
              </c:numCache>
            </c:numRef>
          </c:val>
          <c:extLst>
            <c:ext xmlns:c16="http://schemas.microsoft.com/office/drawing/2014/chart" uri="{C3380CC4-5D6E-409C-BE32-E72D297353CC}">
              <c16:uniqueId val="{00000000-A48E-3C42-832D-285CBAF8DF19}"/>
            </c:ext>
          </c:extLst>
        </c:ser>
        <c:ser>
          <c:idx val="1"/>
          <c:order val="1"/>
          <c:tx>
            <c:strRef>
              <c:f>'2.3.Avg.Prce'!$D$55</c:f>
              <c:strCache>
                <c:ptCount val="1"/>
                <c:pt idx="0">
                  <c:v>BROCCOLI</c:v>
                </c:pt>
              </c:strCache>
            </c:strRef>
          </c:tx>
          <c:spPr>
            <a:solidFill>
              <a:schemeClr val="accent2"/>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'2.3.Avg.Prce'!$F$55:$AN$55</c:f>
              <c:numCache>
                <c:formatCode>_(* #,##0.00_);_(* \(#,##0.00\);_(* "-"??_);_(@_)</c:formatCode>
                <c:ptCount val="35"/>
                <c:pt idx="1">
                  <c:v>-8.6677123740734885E-3</c:v>
                </c:pt>
                <c:pt idx="2">
                  <c:v>2.3340278904715683E-2</c:v>
                </c:pt>
                <c:pt idx="3">
                  <c:v>-1.550841709523465E-2</c:v>
                </c:pt>
                <c:pt idx="4">
                  <c:v>3.8702402464387164E-2</c:v>
                </c:pt>
                <c:pt idx="5">
                  <c:v>-4.7021034920277649E-2</c:v>
                </c:pt>
                <c:pt idx="6">
                  <c:v>6.9542110706918514E-2</c:v>
                </c:pt>
                <c:pt idx="7">
                  <c:v>2.0704159081308404E-2</c:v>
                </c:pt>
                <c:pt idx="8">
                  <c:v>-2.6211031044775734E-2</c:v>
                </c:pt>
                <c:pt idx="9">
                  <c:v>8.3643882029891259E-3</c:v>
                </c:pt>
                <c:pt idx="10">
                  <c:v>-3.9382997311356305E-2</c:v>
                </c:pt>
                <c:pt idx="11">
                  <c:v>-1.8768756809356413E-3</c:v>
                </c:pt>
                <c:pt idx="12">
                  <c:v>3.0548155807534894E-2</c:v>
                </c:pt>
                <c:pt idx="13">
                  <c:v>-1.8199012275625259E-2</c:v>
                </c:pt>
                <c:pt idx="14">
                  <c:v>1.5121899659224836E-2</c:v>
                </c:pt>
                <c:pt idx="15">
                  <c:v>3.3754438665734909E-2</c:v>
                </c:pt>
                <c:pt idx="16">
                  <c:v>3.5673514656192395E-2</c:v>
                </c:pt>
                <c:pt idx="17">
                  <c:v>-4.2495094984206339E-2</c:v>
                </c:pt>
                <c:pt idx="18">
                  <c:v>5.2237012891762635E-3</c:v>
                </c:pt>
                <c:pt idx="19">
                  <c:v>2.2234727925400044E-2</c:v>
                </c:pt>
                <c:pt idx="20">
                  <c:v>-1.7643606360212782E-2</c:v>
                </c:pt>
                <c:pt idx="21">
                  <c:v>-2.6715536072895452E-3</c:v>
                </c:pt>
                <c:pt idx="22">
                  <c:v>-1.6417153061112022E-2</c:v>
                </c:pt>
                <c:pt idx="23">
                  <c:v>-3.0960322747400904E-3</c:v>
                </c:pt>
                <c:pt idx="24">
                  <c:v>4.5788032695019965E-2</c:v>
                </c:pt>
                <c:pt idx="25">
                  <c:v>1.500561038207282E-3</c:v>
                </c:pt>
                <c:pt idx="26">
                  <c:v>1.8159546015791728E-2</c:v>
                </c:pt>
                <c:pt idx="27">
                  <c:v>4.1353240865070973E-2</c:v>
                </c:pt>
                <c:pt idx="28">
                  <c:v>5.1161709264997413E-3</c:v>
                </c:pt>
                <c:pt idx="29">
                  <c:v>-6.3722366455375434E-3</c:v>
                </c:pt>
                <c:pt idx="30">
                  <c:v>6.366035490459776E-3</c:v>
                </c:pt>
                <c:pt idx="31">
                  <c:v>2.6321175555369836E-2</c:v>
                </c:pt>
                <c:pt idx="32">
                  <c:v>-3.9910437255312181E-2</c:v>
                </c:pt>
                <c:pt idx="33">
                  <c:v>-7.3384343245135319E-3</c:v>
                </c:pt>
                <c:pt idx="34">
                  <c:v>-2.3405711761272818E-2</c:v>
                </c:pt>
              </c:numCache>
            </c:numRef>
          </c:val>
          <c:extLst>
            <c:ext xmlns:c16="http://schemas.microsoft.com/office/drawing/2014/chart" uri="{C3380CC4-5D6E-409C-BE32-E72D297353CC}">
              <c16:uniqueId val="{00000001-A48E-3C42-832D-285CBAF8DF19}"/>
            </c:ext>
          </c:extLst>
        </c:ser>
        <c:ser>
          <c:idx val="2"/>
          <c:order val="2"/>
          <c:tx>
            <c:strRef>
              <c:f>'2.3.Avg.Prce'!$D$56</c:f>
              <c:strCache>
                <c:ptCount val="1"/>
                <c:pt idx="0">
                  <c:v>BRUSSEL SPROUT</c:v>
                </c:pt>
              </c:strCache>
            </c:strRef>
          </c:tx>
          <c:spPr>
            <a:solidFill>
              <a:schemeClr val="accent3"/>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'2.3.Avg.Prce'!$F$56:$AN$56</c:f>
              <c:numCache>
                <c:formatCode>_(* #,##0.00_);_(* \(#,##0.00\);_(* "-"??_);_(@_)</c:formatCode>
                <c:ptCount val="35"/>
                <c:pt idx="1">
                  <c:v>2.0295796034508484E-3</c:v>
                </c:pt>
                <c:pt idx="2">
                  <c:v>3.2413614237788435E-2</c:v>
                </c:pt>
                <c:pt idx="3">
                  <c:v>-9.4671789832562192E-3</c:v>
                </c:pt>
                <c:pt idx="4">
                  <c:v>8.7551458248615877E-3</c:v>
                </c:pt>
                <c:pt idx="5">
                  <c:v>-6.3483105856244504E-2</c:v>
                </c:pt>
                <c:pt idx="6">
                  <c:v>7.5222194857983649E-2</c:v>
                </c:pt>
                <c:pt idx="7">
                  <c:v>-8.1839910097070145E-3</c:v>
                </c:pt>
                <c:pt idx="8">
                  <c:v>8.1038117317500102E-4</c:v>
                </c:pt>
                <c:pt idx="9">
                  <c:v>-3.3613929526281505E-2</c:v>
                </c:pt>
                <c:pt idx="10">
                  <c:v>2.9144753298488757E-2</c:v>
                </c:pt>
                <c:pt idx="11">
                  <c:v>1.6084736679774281E-2</c:v>
                </c:pt>
                <c:pt idx="12">
                  <c:v>1.8520403883033332E-2</c:v>
                </c:pt>
                <c:pt idx="13">
                  <c:v>1.3394150627278778E-2</c:v>
                </c:pt>
                <c:pt idx="14">
                  <c:v>-5.4464146638902866E-2</c:v>
                </c:pt>
                <c:pt idx="15">
                  <c:v>2.8753446685769957E-2</c:v>
                </c:pt>
                <c:pt idx="16">
                  <c:v>-4.8073258044835088E-3</c:v>
                </c:pt>
                <c:pt idx="17">
                  <c:v>-2.8707619706124898E-2</c:v>
                </c:pt>
                <c:pt idx="18">
                  <c:v>4.9595037760740368E-2</c:v>
                </c:pt>
                <c:pt idx="19">
                  <c:v>-3.0694526107571729E-2</c:v>
                </c:pt>
                <c:pt idx="20">
                  <c:v>4.1797069929461195E-4</c:v>
                </c:pt>
                <c:pt idx="21">
                  <c:v>4.1443057746909595E-2</c:v>
                </c:pt>
                <c:pt idx="22">
                  <c:v>3.2963123268963113E-2</c:v>
                </c:pt>
                <c:pt idx="23">
                  <c:v>-2.6448201074286026E-2</c:v>
                </c:pt>
                <c:pt idx="24">
                  <c:v>4.8781652264495934E-2</c:v>
                </c:pt>
                <c:pt idx="25">
                  <c:v>-4.9856439800065377E-2</c:v>
                </c:pt>
                <c:pt idx="26">
                  <c:v>2.0443983841352154E-2</c:v>
                </c:pt>
                <c:pt idx="27">
                  <c:v>0.11789756456427258</c:v>
                </c:pt>
                <c:pt idx="28">
                  <c:v>-2.617922988972432E-2</c:v>
                </c:pt>
                <c:pt idx="29">
                  <c:v>-5.2000689620481655E-3</c:v>
                </c:pt>
                <c:pt idx="30">
                  <c:v>-3.0945842545613389E-2</c:v>
                </c:pt>
                <c:pt idx="31">
                  <c:v>-2.9467261541775813E-2</c:v>
                </c:pt>
                <c:pt idx="32">
                  <c:v>4.6065930320212223E-2</c:v>
                </c:pt>
                <c:pt idx="33">
                  <c:v>5.9999927448301849E-2</c:v>
                </c:pt>
                <c:pt idx="34">
                  <c:v>-4.025050292171406E-2</c:v>
                </c:pt>
              </c:numCache>
            </c:numRef>
          </c:val>
          <c:extLst>
            <c:ext xmlns:c16="http://schemas.microsoft.com/office/drawing/2014/chart" uri="{C3380CC4-5D6E-409C-BE32-E72D297353CC}">
              <c16:uniqueId val="{00000002-A48E-3C42-832D-285CBAF8DF19}"/>
            </c:ext>
          </c:extLst>
        </c:ser>
        <c:ser>
          <c:idx val="3"/>
          <c:order val="3"/>
          <c:tx>
            <c:strRef>
              <c:f>'2.3.Avg.Prce'!$D$57</c:f>
              <c:strCache>
                <c:ptCount val="1"/>
                <c:pt idx="0">
                  <c:v>CARROT</c:v>
                </c:pt>
              </c:strCache>
            </c:strRef>
          </c:tx>
          <c:spPr>
            <a:solidFill>
              <a:schemeClr val="accent4"/>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'2.3.Avg.Prce'!$F$57:$AN$57</c:f>
              <c:numCache>
                <c:formatCode>_(* #,##0.00_);_(* \(#,##0.00\);_(* "-"??_);_(@_)</c:formatCode>
                <c:ptCount val="35"/>
                <c:pt idx="1">
                  <c:v>-3.6808789046177459E-2</c:v>
                </c:pt>
                <c:pt idx="2">
                  <c:v>-4.694217542895962E-2</c:v>
                </c:pt>
                <c:pt idx="3">
                  <c:v>-4.57345322803282E-4</c:v>
                </c:pt>
                <c:pt idx="4">
                  <c:v>0.11488644950172833</c:v>
                </c:pt>
                <c:pt idx="5">
                  <c:v>-1.4322357390698426E-2</c:v>
                </c:pt>
                <c:pt idx="6">
                  <c:v>-4.0394880215830598E-2</c:v>
                </c:pt>
                <c:pt idx="7">
                  <c:v>2.3413016510593243E-2</c:v>
                </c:pt>
                <c:pt idx="8">
                  <c:v>-1.7302794277509692E-2</c:v>
                </c:pt>
                <c:pt idx="9">
                  <c:v>-3.7961932330343173E-2</c:v>
                </c:pt>
                <c:pt idx="10">
                  <c:v>-3.043661667433939E-2</c:v>
                </c:pt>
                <c:pt idx="11">
                  <c:v>4.8802466778194997E-3</c:v>
                </c:pt>
                <c:pt idx="12">
                  <c:v>9.28458499166116E-2</c:v>
                </c:pt>
                <c:pt idx="13">
                  <c:v>1.1638907030441459E-2</c:v>
                </c:pt>
                <c:pt idx="14">
                  <c:v>-3.2254208975972531E-2</c:v>
                </c:pt>
                <c:pt idx="15">
                  <c:v>-4.7278602685190463E-2</c:v>
                </c:pt>
                <c:pt idx="16">
                  <c:v>8.2165695169527986E-2</c:v>
                </c:pt>
                <c:pt idx="17">
                  <c:v>-5.417421832771907E-2</c:v>
                </c:pt>
                <c:pt idx="18">
                  <c:v>1.4080810395068477E-2</c:v>
                </c:pt>
                <c:pt idx="19">
                  <c:v>-3.742679037979646E-3</c:v>
                </c:pt>
                <c:pt idx="20">
                  <c:v>1.2439416311293305E-2</c:v>
                </c:pt>
                <c:pt idx="21">
                  <c:v>-4.3249364898958254E-2</c:v>
                </c:pt>
                <c:pt idx="22">
                  <c:v>2.8494734272419997E-2</c:v>
                </c:pt>
                <c:pt idx="23">
                  <c:v>2.8341898950716926E-2</c:v>
                </c:pt>
                <c:pt idx="24">
                  <c:v>5.4917358830925522E-2</c:v>
                </c:pt>
                <c:pt idx="25">
                  <c:v>9.637120965172441E-3</c:v>
                </c:pt>
                <c:pt idx="26">
                  <c:v>-3.5762049701930421E-2</c:v>
                </c:pt>
                <c:pt idx="27">
                  <c:v>7.4403406641597947E-2</c:v>
                </c:pt>
                <c:pt idx="28">
                  <c:v>-2.5200390802256778E-2</c:v>
                </c:pt>
                <c:pt idx="29">
                  <c:v>-1.0494599161118723E-2</c:v>
                </c:pt>
                <c:pt idx="30">
                  <c:v>-1.6355253256613578E-2</c:v>
                </c:pt>
                <c:pt idx="31">
                  <c:v>-4.5343620071211954E-2</c:v>
                </c:pt>
                <c:pt idx="32">
                  <c:v>-6.5397214830835715E-3</c:v>
                </c:pt>
                <c:pt idx="33">
                  <c:v>-4.7315870332564902E-4</c:v>
                </c:pt>
                <c:pt idx="34">
                  <c:v>6.3807394799815231E-3</c:v>
                </c:pt>
              </c:numCache>
            </c:numRef>
          </c:val>
          <c:extLst>
            <c:ext xmlns:c16="http://schemas.microsoft.com/office/drawing/2014/chart" uri="{C3380CC4-5D6E-409C-BE32-E72D297353CC}">
              <c16:uniqueId val="{00000003-A48E-3C42-832D-285CBAF8DF19}"/>
            </c:ext>
          </c:extLst>
        </c:ser>
        <c:ser>
          <c:idx val="4"/>
          <c:order val="4"/>
          <c:tx>
            <c:strRef>
              <c:f>'2.3.Avg.Prce'!$D$58</c:f>
              <c:strCache>
                <c:ptCount val="1"/>
                <c:pt idx="0">
                  <c:v>CAULIFLOWER</c:v>
                </c:pt>
              </c:strCache>
            </c:strRef>
          </c:tx>
          <c:spPr>
            <a:solidFill>
              <a:schemeClr val="accent5"/>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'2.3.Avg.Prce'!$F$58:$AN$58</c:f>
              <c:numCache>
                <c:formatCode>_(* #,##0.00_);_(* \(#,##0.00\);_(* "-"??_);_(@_)</c:formatCode>
                <c:ptCount val="35"/>
                <c:pt idx="1">
                  <c:v>-4.1657759128121308E-2</c:v>
                </c:pt>
                <c:pt idx="2">
                  <c:v>3.8828509671802625E-2</c:v>
                </c:pt>
                <c:pt idx="3">
                  <c:v>-1.2411015943117443E-2</c:v>
                </c:pt>
                <c:pt idx="4">
                  <c:v>-1.6781223900599662E-2</c:v>
                </c:pt>
                <c:pt idx="5">
                  <c:v>-1.5219312623126147E-2</c:v>
                </c:pt>
                <c:pt idx="6">
                  <c:v>4.730512112933094E-2</c:v>
                </c:pt>
                <c:pt idx="7">
                  <c:v>-1.230196160535435E-4</c:v>
                </c:pt>
                <c:pt idx="8">
                  <c:v>2.5849918165693264E-2</c:v>
                </c:pt>
                <c:pt idx="9">
                  <c:v>1.4534448976274206E-2</c:v>
                </c:pt>
                <c:pt idx="10">
                  <c:v>-9.6794344398230647E-2</c:v>
                </c:pt>
                <c:pt idx="11">
                  <c:v>2.7745736615678585E-3</c:v>
                </c:pt>
                <c:pt idx="12">
                  <c:v>0.10213115300298559</c:v>
                </c:pt>
                <c:pt idx="13">
                  <c:v>-3.889399124240589E-2</c:v>
                </c:pt>
                <c:pt idx="14">
                  <c:v>-1.7319675847533245E-2</c:v>
                </c:pt>
                <c:pt idx="15">
                  <c:v>-3.772400350231131E-2</c:v>
                </c:pt>
                <c:pt idx="16">
                  <c:v>1.9745617414634431E-2</c:v>
                </c:pt>
                <c:pt idx="17">
                  <c:v>1.4038702451015128E-2</c:v>
                </c:pt>
                <c:pt idx="18">
                  <c:v>6.022385791948226E-2</c:v>
                </c:pt>
                <c:pt idx="19">
                  <c:v>-2.5117914399763963E-2</c:v>
                </c:pt>
                <c:pt idx="20">
                  <c:v>-1.703461551917862E-2</c:v>
                </c:pt>
                <c:pt idx="21">
                  <c:v>-9.9332108048688639E-4</c:v>
                </c:pt>
                <c:pt idx="22">
                  <c:v>1.8524551023978209E-2</c:v>
                </c:pt>
                <c:pt idx="23">
                  <c:v>-4.2255779273386529E-2</c:v>
                </c:pt>
                <c:pt idx="24">
                  <c:v>8.9173995051891719E-2</c:v>
                </c:pt>
                <c:pt idx="25">
                  <c:v>-4.3964849738313494E-2</c:v>
                </c:pt>
                <c:pt idx="26">
                  <c:v>5.9402057751432036E-3</c:v>
                </c:pt>
                <c:pt idx="27">
                  <c:v>8.7835074726023254E-2</c:v>
                </c:pt>
                <c:pt idx="28">
                  <c:v>1.9980765273982293E-2</c:v>
                </c:pt>
                <c:pt idx="29">
                  <c:v>-1.8867348966433828E-2</c:v>
                </c:pt>
                <c:pt idx="30">
                  <c:v>-1.8492279417491764E-2</c:v>
                </c:pt>
                <c:pt idx="31">
                  <c:v>1.4298037197607583E-2</c:v>
                </c:pt>
                <c:pt idx="32">
                  <c:v>-2.6250941137295758E-3</c:v>
                </c:pt>
                <c:pt idx="33">
                  <c:v>-6.6669847282438965E-3</c:v>
                </c:pt>
                <c:pt idx="34">
                  <c:v>-2.3089435110688838E-2</c:v>
                </c:pt>
              </c:numCache>
            </c:numRef>
          </c:val>
          <c:extLst>
            <c:ext xmlns:c16="http://schemas.microsoft.com/office/drawing/2014/chart" uri="{C3380CC4-5D6E-409C-BE32-E72D297353CC}">
              <c16:uniqueId val="{00000004-A48E-3C42-832D-285CBAF8DF19}"/>
            </c:ext>
          </c:extLst>
        </c:ser>
        <c:ser>
          <c:idx val="5"/>
          <c:order val="5"/>
          <c:tx>
            <c:strRef>
              <c:f>'2.3.Avg.Prce'!$D$59</c:f>
              <c:strCache>
                <c:ptCount val="1"/>
                <c:pt idx="0">
                  <c:v>CORN</c:v>
                </c:pt>
              </c:strCache>
            </c:strRef>
          </c:tx>
          <c:spPr>
            <a:solidFill>
              <a:schemeClr val="accent6"/>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'2.3.Avg.Prce'!$F$59:$AN$59</c:f>
              <c:numCache>
                <c:formatCode>_(* #,##0.00_);_(* \(#,##0.00\);_(* "-"??_);_(@_)</c:formatCode>
                <c:ptCount val="35"/>
                <c:pt idx="1">
                  <c:v>7.660410958659547E-3</c:v>
                </c:pt>
                <c:pt idx="2">
                  <c:v>4.7364949407542323E-3</c:v>
                </c:pt>
                <c:pt idx="3">
                  <c:v>2.6811615567456926E-3</c:v>
                </c:pt>
                <c:pt idx="4">
                  <c:v>3.1221652725131221E-2</c:v>
                </c:pt>
                <c:pt idx="5">
                  <c:v>-3.188371113290378E-2</c:v>
                </c:pt>
                <c:pt idx="6">
                  <c:v>1.5092645338649957E-2</c:v>
                </c:pt>
                <c:pt idx="7">
                  <c:v>-5.4255171791447454E-3</c:v>
                </c:pt>
                <c:pt idx="8">
                  <c:v>-6.248511716437477E-3</c:v>
                </c:pt>
                <c:pt idx="9">
                  <c:v>-3.6043052528504926E-3</c:v>
                </c:pt>
                <c:pt idx="10">
                  <c:v>9.7875947419876486E-3</c:v>
                </c:pt>
                <c:pt idx="11">
                  <c:v>7.8927113933726645E-3</c:v>
                </c:pt>
                <c:pt idx="12">
                  <c:v>-3.3516524897442279E-3</c:v>
                </c:pt>
                <c:pt idx="13">
                  <c:v>1.2431526167758555E-2</c:v>
                </c:pt>
                <c:pt idx="14">
                  <c:v>1.2784320990558262E-2</c:v>
                </c:pt>
                <c:pt idx="15">
                  <c:v>-1.5008905850933063E-2</c:v>
                </c:pt>
                <c:pt idx="16">
                  <c:v>1.8197806366153424E-2</c:v>
                </c:pt>
                <c:pt idx="17">
                  <c:v>4.9852785786916876E-3</c:v>
                </c:pt>
                <c:pt idx="18">
                  <c:v>2.0932524186154655E-2</c:v>
                </c:pt>
                <c:pt idx="19">
                  <c:v>-6.9696821961675592E-3</c:v>
                </c:pt>
                <c:pt idx="20">
                  <c:v>-1.1966503779482385E-2</c:v>
                </c:pt>
                <c:pt idx="21">
                  <c:v>1.2591887757760878E-2</c:v>
                </c:pt>
                <c:pt idx="22">
                  <c:v>-8.3311593828161445E-4</c:v>
                </c:pt>
                <c:pt idx="23">
                  <c:v>2.5022968480717278E-2</c:v>
                </c:pt>
                <c:pt idx="24">
                  <c:v>-2.9361514435190195E-2</c:v>
                </c:pt>
                <c:pt idx="25">
                  <c:v>9.1951292195797674E-3</c:v>
                </c:pt>
                <c:pt idx="26">
                  <c:v>3.2480821330512999E-2</c:v>
                </c:pt>
                <c:pt idx="27">
                  <c:v>3.3299567540126418E-2</c:v>
                </c:pt>
                <c:pt idx="28">
                  <c:v>1.7367549388023207E-2</c:v>
                </c:pt>
                <c:pt idx="29">
                  <c:v>-2.7625398810522728E-2</c:v>
                </c:pt>
                <c:pt idx="30">
                  <c:v>-2.0030733479238672E-2</c:v>
                </c:pt>
                <c:pt idx="31">
                  <c:v>5.2273892808538225E-2</c:v>
                </c:pt>
                <c:pt idx="32">
                  <c:v>-5.2414408909893573E-2</c:v>
                </c:pt>
                <c:pt idx="33">
                  <c:v>-2.6712886531312985E-2</c:v>
                </c:pt>
                <c:pt idx="34">
                  <c:v>-8.5640543438684213E-3</c:v>
                </c:pt>
              </c:numCache>
            </c:numRef>
          </c:val>
          <c:extLst>
            <c:ext xmlns:c16="http://schemas.microsoft.com/office/drawing/2014/chart" uri="{C3380CC4-5D6E-409C-BE32-E72D297353CC}">
              <c16:uniqueId val="{00000005-A48E-3C42-832D-285CBAF8DF19}"/>
            </c:ext>
          </c:extLst>
        </c:ser>
        <c:ser>
          <c:idx val="6"/>
          <c:order val="6"/>
          <c:tx>
            <c:strRef>
              <c:f>'2.3.Avg.Prce'!$D$60</c:f>
              <c:strCache>
                <c:ptCount val="1"/>
                <c:pt idx="0">
                  <c:v>GREEN PEAS</c:v>
                </c:pt>
              </c:strCache>
            </c:strRef>
          </c:tx>
          <c:spPr>
            <a:solidFill>
              <a:schemeClr val="accent1">
                <a:lumMod val="60000"/>
              </a:schemeClr>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'2.3.Avg.Prce'!$F$60:$AN$60</c:f>
              <c:numCache>
                <c:formatCode>_(* #,##0.00_);_(* \(#,##0.00\);_(* "-"??_);_(@_)</c:formatCode>
                <c:ptCount val="35"/>
                <c:pt idx="1">
                  <c:v>-4.9904641768487523E-2</c:v>
                </c:pt>
                <c:pt idx="2">
                  <c:v>8.2812757674461279E-2</c:v>
                </c:pt>
                <c:pt idx="3">
                  <c:v>6.0376542468647987E-2</c:v>
                </c:pt>
                <c:pt idx="4">
                  <c:v>-8.9346818267577177E-2</c:v>
                </c:pt>
                <c:pt idx="5">
                  <c:v>2.7558834977956304E-2</c:v>
                </c:pt>
                <c:pt idx="6">
                  <c:v>4.7056583953786424E-2</c:v>
                </c:pt>
                <c:pt idx="7">
                  <c:v>6.3995260601762638E-2</c:v>
                </c:pt>
                <c:pt idx="8">
                  <c:v>-8.1415224834926025E-2</c:v>
                </c:pt>
                <c:pt idx="9">
                  <c:v>3.8244673444120192E-2</c:v>
                </c:pt>
                <c:pt idx="10">
                  <c:v>-2.2079555988395616E-2</c:v>
                </c:pt>
                <c:pt idx="11">
                  <c:v>4.5965860297383587E-2</c:v>
                </c:pt>
                <c:pt idx="12">
                  <c:v>1.785789834266005E-2</c:v>
                </c:pt>
                <c:pt idx="13">
                  <c:v>-6.3567626903087371E-2</c:v>
                </c:pt>
                <c:pt idx="14">
                  <c:v>-3.1018090473735827E-2</c:v>
                </c:pt>
                <c:pt idx="15">
                  <c:v>2.6310882456446194E-2</c:v>
                </c:pt>
                <c:pt idx="16">
                  <c:v>-5.8844428486758416E-3</c:v>
                </c:pt>
                <c:pt idx="17">
                  <c:v>-2.4424549137387341E-3</c:v>
                </c:pt>
                <c:pt idx="18">
                  <c:v>-3.5648792008511565E-2</c:v>
                </c:pt>
                <c:pt idx="19">
                  <c:v>-3.6315166527202125E-3</c:v>
                </c:pt>
                <c:pt idx="20">
                  <c:v>0.1547504219467013</c:v>
                </c:pt>
                <c:pt idx="21">
                  <c:v>-0.10869174868259446</c:v>
                </c:pt>
                <c:pt idx="22">
                  <c:v>-3.2848311510642159E-2</c:v>
                </c:pt>
                <c:pt idx="23">
                  <c:v>1.8139932698584937E-2</c:v>
                </c:pt>
                <c:pt idx="24">
                  <c:v>4.7584542538299024E-2</c:v>
                </c:pt>
                <c:pt idx="25">
                  <c:v>3.6462563440610829E-2</c:v>
                </c:pt>
                <c:pt idx="26">
                  <c:v>-7.7817576021527723E-2</c:v>
                </c:pt>
                <c:pt idx="27">
                  <c:v>0.17921691493548808</c:v>
                </c:pt>
                <c:pt idx="28">
                  <c:v>-7.6441487613655656E-2</c:v>
                </c:pt>
                <c:pt idx="29">
                  <c:v>7.253422230612383E-2</c:v>
                </c:pt>
                <c:pt idx="30">
                  <c:v>-0.11838884534684269</c:v>
                </c:pt>
                <c:pt idx="31">
                  <c:v>5.8098036527623576E-2</c:v>
                </c:pt>
                <c:pt idx="32">
                  <c:v>1.5752362049774371E-2</c:v>
                </c:pt>
                <c:pt idx="33">
                  <c:v>-0.10007433576607971</c:v>
                </c:pt>
                <c:pt idx="34">
                  <c:v>-8.6873445115380754E-3</c:v>
                </c:pt>
              </c:numCache>
            </c:numRef>
          </c:val>
          <c:extLst>
            <c:ext xmlns:c16="http://schemas.microsoft.com/office/drawing/2014/chart" uri="{C3380CC4-5D6E-409C-BE32-E72D297353CC}">
              <c16:uniqueId val="{00000006-A48E-3C42-832D-285CBAF8DF19}"/>
            </c:ext>
          </c:extLst>
        </c:ser>
        <c:ser>
          <c:idx val="7"/>
          <c:order val="7"/>
          <c:tx>
            <c:strRef>
              <c:f>'2.3.Avg.Prce'!$D$61</c:f>
              <c:strCache>
                <c:ptCount val="1"/>
                <c:pt idx="0">
                  <c:v>MIXED VEGETABLE</c:v>
                </c:pt>
              </c:strCache>
            </c:strRef>
          </c:tx>
          <c:spPr>
            <a:solidFill>
              <a:schemeClr val="accent2">
                <a:lumMod val="60000"/>
              </a:schemeClr>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'2.3.Avg.Prce'!$F$61:$AN$61</c:f>
              <c:numCache>
                <c:formatCode>_(* #,##0.00_);_(* \(#,##0.00\);_(* "-"??_);_(@_)</c:formatCode>
                <c:ptCount val="35"/>
                <c:pt idx="1">
                  <c:v>-1.4390951882192748E-3</c:v>
                </c:pt>
                <c:pt idx="2">
                  <c:v>-1.9633429074600084E-2</c:v>
                </c:pt>
                <c:pt idx="3">
                  <c:v>2.424289866737328E-2</c:v>
                </c:pt>
                <c:pt idx="4">
                  <c:v>5.0978936539889608E-2</c:v>
                </c:pt>
                <c:pt idx="5">
                  <c:v>8.3218242515781249E-4</c:v>
                </c:pt>
                <c:pt idx="6">
                  <c:v>-5.454390381788965E-3</c:v>
                </c:pt>
                <c:pt idx="7">
                  <c:v>8.3073968971809631E-3</c:v>
                </c:pt>
                <c:pt idx="8">
                  <c:v>-9.5135522266202033E-3</c:v>
                </c:pt>
                <c:pt idx="9">
                  <c:v>4.0763616982433248E-3</c:v>
                </c:pt>
                <c:pt idx="10">
                  <c:v>-2.2043708699847508E-2</c:v>
                </c:pt>
                <c:pt idx="11">
                  <c:v>1.427243225535646E-2</c:v>
                </c:pt>
                <c:pt idx="12">
                  <c:v>1.8543290578557636E-2</c:v>
                </c:pt>
                <c:pt idx="13">
                  <c:v>1.1025433953735231E-3</c:v>
                </c:pt>
                <c:pt idx="14">
                  <c:v>6.8870356703127911E-3</c:v>
                </c:pt>
                <c:pt idx="15">
                  <c:v>5.9330045946210941E-3</c:v>
                </c:pt>
                <c:pt idx="16">
                  <c:v>2.3173232360800267E-3</c:v>
                </c:pt>
                <c:pt idx="17">
                  <c:v>5.1621851687835285E-3</c:v>
                </c:pt>
                <c:pt idx="18">
                  <c:v>7.5257854947405889E-3</c:v>
                </c:pt>
                <c:pt idx="19">
                  <c:v>-1.3513785514590038E-2</c:v>
                </c:pt>
                <c:pt idx="20">
                  <c:v>1.8276247348568475E-2</c:v>
                </c:pt>
                <c:pt idx="21">
                  <c:v>-1.796946146398648E-2</c:v>
                </c:pt>
                <c:pt idx="22">
                  <c:v>4.6016257454937204E-3</c:v>
                </c:pt>
                <c:pt idx="23">
                  <c:v>-7.6052110766968717E-3</c:v>
                </c:pt>
                <c:pt idx="24">
                  <c:v>4.2340909426767936E-3</c:v>
                </c:pt>
                <c:pt idx="25">
                  <c:v>3.456312107851689E-3</c:v>
                </c:pt>
                <c:pt idx="26">
                  <c:v>2.9663319253527609E-2</c:v>
                </c:pt>
                <c:pt idx="27">
                  <c:v>1.8083656192908082E-2</c:v>
                </c:pt>
                <c:pt idx="28">
                  <c:v>2.0399211344403811E-2</c:v>
                </c:pt>
                <c:pt idx="29">
                  <c:v>-5.8198763897754358E-3</c:v>
                </c:pt>
                <c:pt idx="30">
                  <c:v>-1.6977264578086904E-2</c:v>
                </c:pt>
                <c:pt idx="31">
                  <c:v>-1.5079663364606088E-2</c:v>
                </c:pt>
                <c:pt idx="32">
                  <c:v>-8.8025947009334748E-3</c:v>
                </c:pt>
                <c:pt idx="33">
                  <c:v>-1.1643488586789874E-2</c:v>
                </c:pt>
                <c:pt idx="34">
                  <c:v>-1.8451982240232812E-2</c:v>
                </c:pt>
              </c:numCache>
            </c:numRef>
          </c:val>
          <c:extLst>
            <c:ext xmlns:c16="http://schemas.microsoft.com/office/drawing/2014/chart" uri="{C3380CC4-5D6E-409C-BE32-E72D297353CC}">
              <c16:uniqueId val="{00000007-A48E-3C42-832D-285CBAF8DF19}"/>
            </c:ext>
          </c:extLst>
        </c:ser>
        <c:ser>
          <c:idx val="8"/>
          <c:order val="8"/>
          <c:tx>
            <c:strRef>
              <c:f>'2.3.Avg.Prce'!$D$62</c:f>
              <c:strCache>
                <c:ptCount val="1"/>
                <c:pt idx="0">
                  <c:v>PEAS</c:v>
                </c:pt>
              </c:strCache>
            </c:strRef>
          </c:tx>
          <c:spPr>
            <a:solidFill>
              <a:schemeClr val="accent3">
                <a:lumMod val="60000"/>
              </a:schemeClr>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'2.3.Avg.Prce'!$F$62:$AN$62</c:f>
              <c:numCache>
                <c:formatCode>_(* #,##0.00_);_(* \(#,##0.00\);_(* "-"??_);_(@_)</c:formatCode>
                <c:ptCount val="35"/>
                <c:pt idx="1">
                  <c:v>-1.4702978453797089E-2</c:v>
                </c:pt>
                <c:pt idx="2">
                  <c:v>-6.9174898598434176E-4</c:v>
                </c:pt>
                <c:pt idx="3">
                  <c:v>4.3304082515014386E-3</c:v>
                </c:pt>
                <c:pt idx="4">
                  <c:v>3.4155253810900232E-2</c:v>
                </c:pt>
                <c:pt idx="5">
                  <c:v>-3.2769074316160607E-2</c:v>
                </c:pt>
                <c:pt idx="6">
                  <c:v>2.1239008363780565E-2</c:v>
                </c:pt>
                <c:pt idx="7">
                  <c:v>-2.0740285370949518E-2</c:v>
                </c:pt>
                <c:pt idx="8">
                  <c:v>8.8963779207384963E-3</c:v>
                </c:pt>
                <c:pt idx="9">
                  <c:v>-7.6055644273463896E-3</c:v>
                </c:pt>
                <c:pt idx="10">
                  <c:v>-3.6031388946997422E-2</c:v>
                </c:pt>
                <c:pt idx="11">
                  <c:v>1.3967116436652827E-2</c:v>
                </c:pt>
                <c:pt idx="12">
                  <c:v>5.8215490799187197E-2</c:v>
                </c:pt>
                <c:pt idx="13">
                  <c:v>3.1672216208784798E-2</c:v>
                </c:pt>
                <c:pt idx="14">
                  <c:v>2.5693468582641543E-3</c:v>
                </c:pt>
                <c:pt idx="15">
                  <c:v>-1.8912203926296556E-2</c:v>
                </c:pt>
                <c:pt idx="16">
                  <c:v>1.3747648611609042E-2</c:v>
                </c:pt>
                <c:pt idx="17">
                  <c:v>2.4914867068188684E-2</c:v>
                </c:pt>
                <c:pt idx="18">
                  <c:v>-2.7265514849319605E-2</c:v>
                </c:pt>
                <c:pt idx="19">
                  <c:v>4.2081387625994893E-2</c:v>
                </c:pt>
                <c:pt idx="20">
                  <c:v>8.0005377330076843E-3</c:v>
                </c:pt>
                <c:pt idx="21">
                  <c:v>-2.7724297148034149E-2</c:v>
                </c:pt>
                <c:pt idx="22">
                  <c:v>-3.0175270212667749E-2</c:v>
                </c:pt>
                <c:pt idx="23">
                  <c:v>3.1470260447999943E-2</c:v>
                </c:pt>
                <c:pt idx="24">
                  <c:v>1.6920711813014355E-2</c:v>
                </c:pt>
                <c:pt idx="25">
                  <c:v>6.0788558853435148E-3</c:v>
                </c:pt>
                <c:pt idx="26">
                  <c:v>2.3332282575191376E-2</c:v>
                </c:pt>
                <c:pt idx="27">
                  <c:v>6.038879852158674E-3</c:v>
                </c:pt>
                <c:pt idx="28">
                  <c:v>-4.6389097359218812E-2</c:v>
                </c:pt>
                <c:pt idx="29">
                  <c:v>-8.5863518651712045E-3</c:v>
                </c:pt>
                <c:pt idx="30">
                  <c:v>-1.7723559841720915E-2</c:v>
                </c:pt>
                <c:pt idx="31">
                  <c:v>-2.1878009995719427E-3</c:v>
                </c:pt>
                <c:pt idx="32">
                  <c:v>-1.7680335964434968E-2</c:v>
                </c:pt>
                <c:pt idx="33">
                  <c:v>1.3310529783177261E-2</c:v>
                </c:pt>
                <c:pt idx="34">
                  <c:v>1.6554632703063898E-2</c:v>
                </c:pt>
              </c:numCache>
            </c:numRef>
          </c:val>
          <c:extLst>
            <c:ext xmlns:c16="http://schemas.microsoft.com/office/drawing/2014/chart" uri="{C3380CC4-5D6E-409C-BE32-E72D297353CC}">
              <c16:uniqueId val="{00000008-A48E-3C42-832D-285CBAF8DF19}"/>
            </c:ext>
          </c:extLst>
        </c:ser>
        <c:ser>
          <c:idx val="9"/>
          <c:order val="9"/>
          <c:tx>
            <c:strRef>
              <c:f>'2.3.Avg.Prce'!$D$63</c:f>
              <c:strCache>
                <c:ptCount val="1"/>
                <c:pt idx="0">
                  <c:v>SPINACH</c:v>
                </c:pt>
              </c:strCache>
            </c:strRef>
          </c:tx>
          <c:spPr>
            <a:solidFill>
              <a:schemeClr val="accent4">
                <a:lumMod val="60000"/>
              </a:schemeClr>
            </a:solidFill>
            <a:ln>
              <a:noFill/>
            </a:ln>
            <a:effectLst/>
          </c:spPr>
          <c:invertIfNegative val="0"/>
          <c:cat>
            <c:multiLvlStrRef>
              <c:f>'2.3.Avg.Prce'!$F$51:$AN$53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 Before COVID </c:v>
                  </c:pt>
                  <c:pt idx="26">
                    <c:v> After COVID </c:v>
                  </c:pt>
                </c:lvl>
              </c:multiLvlStrCache>
            </c:multiLvlStrRef>
          </c:cat>
          <c:val>
            <c:numRef>
              <c:f>'2.3.Avg.Prce'!$F$63:$AN$63</c:f>
              <c:numCache>
                <c:formatCode>_(* #,##0.00_);_(* \(#,##0.00\);_(* "-"??_);_(@_)</c:formatCode>
                <c:ptCount val="35"/>
                <c:pt idx="1">
                  <c:v>-7.4270369398326097E-2</c:v>
                </c:pt>
                <c:pt idx="2">
                  <c:v>-4.2511227594119738E-3</c:v>
                </c:pt>
                <c:pt idx="3">
                  <c:v>-6.9514505659140635E-3</c:v>
                </c:pt>
                <c:pt idx="4">
                  <c:v>8.9524124697917262E-3</c:v>
                </c:pt>
                <c:pt idx="5">
                  <c:v>1.592687776223789E-3</c:v>
                </c:pt>
                <c:pt idx="6">
                  <c:v>8.861709756078362E-3</c:v>
                </c:pt>
                <c:pt idx="7">
                  <c:v>2.541950653436964E-2</c:v>
                </c:pt>
                <c:pt idx="8">
                  <c:v>-2.0547096689978561E-2</c:v>
                </c:pt>
                <c:pt idx="9">
                  <c:v>4.529730964685097E-2</c:v>
                </c:pt>
                <c:pt idx="10">
                  <c:v>-4.568485789207033E-2</c:v>
                </c:pt>
                <c:pt idx="11">
                  <c:v>2.9459843291179677E-2</c:v>
                </c:pt>
                <c:pt idx="12">
                  <c:v>2.0587519562279777E-2</c:v>
                </c:pt>
                <c:pt idx="13">
                  <c:v>9.0727131389676252E-3</c:v>
                </c:pt>
                <c:pt idx="14">
                  <c:v>1.0322742018042064E-2</c:v>
                </c:pt>
                <c:pt idx="15">
                  <c:v>-8.4712959447337255E-3</c:v>
                </c:pt>
                <c:pt idx="16">
                  <c:v>-3.1767499888590067E-2</c:v>
                </c:pt>
                <c:pt idx="17">
                  <c:v>4.528476114825386E-2</c:v>
                </c:pt>
                <c:pt idx="18">
                  <c:v>-2.4149364752446001E-4</c:v>
                </c:pt>
                <c:pt idx="19">
                  <c:v>8.419784749398751E-3</c:v>
                </c:pt>
                <c:pt idx="20">
                  <c:v>-4.7274498383391705E-3</c:v>
                </c:pt>
                <c:pt idx="21">
                  <c:v>-1.2210784058867108E-2</c:v>
                </c:pt>
                <c:pt idx="22">
                  <c:v>-4.7662657394508035E-2</c:v>
                </c:pt>
                <c:pt idx="23">
                  <c:v>9.2185902504959838E-3</c:v>
                </c:pt>
                <c:pt idx="24">
                  <c:v>5.9955575296978258E-2</c:v>
                </c:pt>
                <c:pt idx="25">
                  <c:v>9.4896406200661865E-4</c:v>
                </c:pt>
                <c:pt idx="26">
                  <c:v>1.4875497016006323E-2</c:v>
                </c:pt>
                <c:pt idx="27">
                  <c:v>3.6045466362620182E-2</c:v>
                </c:pt>
                <c:pt idx="28">
                  <c:v>5.1320397690613806E-2</c:v>
                </c:pt>
                <c:pt idx="29">
                  <c:v>-2.1785884224183261E-2</c:v>
                </c:pt>
                <c:pt idx="30">
                  <c:v>4.7766352981646332E-3</c:v>
                </c:pt>
                <c:pt idx="31">
                  <c:v>-2.3942774461394034E-2</c:v>
                </c:pt>
                <c:pt idx="32">
                  <c:v>-5.4770952400302608E-3</c:v>
                </c:pt>
                <c:pt idx="33">
                  <c:v>-1.0741962975985397E-2</c:v>
                </c:pt>
                <c:pt idx="34">
                  <c:v>-2.6004292965181697E-2</c:v>
                </c:pt>
              </c:numCache>
            </c:numRef>
          </c:val>
          <c:extLst>
            <c:ext xmlns:c16="http://schemas.microsoft.com/office/drawing/2014/chart" uri="{C3380CC4-5D6E-409C-BE32-E72D297353CC}">
              <c16:uniqueId val="{00000009-A48E-3C42-832D-285CBAF8DF19}"/>
            </c:ext>
          </c:extLst>
        </c:ser>
        <c:dLbls>
          <c:showLegendKey val="0"/>
          <c:showVal val="0"/>
          <c:showCatName val="0"/>
          <c:showSerName val="0"/>
          <c:showPercent val="0"/>
          <c:showBubbleSize val="0"/>
        </c:dLbls>
        <c:gapWidth val="0"/>
        <c:axId val="1229827080"/>
        <c:axId val="1229825440"/>
      </c:barChart>
      <c:catAx>
        <c:axId val="1229827080"/>
        <c:scaling>
          <c:orientation val="minMax"/>
        </c:scaling>
        <c:delete val="0"/>
        <c:axPos val="b"/>
        <c:numFmt formatCode="0%"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29825440"/>
        <c:crosses val="autoZero"/>
        <c:auto val="1"/>
        <c:lblAlgn val="ctr"/>
        <c:lblOffset val="100"/>
        <c:noMultiLvlLbl val="0"/>
      </c:catAx>
      <c:valAx>
        <c:axId val="1229825440"/>
        <c:scaling>
          <c:orientation val="minMax"/>
        </c:scaling>
        <c:delete val="0"/>
        <c:axPos val="l"/>
        <c:majorGridlines>
          <c:spPr>
            <a:ln w="9525" cap="flat" cmpd="sng" algn="ctr">
              <a:solidFill>
                <a:schemeClr val="tx1">
                  <a:lumMod val="15000"/>
                  <a:lumOff val="85000"/>
                </a:schemeClr>
              </a:solidFill>
              <a:round/>
            </a:ln>
            <a:effectLst/>
          </c:spPr>
        </c:majorGridlines>
        <c:numFmt formatCode="_(* #,##0.00_);_(* \(#,##0.0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298270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 UNITS SOLD</a:t>
            </a:r>
          </a:p>
          <a:p>
            <a:pPr>
              <a:defRPr/>
            </a:pPr>
            <a:r>
              <a:rPr lang="en-US" dirty="0"/>
              <a:t>(1/2018-11/2020)</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'1.overview'!$D$4</c:f>
              <c:strCache>
                <c:ptCount val="1"/>
                <c:pt idx="0">
                  <c:v>NATIONAL BRAND</c:v>
                </c:pt>
              </c:strCache>
            </c:strRef>
          </c:tx>
          <c:spPr>
            <a:ln w="28575" cap="rnd">
              <a:solidFill>
                <a:schemeClr val="accent1"/>
              </a:solidFill>
              <a:round/>
            </a:ln>
            <a:effectLst/>
          </c:spPr>
          <c:marker>
            <c:symbol val="none"/>
          </c:marker>
          <c:cat>
            <c:multiLvlStrRef>
              <c:f>'1.overview'!$F$1:$AN$3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'1.overview'!$F$4:$AN$4</c:f>
              <c:numCache>
                <c:formatCode>General</c:formatCode>
                <c:ptCount val="35"/>
                <c:pt idx="0">
                  <c:v>66318</c:v>
                </c:pt>
                <c:pt idx="1">
                  <c:v>67116</c:v>
                </c:pt>
                <c:pt idx="2">
                  <c:v>64386</c:v>
                </c:pt>
                <c:pt idx="3">
                  <c:v>77665</c:v>
                </c:pt>
                <c:pt idx="4">
                  <c:v>52864</c:v>
                </c:pt>
                <c:pt idx="5">
                  <c:v>59045</c:v>
                </c:pt>
                <c:pt idx="6">
                  <c:v>66304</c:v>
                </c:pt>
                <c:pt idx="7">
                  <c:v>51926</c:v>
                </c:pt>
                <c:pt idx="8">
                  <c:v>64666</c:v>
                </c:pt>
                <c:pt idx="9">
                  <c:v>54824</c:v>
                </c:pt>
                <c:pt idx="10">
                  <c:v>55244</c:v>
                </c:pt>
                <c:pt idx="11">
                  <c:v>75418</c:v>
                </c:pt>
                <c:pt idx="12">
                  <c:v>61810</c:v>
                </c:pt>
                <c:pt idx="13">
                  <c:v>58828</c:v>
                </c:pt>
                <c:pt idx="14">
                  <c:v>66136</c:v>
                </c:pt>
                <c:pt idx="15">
                  <c:v>48769</c:v>
                </c:pt>
                <c:pt idx="16">
                  <c:v>48559</c:v>
                </c:pt>
                <c:pt idx="17">
                  <c:v>59332</c:v>
                </c:pt>
                <c:pt idx="18">
                  <c:v>45829</c:v>
                </c:pt>
                <c:pt idx="19">
                  <c:v>48902</c:v>
                </c:pt>
                <c:pt idx="20">
                  <c:v>58303</c:v>
                </c:pt>
                <c:pt idx="21">
                  <c:v>52381</c:v>
                </c:pt>
                <c:pt idx="22">
                  <c:v>55748</c:v>
                </c:pt>
                <c:pt idx="23">
                  <c:v>63749</c:v>
                </c:pt>
                <c:pt idx="24">
                  <c:v>57288</c:v>
                </c:pt>
                <c:pt idx="25">
                  <c:v>54341</c:v>
                </c:pt>
                <c:pt idx="26">
                  <c:v>87185</c:v>
                </c:pt>
                <c:pt idx="27">
                  <c:v>69972</c:v>
                </c:pt>
                <c:pt idx="28">
                  <c:v>70847</c:v>
                </c:pt>
                <c:pt idx="29">
                  <c:v>48083</c:v>
                </c:pt>
                <c:pt idx="30">
                  <c:v>45955</c:v>
                </c:pt>
                <c:pt idx="31">
                  <c:v>60277</c:v>
                </c:pt>
                <c:pt idx="32">
                  <c:v>48601</c:v>
                </c:pt>
                <c:pt idx="33">
                  <c:v>51737</c:v>
                </c:pt>
                <c:pt idx="34">
                  <c:v>65611</c:v>
                </c:pt>
              </c:numCache>
            </c:numRef>
          </c:val>
          <c:smooth val="0"/>
          <c:extLst>
            <c:ext xmlns:c16="http://schemas.microsoft.com/office/drawing/2014/chart" uri="{C3380CC4-5D6E-409C-BE32-E72D297353CC}">
              <c16:uniqueId val="{00000000-0FFA-4551-809B-CC06A4475806}"/>
            </c:ext>
          </c:extLst>
        </c:ser>
        <c:ser>
          <c:idx val="1"/>
          <c:order val="1"/>
          <c:tx>
            <c:strRef>
              <c:f>'1.overview'!$D$5</c:f>
              <c:strCache>
                <c:ptCount val="1"/>
                <c:pt idx="0">
                  <c:v>PRIVATE LABEL</c:v>
                </c:pt>
              </c:strCache>
            </c:strRef>
          </c:tx>
          <c:spPr>
            <a:ln w="28575" cap="rnd">
              <a:solidFill>
                <a:schemeClr val="accent6">
                  <a:lumMod val="75000"/>
                </a:schemeClr>
              </a:solidFill>
              <a:round/>
            </a:ln>
            <a:effectLst/>
          </c:spPr>
          <c:marker>
            <c:symbol val="none"/>
          </c:marker>
          <c:cat>
            <c:multiLvlStrRef>
              <c:f>'1.overview'!$F$1:$AN$3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'1.overview'!$F$5:$AN$5</c:f>
              <c:numCache>
                <c:formatCode>General</c:formatCode>
                <c:ptCount val="35"/>
                <c:pt idx="0">
                  <c:v>19257</c:v>
                </c:pt>
                <c:pt idx="1">
                  <c:v>18004</c:v>
                </c:pt>
                <c:pt idx="2">
                  <c:v>19978</c:v>
                </c:pt>
                <c:pt idx="3">
                  <c:v>21602</c:v>
                </c:pt>
                <c:pt idx="4">
                  <c:v>17164</c:v>
                </c:pt>
                <c:pt idx="5">
                  <c:v>15344</c:v>
                </c:pt>
                <c:pt idx="6">
                  <c:v>19782</c:v>
                </c:pt>
                <c:pt idx="7">
                  <c:v>19229</c:v>
                </c:pt>
                <c:pt idx="8">
                  <c:v>25067</c:v>
                </c:pt>
                <c:pt idx="9">
                  <c:v>21231</c:v>
                </c:pt>
                <c:pt idx="10">
                  <c:v>20090</c:v>
                </c:pt>
                <c:pt idx="11">
                  <c:v>26278</c:v>
                </c:pt>
                <c:pt idx="12">
                  <c:v>22232</c:v>
                </c:pt>
                <c:pt idx="13">
                  <c:v>21518</c:v>
                </c:pt>
                <c:pt idx="14">
                  <c:v>26915</c:v>
                </c:pt>
                <c:pt idx="15">
                  <c:v>18046</c:v>
                </c:pt>
                <c:pt idx="16">
                  <c:v>17640</c:v>
                </c:pt>
                <c:pt idx="17">
                  <c:v>21798</c:v>
                </c:pt>
                <c:pt idx="18">
                  <c:v>17164</c:v>
                </c:pt>
                <c:pt idx="19">
                  <c:v>17640</c:v>
                </c:pt>
                <c:pt idx="20">
                  <c:v>20006</c:v>
                </c:pt>
                <c:pt idx="21">
                  <c:v>18802</c:v>
                </c:pt>
                <c:pt idx="22">
                  <c:v>20202</c:v>
                </c:pt>
                <c:pt idx="23">
                  <c:v>23576</c:v>
                </c:pt>
                <c:pt idx="24">
                  <c:v>19397</c:v>
                </c:pt>
                <c:pt idx="25">
                  <c:v>18774</c:v>
                </c:pt>
                <c:pt idx="26">
                  <c:v>32207</c:v>
                </c:pt>
                <c:pt idx="27">
                  <c:v>24934</c:v>
                </c:pt>
                <c:pt idx="28">
                  <c:v>28427</c:v>
                </c:pt>
                <c:pt idx="29">
                  <c:v>18193</c:v>
                </c:pt>
                <c:pt idx="30">
                  <c:v>17976</c:v>
                </c:pt>
                <c:pt idx="31">
                  <c:v>23912</c:v>
                </c:pt>
                <c:pt idx="32">
                  <c:v>17955</c:v>
                </c:pt>
                <c:pt idx="33">
                  <c:v>17703</c:v>
                </c:pt>
                <c:pt idx="34">
                  <c:v>24395</c:v>
                </c:pt>
              </c:numCache>
            </c:numRef>
          </c:val>
          <c:smooth val="0"/>
          <c:extLst>
            <c:ext xmlns:c16="http://schemas.microsoft.com/office/drawing/2014/chart" uri="{C3380CC4-5D6E-409C-BE32-E72D297353CC}">
              <c16:uniqueId val="{00000001-0FFA-4551-809B-CC06A4475806}"/>
            </c:ext>
          </c:extLst>
        </c:ser>
        <c:dLbls>
          <c:showLegendKey val="0"/>
          <c:showVal val="0"/>
          <c:showCatName val="0"/>
          <c:showSerName val="0"/>
          <c:showPercent val="0"/>
          <c:showBubbleSize val="0"/>
        </c:dLbls>
        <c:smooth val="0"/>
        <c:axId val="1072497648"/>
        <c:axId val="1072492728"/>
      </c:lineChart>
      <c:catAx>
        <c:axId val="10724976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2492728"/>
        <c:crosses val="autoZero"/>
        <c:auto val="1"/>
        <c:lblAlgn val="ctr"/>
        <c:lblOffset val="100"/>
        <c:noMultiLvlLbl val="0"/>
      </c:catAx>
      <c:valAx>
        <c:axId val="10724927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24976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 %MOM CHANGE</a:t>
            </a:r>
          </a:p>
          <a:p>
            <a:pPr>
              <a:defRPr/>
            </a:pPr>
            <a:r>
              <a:rPr lang="en-US" dirty="0"/>
              <a:t>(1/2018-11/2020)</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'1.overview'!$D$10</c:f>
              <c:strCache>
                <c:ptCount val="1"/>
                <c:pt idx="0">
                  <c:v>NATIONAL BRAND</c:v>
                </c:pt>
              </c:strCache>
            </c:strRef>
          </c:tx>
          <c:spPr>
            <a:ln w="28575" cap="rnd">
              <a:solidFill>
                <a:schemeClr val="accent1"/>
              </a:solidFill>
              <a:round/>
            </a:ln>
            <a:effectLst/>
          </c:spPr>
          <c:marker>
            <c:symbol val="none"/>
          </c:marker>
          <c:cat>
            <c:multiLvlStrRef>
              <c:f>'1.overview'!$F$7:$AN$9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'1.overview'!$F$10:$AN$10</c:f>
              <c:numCache>
                <c:formatCode>General</c:formatCode>
                <c:ptCount val="35"/>
                <c:pt idx="1">
                  <c:v>1.2032932235592098E-2</c:v>
                </c:pt>
                <c:pt idx="2">
                  <c:v>-4.06758448060075E-2</c:v>
                </c:pt>
                <c:pt idx="3">
                  <c:v>0.20624048706240483</c:v>
                </c:pt>
                <c:pt idx="4">
                  <c:v>-0.31933303289770165</c:v>
                </c:pt>
                <c:pt idx="5">
                  <c:v>0.11692266949152552</c:v>
                </c:pt>
                <c:pt idx="6">
                  <c:v>0.12294013040901008</c:v>
                </c:pt>
                <c:pt idx="7">
                  <c:v>-0.21684966216216217</c:v>
                </c:pt>
                <c:pt idx="8">
                  <c:v>0.24534915071447827</c:v>
                </c:pt>
                <c:pt idx="9">
                  <c:v>-0.15219744533448798</c:v>
                </c:pt>
                <c:pt idx="10">
                  <c:v>7.6608784473952696E-3</c:v>
                </c:pt>
                <c:pt idx="11">
                  <c:v>0.36517992904206786</c:v>
                </c:pt>
                <c:pt idx="12">
                  <c:v>-0.1804343790607017</c:v>
                </c:pt>
                <c:pt idx="13">
                  <c:v>-4.8244620611551547E-2</c:v>
                </c:pt>
                <c:pt idx="14">
                  <c:v>0.12422655878153255</c:v>
                </c:pt>
                <c:pt idx="15">
                  <c:v>-0.2625952582557155</c:v>
                </c:pt>
                <c:pt idx="16">
                  <c:v>-4.3060140663125912E-3</c:v>
                </c:pt>
                <c:pt idx="17">
                  <c:v>0.22185382730286873</c:v>
                </c:pt>
                <c:pt idx="18">
                  <c:v>-0.22758376592732421</c:v>
                </c:pt>
                <c:pt idx="19">
                  <c:v>6.70536123415304E-2</c:v>
                </c:pt>
                <c:pt idx="20">
                  <c:v>0.19224162610936157</c:v>
                </c:pt>
                <c:pt idx="21">
                  <c:v>-0.10157281786528993</c:v>
                </c:pt>
                <c:pt idx="22">
                  <c:v>6.427903247360689E-2</c:v>
                </c:pt>
                <c:pt idx="23">
                  <c:v>0.14352084379708696</c:v>
                </c:pt>
                <c:pt idx="24">
                  <c:v>-0.10135060942132423</c:v>
                </c:pt>
                <c:pt idx="25">
                  <c:v>-5.1441837732160267E-2</c:v>
                </c:pt>
                <c:pt idx="26">
                  <c:v>0.60440551333247461</c:v>
                </c:pt>
                <c:pt idx="27">
                  <c:v>-0.19743075070252913</c:v>
                </c:pt>
                <c:pt idx="28">
                  <c:v>1.2505002000800403E-2</c:v>
                </c:pt>
                <c:pt idx="29">
                  <c:v>-0.32131212330797354</c:v>
                </c:pt>
                <c:pt idx="30">
                  <c:v>-4.4256805939729249E-2</c:v>
                </c:pt>
                <c:pt idx="31">
                  <c:v>0.31165270373191167</c:v>
                </c:pt>
                <c:pt idx="32">
                  <c:v>-0.19370572523516427</c:v>
                </c:pt>
                <c:pt idx="33">
                  <c:v>6.4525421287627838E-2</c:v>
                </c:pt>
                <c:pt idx="34">
                  <c:v>0.26816398322283863</c:v>
                </c:pt>
              </c:numCache>
            </c:numRef>
          </c:val>
          <c:smooth val="0"/>
          <c:extLst>
            <c:ext xmlns:c16="http://schemas.microsoft.com/office/drawing/2014/chart" uri="{C3380CC4-5D6E-409C-BE32-E72D297353CC}">
              <c16:uniqueId val="{00000000-71B0-4A07-95AA-ED5C7003F101}"/>
            </c:ext>
          </c:extLst>
        </c:ser>
        <c:ser>
          <c:idx val="1"/>
          <c:order val="1"/>
          <c:tx>
            <c:strRef>
              <c:f>'1.overview'!$D$11</c:f>
              <c:strCache>
                <c:ptCount val="1"/>
                <c:pt idx="0">
                  <c:v>PRIVATE LABEL</c:v>
                </c:pt>
              </c:strCache>
            </c:strRef>
          </c:tx>
          <c:spPr>
            <a:ln w="28575" cap="rnd">
              <a:solidFill>
                <a:schemeClr val="accent6">
                  <a:lumMod val="75000"/>
                </a:schemeClr>
              </a:solidFill>
              <a:round/>
            </a:ln>
            <a:effectLst/>
          </c:spPr>
          <c:marker>
            <c:symbol val="none"/>
          </c:marker>
          <c:cat>
            <c:multiLvlStrRef>
              <c:f>'1.overview'!$F$7:$AN$9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'1.overview'!$F$11:$AN$11</c:f>
              <c:numCache>
                <c:formatCode>General</c:formatCode>
                <c:ptCount val="35"/>
                <c:pt idx="1">
                  <c:v>-6.5067248273355194E-2</c:v>
                </c:pt>
                <c:pt idx="2">
                  <c:v>0.10964230171073086</c:v>
                </c:pt>
                <c:pt idx="3">
                  <c:v>8.1289418360196208E-2</c:v>
                </c:pt>
                <c:pt idx="4">
                  <c:v>-0.20544394037589109</c:v>
                </c:pt>
                <c:pt idx="5">
                  <c:v>-0.10603588907014683</c:v>
                </c:pt>
                <c:pt idx="6">
                  <c:v>0.28923357664233573</c:v>
                </c:pt>
                <c:pt idx="7">
                  <c:v>-2.7954706298655374E-2</c:v>
                </c:pt>
                <c:pt idx="8">
                  <c:v>0.30360393156170362</c:v>
                </c:pt>
                <c:pt idx="9">
                  <c:v>-0.1530298799218095</c:v>
                </c:pt>
                <c:pt idx="10">
                  <c:v>-5.3742169469172429E-2</c:v>
                </c:pt>
                <c:pt idx="11">
                  <c:v>0.30801393728222992</c:v>
                </c:pt>
                <c:pt idx="12">
                  <c:v>-0.15396909962706451</c:v>
                </c:pt>
                <c:pt idx="13">
                  <c:v>-3.2115869017632193E-2</c:v>
                </c:pt>
                <c:pt idx="14">
                  <c:v>0.25081327260897845</c:v>
                </c:pt>
                <c:pt idx="15">
                  <c:v>-0.32951885565669703</c:v>
                </c:pt>
                <c:pt idx="16">
                  <c:v>-2.2498060512024853E-2</c:v>
                </c:pt>
                <c:pt idx="17">
                  <c:v>0.23571428571428577</c:v>
                </c:pt>
                <c:pt idx="18">
                  <c:v>-0.21258831085420682</c:v>
                </c:pt>
                <c:pt idx="19">
                  <c:v>2.7732463295269127E-2</c:v>
                </c:pt>
                <c:pt idx="20">
                  <c:v>0.13412698412698409</c:v>
                </c:pt>
                <c:pt idx="21">
                  <c:v>-6.0181945416375116E-2</c:v>
                </c:pt>
                <c:pt idx="22">
                  <c:v>7.4460163812360314E-2</c:v>
                </c:pt>
                <c:pt idx="23">
                  <c:v>0.16701316701316693</c:v>
                </c:pt>
                <c:pt idx="24">
                  <c:v>-0.17725653206650827</c:v>
                </c:pt>
                <c:pt idx="25">
                  <c:v>-3.2118368819920584E-2</c:v>
                </c:pt>
                <c:pt idx="26">
                  <c:v>0.71551081282624907</c:v>
                </c:pt>
                <c:pt idx="27">
                  <c:v>-0.22582047381004133</c:v>
                </c:pt>
                <c:pt idx="28">
                  <c:v>0.14008983717012913</c:v>
                </c:pt>
                <c:pt idx="29">
                  <c:v>-0.36000984979069195</c:v>
                </c:pt>
                <c:pt idx="30">
                  <c:v>-1.1927664486340861E-2</c:v>
                </c:pt>
                <c:pt idx="31">
                  <c:v>0.33021806853582558</c:v>
                </c:pt>
                <c:pt idx="32">
                  <c:v>-0.2491217798594848</c:v>
                </c:pt>
                <c:pt idx="33">
                  <c:v>-1.4035087719298289E-2</c:v>
                </c:pt>
                <c:pt idx="34">
                  <c:v>0.37801502570185841</c:v>
                </c:pt>
              </c:numCache>
            </c:numRef>
          </c:val>
          <c:smooth val="0"/>
          <c:extLst>
            <c:ext xmlns:c16="http://schemas.microsoft.com/office/drawing/2014/chart" uri="{C3380CC4-5D6E-409C-BE32-E72D297353CC}">
              <c16:uniqueId val="{00000001-71B0-4A07-95AA-ED5C7003F101}"/>
            </c:ext>
          </c:extLst>
        </c:ser>
        <c:dLbls>
          <c:showLegendKey val="0"/>
          <c:showVal val="0"/>
          <c:showCatName val="0"/>
          <c:showSerName val="0"/>
          <c:showPercent val="0"/>
          <c:showBubbleSize val="0"/>
        </c:dLbls>
        <c:smooth val="0"/>
        <c:axId val="1072523232"/>
        <c:axId val="1072527824"/>
      </c:lineChart>
      <c:catAx>
        <c:axId val="1072523232"/>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2527824"/>
        <c:crosses val="autoZero"/>
        <c:auto val="1"/>
        <c:lblAlgn val="ctr"/>
        <c:lblOffset val="100"/>
        <c:noMultiLvlLbl val="0"/>
      </c:catAx>
      <c:valAx>
        <c:axId val="1072527824"/>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25232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NATIONAL</a:t>
            </a:r>
            <a:r>
              <a:rPr lang="en-US" baseline="0"/>
              <a:t> BRAND - AVERAGE MONTHLY PRICE </a:t>
            </a:r>
          </a:p>
          <a:p>
            <a:pPr>
              <a:defRPr/>
            </a:pPr>
            <a:r>
              <a:rPr lang="en-US" baseline="0"/>
              <a:t>(1/2018-11/2020)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'3.Price'!$D$4</c:f>
              <c:strCache>
                <c:ptCount val="1"/>
                <c:pt idx="0">
                  <c:v>KERNEL POPCORN</c:v>
                </c:pt>
              </c:strCache>
            </c:strRef>
          </c:tx>
          <c:spPr>
            <a:ln w="28575" cap="rnd">
              <a:solidFill>
                <a:srgbClr val="FFC000"/>
              </a:solidFill>
              <a:round/>
            </a:ln>
            <a:effectLst/>
          </c:spPr>
          <c:marker>
            <c:symbol val="none"/>
          </c:marker>
          <c:cat>
            <c:multiLvlStrRef>
              <c:f>'3.Price'!$F$1:$AN$3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'3.Price'!$F$4:$AN$4</c:f>
              <c:numCache>
                <c:formatCode>General</c:formatCode>
                <c:ptCount val="35"/>
                <c:pt idx="0">
                  <c:v>5.2719718396711093</c:v>
                </c:pt>
                <c:pt idx="1">
                  <c:v>4.623657725394561</c:v>
                </c:pt>
                <c:pt idx="2">
                  <c:v>4.367884602504847</c:v>
                </c:pt>
                <c:pt idx="3">
                  <c:v>3.9812044161926901</c:v>
                </c:pt>
                <c:pt idx="4">
                  <c:v>3.5533112929382318</c:v>
                </c:pt>
                <c:pt idx="5">
                  <c:v>3.3155491654348355</c:v>
                </c:pt>
                <c:pt idx="6">
                  <c:v>6.4797614297589199</c:v>
                </c:pt>
                <c:pt idx="7">
                  <c:v>5.3117011589912364</c:v>
                </c:pt>
                <c:pt idx="8">
                  <c:v>5.6291342043676726</c:v>
                </c:pt>
                <c:pt idx="9">
                  <c:v>7.0141612519200844</c:v>
                </c:pt>
                <c:pt idx="10">
                  <c:v>6.0469004728132241</c:v>
                </c:pt>
                <c:pt idx="11">
                  <c:v>3.4971774048149213</c:v>
                </c:pt>
                <c:pt idx="12">
                  <c:v>4.1453768990169628</c:v>
                </c:pt>
                <c:pt idx="13">
                  <c:v>3.5922122377622285</c:v>
                </c:pt>
                <c:pt idx="14">
                  <c:v>3.9037939397441672</c:v>
                </c:pt>
                <c:pt idx="15">
                  <c:v>3.607590958605666</c:v>
                </c:pt>
                <c:pt idx="16">
                  <c:v>4.0508207290825933</c:v>
                </c:pt>
                <c:pt idx="17">
                  <c:v>3.5322471149439627</c:v>
                </c:pt>
                <c:pt idx="18">
                  <c:v>3.4747361625133677</c:v>
                </c:pt>
                <c:pt idx="19">
                  <c:v>4.4396836316181885</c:v>
                </c:pt>
                <c:pt idx="20">
                  <c:v>5.7878916276163483</c:v>
                </c:pt>
                <c:pt idx="21">
                  <c:v>5.4733064416705064</c:v>
                </c:pt>
                <c:pt idx="22">
                  <c:v>3.5965990338164224</c:v>
                </c:pt>
                <c:pt idx="23">
                  <c:v>3.566167436555447</c:v>
                </c:pt>
                <c:pt idx="24">
                  <c:v>3.7222404489016161</c:v>
                </c:pt>
                <c:pt idx="25">
                  <c:v>3.7147637430904212</c:v>
                </c:pt>
                <c:pt idx="26">
                  <c:v>3.7230804311208061</c:v>
                </c:pt>
                <c:pt idx="27">
                  <c:v>3.7247751432435967</c:v>
                </c:pt>
                <c:pt idx="28">
                  <c:v>3.7597674201014235</c:v>
                </c:pt>
                <c:pt idx="29">
                  <c:v>3.6357430670244915</c:v>
                </c:pt>
                <c:pt idx="30">
                  <c:v>3.8009279310187005</c:v>
                </c:pt>
                <c:pt idx="31">
                  <c:v>3.6769918367346834</c:v>
                </c:pt>
                <c:pt idx="32">
                  <c:v>3.6583635876449323</c:v>
                </c:pt>
                <c:pt idx="33">
                  <c:v>3.6860689930636692</c:v>
                </c:pt>
                <c:pt idx="34">
                  <c:v>3.72233868410621</c:v>
                </c:pt>
              </c:numCache>
            </c:numRef>
          </c:val>
          <c:smooth val="0"/>
          <c:extLst>
            <c:ext xmlns:c16="http://schemas.microsoft.com/office/drawing/2014/chart" uri="{C3380CC4-5D6E-409C-BE32-E72D297353CC}">
              <c16:uniqueId val="{00000000-571B-425A-90CA-5868EB617088}"/>
            </c:ext>
          </c:extLst>
        </c:ser>
        <c:ser>
          <c:idx val="1"/>
          <c:order val="1"/>
          <c:tx>
            <c:strRef>
              <c:f>'3.Price'!$D$5</c:f>
              <c:strCache>
                <c:ptCount val="1"/>
                <c:pt idx="0">
                  <c:v>MICROWAVEABLE POPCORN</c:v>
                </c:pt>
              </c:strCache>
            </c:strRef>
          </c:tx>
          <c:spPr>
            <a:ln w="28575" cap="rnd">
              <a:solidFill>
                <a:schemeClr val="accent2"/>
              </a:solidFill>
              <a:round/>
            </a:ln>
            <a:effectLst/>
          </c:spPr>
          <c:marker>
            <c:symbol val="none"/>
          </c:marker>
          <c:cat>
            <c:multiLvlStrRef>
              <c:f>'3.Price'!$F$1:$AN$3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'3.Price'!$F$5:$AN$5</c:f>
              <c:numCache>
                <c:formatCode>General</c:formatCode>
                <c:ptCount val="35"/>
                <c:pt idx="0">
                  <c:v>3.2664281713610746</c:v>
                </c:pt>
                <c:pt idx="1">
                  <c:v>3.3130799390744965</c:v>
                </c:pt>
                <c:pt idx="2">
                  <c:v>3.2750990432475326</c:v>
                </c:pt>
                <c:pt idx="3">
                  <c:v>3.2424592058561723</c:v>
                </c:pt>
                <c:pt idx="4">
                  <c:v>3.2567750398153295</c:v>
                </c:pt>
                <c:pt idx="5">
                  <c:v>3.2478984103935433</c:v>
                </c:pt>
                <c:pt idx="6">
                  <c:v>3.3134762771852921</c:v>
                </c:pt>
                <c:pt idx="7">
                  <c:v>3.302557701038686</c:v>
                </c:pt>
                <c:pt idx="8">
                  <c:v>3.2247860195219706</c:v>
                </c:pt>
                <c:pt idx="9">
                  <c:v>3.2264976931980915</c:v>
                </c:pt>
                <c:pt idx="10">
                  <c:v>3.2696704930300036</c:v>
                </c:pt>
                <c:pt idx="11">
                  <c:v>3.2217165363961837</c:v>
                </c:pt>
                <c:pt idx="12">
                  <c:v>3.2030879737572668</c:v>
                </c:pt>
                <c:pt idx="13">
                  <c:v>3.1725795337471827</c:v>
                </c:pt>
                <c:pt idx="14">
                  <c:v>3.235668546503232</c:v>
                </c:pt>
                <c:pt idx="15">
                  <c:v>3.169345097818931</c:v>
                </c:pt>
                <c:pt idx="16">
                  <c:v>3.2759017877246532</c:v>
                </c:pt>
                <c:pt idx="17">
                  <c:v>3.2640371511037221</c:v>
                </c:pt>
                <c:pt idx="18">
                  <c:v>3.3004854179905463</c:v>
                </c:pt>
                <c:pt idx="19">
                  <c:v>3.2540131130800991</c:v>
                </c:pt>
                <c:pt idx="20">
                  <c:v>3.247355441934086</c:v>
                </c:pt>
                <c:pt idx="21">
                  <c:v>3.2343654341713264</c:v>
                </c:pt>
                <c:pt idx="22">
                  <c:v>3.315069418845499</c:v>
                </c:pt>
                <c:pt idx="23">
                  <c:v>3.3004258099225132</c:v>
                </c:pt>
                <c:pt idx="24">
                  <c:v>3.1904566438387634</c:v>
                </c:pt>
                <c:pt idx="25">
                  <c:v>3.2090147819146142</c:v>
                </c:pt>
                <c:pt idx="26">
                  <c:v>3.2886461514299277</c:v>
                </c:pt>
                <c:pt idx="27">
                  <c:v>3.4339925909786264</c:v>
                </c:pt>
                <c:pt idx="28">
                  <c:v>3.4818893319925359</c:v>
                </c:pt>
                <c:pt idx="29">
                  <c:v>3.5101656559156256</c:v>
                </c:pt>
                <c:pt idx="30">
                  <c:v>3.4965616794181331</c:v>
                </c:pt>
                <c:pt idx="31">
                  <c:v>3.4158759485639894</c:v>
                </c:pt>
                <c:pt idx="32">
                  <c:v>3.4303194269722628</c:v>
                </c:pt>
                <c:pt idx="33">
                  <c:v>3.4384322940024372</c:v>
                </c:pt>
                <c:pt idx="34">
                  <c:v>3.5329752154065766</c:v>
                </c:pt>
              </c:numCache>
            </c:numRef>
          </c:val>
          <c:smooth val="0"/>
          <c:extLst>
            <c:ext xmlns:c16="http://schemas.microsoft.com/office/drawing/2014/chart" uri="{C3380CC4-5D6E-409C-BE32-E72D297353CC}">
              <c16:uniqueId val="{00000001-571B-425A-90CA-5868EB617088}"/>
            </c:ext>
          </c:extLst>
        </c:ser>
        <c:ser>
          <c:idx val="2"/>
          <c:order val="2"/>
          <c:tx>
            <c:strRef>
              <c:f>'3.Price'!$D$6</c:f>
              <c:strCache>
                <c:ptCount val="1"/>
                <c:pt idx="0">
                  <c:v>OIL</c:v>
                </c:pt>
              </c:strCache>
            </c:strRef>
          </c:tx>
          <c:spPr>
            <a:ln w="28575" cap="rnd">
              <a:solidFill>
                <a:schemeClr val="accent6">
                  <a:lumMod val="75000"/>
                </a:schemeClr>
              </a:solidFill>
              <a:round/>
            </a:ln>
            <a:effectLst/>
          </c:spPr>
          <c:marker>
            <c:symbol val="none"/>
          </c:marker>
          <c:cat>
            <c:multiLvlStrRef>
              <c:f>'3.Price'!$F$1:$AN$3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'3.Price'!$F$6:$AN$6</c:f>
              <c:numCache>
                <c:formatCode>General</c:formatCode>
                <c:ptCount val="35"/>
                <c:pt idx="0">
                  <c:v>3.2168541666666641</c:v>
                </c:pt>
                <c:pt idx="1">
                  <c:v>3.3397522522522496</c:v>
                </c:pt>
                <c:pt idx="2">
                  <c:v>3.217927875243662</c:v>
                </c:pt>
                <c:pt idx="3">
                  <c:v>3.2862096774193548</c:v>
                </c:pt>
                <c:pt idx="4">
                  <c:v>3.2540817409766447</c:v>
                </c:pt>
                <c:pt idx="5">
                  <c:v>3.5268819875776352</c:v>
                </c:pt>
                <c:pt idx="6">
                  <c:v>3.3551534928692264</c:v>
                </c:pt>
                <c:pt idx="7">
                  <c:v>3.3131530214424947</c:v>
                </c:pt>
                <c:pt idx="8">
                  <c:v>3.2150650224215234</c:v>
                </c:pt>
                <c:pt idx="9">
                  <c:v>3.2575029239766056</c:v>
                </c:pt>
                <c:pt idx="10">
                  <c:v>3.271351851851851</c:v>
                </c:pt>
                <c:pt idx="11">
                  <c:v>3.2895745298119206</c:v>
                </c:pt>
                <c:pt idx="12">
                  <c:v>3.2346674718196433</c:v>
                </c:pt>
                <c:pt idx="13">
                  <c:v>3.2602791005290976</c:v>
                </c:pt>
                <c:pt idx="14">
                  <c:v>3.2100758789497101</c:v>
                </c:pt>
                <c:pt idx="15">
                  <c:v>3.2896506849315066</c:v>
                </c:pt>
                <c:pt idx="16">
                  <c:v>3.1740115207373258</c:v>
                </c:pt>
                <c:pt idx="17">
                  <c:v>3.3263859649122804</c:v>
                </c:pt>
                <c:pt idx="18">
                  <c:v>3.2702229299363035</c:v>
                </c:pt>
                <c:pt idx="19">
                  <c:v>3.2222222222222214</c:v>
                </c:pt>
                <c:pt idx="20">
                  <c:v>3.250131623931622</c:v>
                </c:pt>
                <c:pt idx="21">
                  <c:v>3.2628146067415722</c:v>
                </c:pt>
                <c:pt idx="22">
                  <c:v>3.1738453159041393</c:v>
                </c:pt>
                <c:pt idx="23">
                  <c:v>3.282731546231545</c:v>
                </c:pt>
                <c:pt idx="24">
                  <c:v>3.2474473048102492</c:v>
                </c:pt>
                <c:pt idx="25">
                  <c:v>3.2138913210445468</c:v>
                </c:pt>
                <c:pt idx="26">
                  <c:v>3.2892360050890566</c:v>
                </c:pt>
                <c:pt idx="27">
                  <c:v>3.3398887007389151</c:v>
                </c:pt>
                <c:pt idx="28">
                  <c:v>3.4200595894004997</c:v>
                </c:pt>
                <c:pt idx="29">
                  <c:v>3.4111684253246768</c:v>
                </c:pt>
                <c:pt idx="30">
                  <c:v>3.2615454660587639</c:v>
                </c:pt>
                <c:pt idx="31">
                  <c:v>3.2360002345765908</c:v>
                </c:pt>
                <c:pt idx="32">
                  <c:v>3.2706074263038554</c:v>
                </c:pt>
                <c:pt idx="33">
                  <c:v>3.271338072669824</c:v>
                </c:pt>
                <c:pt idx="34">
                  <c:v>3.2589834087481138</c:v>
                </c:pt>
              </c:numCache>
            </c:numRef>
          </c:val>
          <c:smooth val="0"/>
          <c:extLst>
            <c:ext xmlns:c16="http://schemas.microsoft.com/office/drawing/2014/chart" uri="{C3380CC4-5D6E-409C-BE32-E72D297353CC}">
              <c16:uniqueId val="{00000002-571B-425A-90CA-5868EB617088}"/>
            </c:ext>
          </c:extLst>
        </c:ser>
        <c:dLbls>
          <c:showLegendKey val="0"/>
          <c:showVal val="0"/>
          <c:showCatName val="0"/>
          <c:showSerName val="0"/>
          <c:showPercent val="0"/>
          <c:showBubbleSize val="0"/>
        </c:dLbls>
        <c:smooth val="0"/>
        <c:axId val="1072474688"/>
        <c:axId val="1072480592"/>
      </c:lineChart>
      <c:catAx>
        <c:axId val="10724746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2480592"/>
        <c:crosses val="autoZero"/>
        <c:auto val="1"/>
        <c:lblAlgn val="ctr"/>
        <c:lblOffset val="100"/>
        <c:noMultiLvlLbl val="0"/>
      </c:catAx>
      <c:valAx>
        <c:axId val="10724805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247468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NATIONAL BRAND - %MOM</a:t>
            </a:r>
            <a:r>
              <a:rPr lang="en-US" baseline="0"/>
              <a:t> MONTHLY PRICE CHANGE (1/2018-11/2020)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'3.Price'!$D$11</c:f>
              <c:strCache>
                <c:ptCount val="1"/>
                <c:pt idx="0">
                  <c:v>KERNEL POPCORN</c:v>
                </c:pt>
              </c:strCache>
            </c:strRef>
          </c:tx>
          <c:spPr>
            <a:solidFill>
              <a:srgbClr val="FFC000"/>
            </a:solidFill>
            <a:ln>
              <a:noFill/>
            </a:ln>
            <a:effectLst/>
          </c:spPr>
          <c:invertIfNegative val="0"/>
          <c:cat>
            <c:multiLvlStrRef>
              <c:f>'3.Price'!$F$8:$AN$10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'3.Price'!$F$11:$AN$11</c:f>
              <c:numCache>
                <c:formatCode>General</c:formatCode>
                <c:ptCount val="35"/>
                <c:pt idx="0">
                  <c:v>0.10712351986611601</c:v>
                </c:pt>
                <c:pt idx="1">
                  <c:v>-0.12297374378938131</c:v>
                </c:pt>
                <c:pt idx="2">
                  <c:v>-5.5318351417953937E-2</c:v>
                </c:pt>
                <c:pt idx="3">
                  <c:v>-8.852802248722591E-2</c:v>
                </c:pt>
                <c:pt idx="4">
                  <c:v>-0.10747831021037135</c:v>
                </c:pt>
                <c:pt idx="5">
                  <c:v>-6.6912833664733884E-2</c:v>
                </c:pt>
                <c:pt idx="6">
                  <c:v>0.95435540432080934</c:v>
                </c:pt>
                <c:pt idx="7">
                  <c:v>-0.18026285125301922</c:v>
                </c:pt>
                <c:pt idx="8">
                  <c:v>5.9761088938354634E-2</c:v>
                </c:pt>
                <c:pt idx="9">
                  <c:v>0.24604619418697871</c:v>
                </c:pt>
                <c:pt idx="10">
                  <c:v>-0.13790113234737489</c:v>
                </c:pt>
                <c:pt idx="11">
                  <c:v>-0.42165785255798738</c:v>
                </c:pt>
                <c:pt idx="12">
                  <c:v>0.18534933152364497</c:v>
                </c:pt>
                <c:pt idx="13">
                  <c:v>-0.13344134314684686</c:v>
                </c:pt>
                <c:pt idx="14">
                  <c:v>8.6738110489829712E-2</c:v>
                </c:pt>
                <c:pt idx="15">
                  <c:v>-7.5875670107196425E-2</c:v>
                </c:pt>
                <c:pt idx="16">
                  <c:v>0.12286031747020321</c:v>
                </c:pt>
                <c:pt idx="17">
                  <c:v>-0.12801692516668695</c:v>
                </c:pt>
                <c:pt idx="18">
                  <c:v>-1.6281689972165836E-2</c:v>
                </c:pt>
                <c:pt idx="19">
                  <c:v>0.27770380943307327</c:v>
                </c:pt>
                <c:pt idx="20">
                  <c:v>0.30367208744258223</c:v>
                </c:pt>
                <c:pt idx="21">
                  <c:v>-5.4352293751463887E-2</c:v>
                </c:pt>
                <c:pt idx="22">
                  <c:v>-0.34288367147981114</c:v>
                </c:pt>
                <c:pt idx="23">
                  <c:v>-8.4612148796258113E-3</c:v>
                </c:pt>
                <c:pt idx="24">
                  <c:v>4.376491432968721E-2</c:v>
                </c:pt>
                <c:pt idx="25">
                  <c:v>-2.0086573970258259E-3</c:v>
                </c:pt>
                <c:pt idx="26">
                  <c:v>2.2388201795751073E-3</c:v>
                </c:pt>
                <c:pt idx="27">
                  <c:v>4.5519084374978647E-4</c:v>
                </c:pt>
                <c:pt idx="28">
                  <c:v>9.3944669173653406E-3</c:v>
                </c:pt>
                <c:pt idx="29">
                  <c:v>-3.298724075692594E-2</c:v>
                </c:pt>
                <c:pt idx="30">
                  <c:v>4.5433591139155238E-2</c:v>
                </c:pt>
                <c:pt idx="31">
                  <c:v>-3.2606799321975188E-2</c:v>
                </c:pt>
                <c:pt idx="32">
                  <c:v>-5.0661654735393302E-3</c:v>
                </c:pt>
                <c:pt idx="33">
                  <c:v>7.5731689196514296E-3</c:v>
                </c:pt>
                <c:pt idx="34">
                  <c:v>9.8396668946760801E-3</c:v>
                </c:pt>
              </c:numCache>
            </c:numRef>
          </c:val>
          <c:extLst>
            <c:ext xmlns:c16="http://schemas.microsoft.com/office/drawing/2014/chart" uri="{C3380CC4-5D6E-409C-BE32-E72D297353CC}">
              <c16:uniqueId val="{00000000-1AA6-4F39-8981-C1FE63B4B1C6}"/>
            </c:ext>
          </c:extLst>
        </c:ser>
        <c:ser>
          <c:idx val="1"/>
          <c:order val="1"/>
          <c:tx>
            <c:strRef>
              <c:f>'3.Price'!$D$12</c:f>
              <c:strCache>
                <c:ptCount val="1"/>
                <c:pt idx="0">
                  <c:v>MICROWAVEABLE POPCORN</c:v>
                </c:pt>
              </c:strCache>
            </c:strRef>
          </c:tx>
          <c:spPr>
            <a:solidFill>
              <a:schemeClr val="accent2"/>
            </a:solidFill>
            <a:ln>
              <a:noFill/>
            </a:ln>
            <a:effectLst/>
          </c:spPr>
          <c:invertIfNegative val="0"/>
          <c:cat>
            <c:multiLvlStrRef>
              <c:f>'3.Price'!$F$8:$AN$10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'3.Price'!$F$12:$AN$12</c:f>
              <c:numCache>
                <c:formatCode>General</c:formatCode>
                <c:ptCount val="35"/>
                <c:pt idx="0">
                  <c:v>-2.1413462161361752E-2</c:v>
                </c:pt>
                <c:pt idx="1">
                  <c:v>1.428219610718795E-2</c:v>
                </c:pt>
                <c:pt idx="2">
                  <c:v>-1.146392375837868E-2</c:v>
                </c:pt>
                <c:pt idx="3">
                  <c:v>-9.9660611665030041E-3</c:v>
                </c:pt>
                <c:pt idx="4">
                  <c:v>4.4151161357099955E-3</c:v>
                </c:pt>
                <c:pt idx="5">
                  <c:v>-2.7255887536798973E-3</c:v>
                </c:pt>
                <c:pt idx="6">
                  <c:v>2.0190861445017472E-2</c:v>
                </c:pt>
                <c:pt idx="7">
                  <c:v>-3.2952027518003968E-3</c:v>
                </c:pt>
                <c:pt idx="8">
                  <c:v>-2.3548924366183055E-2</c:v>
                </c:pt>
                <c:pt idx="9">
                  <c:v>5.307867454642512E-4</c:v>
                </c:pt>
                <c:pt idx="10">
                  <c:v>1.3380700665903467E-2</c:v>
                </c:pt>
                <c:pt idx="11">
                  <c:v>-1.4666296416120161E-2</c:v>
                </c:pt>
                <c:pt idx="12">
                  <c:v>-5.7821854990863786E-3</c:v>
                </c:pt>
                <c:pt idx="13">
                  <c:v>-9.524696249381237E-3</c:v>
                </c:pt>
                <c:pt idx="14">
                  <c:v>1.9885715104999813E-2</c:v>
                </c:pt>
                <c:pt idx="15">
                  <c:v>-2.0497602807919346E-2</c:v>
                </c:pt>
                <c:pt idx="16">
                  <c:v>3.3621043659477712E-2</c:v>
                </c:pt>
                <c:pt idx="17">
                  <c:v>-3.6217925291258668E-3</c:v>
                </c:pt>
                <c:pt idx="18">
                  <c:v>1.1166621334104398E-2</c:v>
                </c:pt>
                <c:pt idx="19">
                  <c:v>-1.4080445457244628E-2</c:v>
                </c:pt>
                <c:pt idx="20">
                  <c:v>-2.0459878047974778E-3</c:v>
                </c:pt>
                <c:pt idx="21">
                  <c:v>-4.0001804529974372E-3</c:v>
                </c:pt>
                <c:pt idx="22">
                  <c:v>2.4952030411136805E-2</c:v>
                </c:pt>
                <c:pt idx="23">
                  <c:v>-4.4172857556887823E-3</c:v>
                </c:pt>
                <c:pt idx="24">
                  <c:v>-3.3319690372416444E-2</c:v>
                </c:pt>
                <c:pt idx="25">
                  <c:v>5.8167654814207381E-3</c:v>
                </c:pt>
                <c:pt idx="26">
                  <c:v>2.4814896448623669E-2</c:v>
                </c:pt>
                <c:pt idx="27">
                  <c:v>4.4196436118705273E-2</c:v>
                </c:pt>
                <c:pt idx="28">
                  <c:v>1.3947828874103507E-2</c:v>
                </c:pt>
                <c:pt idx="29">
                  <c:v>8.1209714689318702E-3</c:v>
                </c:pt>
                <c:pt idx="30">
                  <c:v>-3.8755938696414249E-3</c:v>
                </c:pt>
                <c:pt idx="31">
                  <c:v>-2.3075735036817924E-2</c:v>
                </c:pt>
                <c:pt idx="32">
                  <c:v>4.2283380970977724E-3</c:v>
                </c:pt>
                <c:pt idx="33">
                  <c:v>2.3650471050549182E-3</c:v>
                </c:pt>
                <c:pt idx="34">
                  <c:v>2.7495938067196413E-2</c:v>
                </c:pt>
              </c:numCache>
            </c:numRef>
          </c:val>
          <c:extLst>
            <c:ext xmlns:c16="http://schemas.microsoft.com/office/drawing/2014/chart" uri="{C3380CC4-5D6E-409C-BE32-E72D297353CC}">
              <c16:uniqueId val="{00000001-1AA6-4F39-8981-C1FE63B4B1C6}"/>
            </c:ext>
          </c:extLst>
        </c:ser>
        <c:ser>
          <c:idx val="2"/>
          <c:order val="2"/>
          <c:tx>
            <c:strRef>
              <c:f>'3.Price'!$D$13</c:f>
              <c:strCache>
                <c:ptCount val="1"/>
                <c:pt idx="0">
                  <c:v>OIL</c:v>
                </c:pt>
              </c:strCache>
            </c:strRef>
          </c:tx>
          <c:spPr>
            <a:solidFill>
              <a:schemeClr val="accent6">
                <a:lumMod val="75000"/>
              </a:schemeClr>
            </a:solidFill>
            <a:ln>
              <a:noFill/>
            </a:ln>
            <a:effectLst/>
          </c:spPr>
          <c:invertIfNegative val="0"/>
          <c:cat>
            <c:multiLvlStrRef>
              <c:f>'3.Price'!$F$8:$AN$10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'3.Price'!$F$13:$AN$13</c:f>
              <c:numCache>
                <c:formatCode>General</c:formatCode>
                <c:ptCount val="35"/>
                <c:pt idx="0">
                  <c:v>-3.2207350360350495E-2</c:v>
                </c:pt>
                <c:pt idx="1">
                  <c:v>3.820443178900268E-2</c:v>
                </c:pt>
                <c:pt idx="2">
                  <c:v>-3.6477070095972564E-2</c:v>
                </c:pt>
                <c:pt idx="3">
                  <c:v>2.121918353142771E-2</c:v>
                </c:pt>
                <c:pt idx="4">
                  <c:v>-9.7765935824094541E-3</c:v>
                </c:pt>
                <c:pt idx="5">
                  <c:v>8.3833249535740118E-2</c:v>
                </c:pt>
                <c:pt idx="6">
                  <c:v>-4.8691307311463761E-2</c:v>
                </c:pt>
                <c:pt idx="7">
                  <c:v>-1.251819671320431E-2</c:v>
                </c:pt>
                <c:pt idx="8">
                  <c:v>-2.9605634990642615E-2</c:v>
                </c:pt>
                <c:pt idx="9">
                  <c:v>1.3199702419429915E-2</c:v>
                </c:pt>
                <c:pt idx="10">
                  <c:v>4.2513938432138243E-3</c:v>
                </c:pt>
                <c:pt idx="11">
                  <c:v>5.5703815380647725E-3</c:v>
                </c:pt>
                <c:pt idx="12">
                  <c:v>-1.6691233925445248E-2</c:v>
                </c:pt>
                <c:pt idx="13">
                  <c:v>7.9178552146650372E-3</c:v>
                </c:pt>
                <c:pt idx="14">
                  <c:v>-1.5398442903627574E-2</c:v>
                </c:pt>
                <c:pt idx="15">
                  <c:v>2.4789073212759138E-2</c:v>
                </c:pt>
                <c:pt idx="16">
                  <c:v>-3.5152414426210865E-2</c:v>
                </c:pt>
                <c:pt idx="17">
                  <c:v>4.8006897006964255E-2</c:v>
                </c:pt>
                <c:pt idx="18">
                  <c:v>-1.6884100512809308E-2</c:v>
                </c:pt>
                <c:pt idx="19">
                  <c:v>-1.4678114838799994E-2</c:v>
                </c:pt>
                <c:pt idx="20">
                  <c:v>8.6615384615380542E-3</c:v>
                </c:pt>
                <c:pt idx="21">
                  <c:v>3.902298207420829E-3</c:v>
                </c:pt>
                <c:pt idx="22">
                  <c:v>-2.7267651264526682E-2</c:v>
                </c:pt>
                <c:pt idx="23">
                  <c:v>3.4307352592697793E-2</c:v>
                </c:pt>
                <c:pt idx="24">
                  <c:v>-1.0748439500574025E-2</c:v>
                </c:pt>
                <c:pt idx="25">
                  <c:v>-1.0333034108358841E-2</c:v>
                </c:pt>
                <c:pt idx="26">
                  <c:v>2.3443444882891074E-2</c:v>
                </c:pt>
                <c:pt idx="27">
                  <c:v>1.5399532162328811E-2</c:v>
                </c:pt>
                <c:pt idx="28">
                  <c:v>2.400405996877919E-2</c:v>
                </c:pt>
                <c:pt idx="29">
                  <c:v>-2.5997102808905659E-3</c:v>
                </c:pt>
                <c:pt idx="30">
                  <c:v>-4.386267126392962E-2</c:v>
                </c:pt>
                <c:pt idx="31">
                  <c:v>-7.8322475489025489E-3</c:v>
                </c:pt>
                <c:pt idx="32">
                  <c:v>1.0694434245550166E-2</c:v>
                </c:pt>
                <c:pt idx="33">
                  <c:v>2.2339775788826621E-4</c:v>
                </c:pt>
                <c:pt idx="34">
                  <c:v>-3.7766392978232366E-3</c:v>
                </c:pt>
              </c:numCache>
            </c:numRef>
          </c:val>
          <c:extLst>
            <c:ext xmlns:c16="http://schemas.microsoft.com/office/drawing/2014/chart" uri="{C3380CC4-5D6E-409C-BE32-E72D297353CC}">
              <c16:uniqueId val="{00000002-1AA6-4F39-8981-C1FE63B4B1C6}"/>
            </c:ext>
          </c:extLst>
        </c:ser>
        <c:dLbls>
          <c:showLegendKey val="0"/>
          <c:showVal val="0"/>
          <c:showCatName val="0"/>
          <c:showSerName val="0"/>
          <c:showPercent val="0"/>
          <c:showBubbleSize val="0"/>
        </c:dLbls>
        <c:gapWidth val="0"/>
        <c:axId val="1072508144"/>
        <c:axId val="1072508472"/>
      </c:barChart>
      <c:catAx>
        <c:axId val="1072508144"/>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2508472"/>
        <c:crosses val="autoZero"/>
        <c:auto val="1"/>
        <c:lblAlgn val="ctr"/>
        <c:lblOffset val="100"/>
        <c:noMultiLvlLbl val="0"/>
      </c:catAx>
      <c:valAx>
        <c:axId val="10725084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25081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PRIVATE</a:t>
            </a:r>
            <a:r>
              <a:rPr lang="en-US" baseline="0"/>
              <a:t> BRAND - MONTHLY AVERAGE PRICE </a:t>
            </a:r>
          </a:p>
          <a:p>
            <a:pPr>
              <a:defRPr/>
            </a:pPr>
            <a:r>
              <a:rPr lang="en-US" baseline="0"/>
              <a:t>(1/2018-11/2020)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'3.Price'!$D$30</c:f>
              <c:strCache>
                <c:ptCount val="1"/>
                <c:pt idx="0">
                  <c:v>KERNEL POPCORN</c:v>
                </c:pt>
              </c:strCache>
            </c:strRef>
          </c:tx>
          <c:spPr>
            <a:ln w="28575" cap="rnd">
              <a:solidFill>
                <a:schemeClr val="accent1"/>
              </a:solidFill>
              <a:round/>
            </a:ln>
            <a:effectLst/>
          </c:spPr>
          <c:marker>
            <c:symbol val="none"/>
          </c:marker>
          <c:cat>
            <c:multiLvlStrRef>
              <c:f>'3.Price'!$F$27:$AN$29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'3.Price'!$F$30:$AN$30</c:f>
              <c:numCache>
                <c:formatCode>General</c:formatCode>
                <c:ptCount val="35"/>
                <c:pt idx="0">
                  <c:v>2.2256938202247203</c:v>
                </c:pt>
                <c:pt idx="1">
                  <c:v>2.3649458874458906</c:v>
                </c:pt>
                <c:pt idx="2">
                  <c:v>2.1344134673979291</c:v>
                </c:pt>
                <c:pt idx="3">
                  <c:v>2.2485191637630684</c:v>
                </c:pt>
                <c:pt idx="4">
                  <c:v>2.3854528084714528</c:v>
                </c:pt>
                <c:pt idx="5">
                  <c:v>2.2241746031746015</c:v>
                </c:pt>
                <c:pt idx="6">
                  <c:v>2.1640745798319281</c:v>
                </c:pt>
                <c:pt idx="7">
                  <c:v>2.2731403731976196</c:v>
                </c:pt>
                <c:pt idx="8">
                  <c:v>2.2444912382052773</c:v>
                </c:pt>
                <c:pt idx="9">
                  <c:v>2.0757491968063073</c:v>
                </c:pt>
                <c:pt idx="10">
                  <c:v>2.0607969348658997</c:v>
                </c:pt>
                <c:pt idx="11">
                  <c:v>2.1286050783360366</c:v>
                </c:pt>
                <c:pt idx="12">
                  <c:v>2.140675630810092</c:v>
                </c:pt>
                <c:pt idx="13">
                  <c:v>2.142829415954413</c:v>
                </c:pt>
                <c:pt idx="14">
                  <c:v>2.0291614340180537</c:v>
                </c:pt>
                <c:pt idx="15">
                  <c:v>2.0387248128957949</c:v>
                </c:pt>
                <c:pt idx="16">
                  <c:v>2.2376832061068668</c:v>
                </c:pt>
                <c:pt idx="17">
                  <c:v>2.1797309322033862</c:v>
                </c:pt>
                <c:pt idx="18">
                  <c:v>2.0799649758454088</c:v>
                </c:pt>
                <c:pt idx="19">
                  <c:v>2.2773030242737726</c:v>
                </c:pt>
                <c:pt idx="20">
                  <c:v>2.2401577754532744</c:v>
                </c:pt>
                <c:pt idx="21">
                  <c:v>2.4371130507065648</c:v>
                </c:pt>
                <c:pt idx="22">
                  <c:v>2.3558086524342019</c:v>
                </c:pt>
                <c:pt idx="23">
                  <c:v>2.2058756071164636</c:v>
                </c:pt>
                <c:pt idx="24">
                  <c:v>2.1509540854373066</c:v>
                </c:pt>
                <c:pt idx="25">
                  <c:v>2.3314827625965648</c:v>
                </c:pt>
                <c:pt idx="26">
                  <c:v>2.1868288002491956</c:v>
                </c:pt>
                <c:pt idx="27">
                  <c:v>2.2373905938801344</c:v>
                </c:pt>
                <c:pt idx="28">
                  <c:v>2.3596644808743195</c:v>
                </c:pt>
                <c:pt idx="29">
                  <c:v>2.2941093474426788</c:v>
                </c:pt>
                <c:pt idx="30">
                  <c:v>2.3780970149253737</c:v>
                </c:pt>
                <c:pt idx="31">
                  <c:v>2.2966457586618909</c:v>
                </c:pt>
                <c:pt idx="32">
                  <c:v>2.1582351657940673</c:v>
                </c:pt>
                <c:pt idx="33">
                  <c:v>2.2482492248062025</c:v>
                </c:pt>
                <c:pt idx="34">
                  <c:v>2.1695010594668496</c:v>
                </c:pt>
              </c:numCache>
            </c:numRef>
          </c:val>
          <c:smooth val="0"/>
          <c:extLst>
            <c:ext xmlns:c16="http://schemas.microsoft.com/office/drawing/2014/chart" uri="{C3380CC4-5D6E-409C-BE32-E72D297353CC}">
              <c16:uniqueId val="{00000000-CD90-4821-920C-30A69713DE79}"/>
            </c:ext>
          </c:extLst>
        </c:ser>
        <c:ser>
          <c:idx val="1"/>
          <c:order val="1"/>
          <c:tx>
            <c:strRef>
              <c:f>'3.Price'!$D$31</c:f>
              <c:strCache>
                <c:ptCount val="1"/>
                <c:pt idx="0">
                  <c:v>MICROWAVEABLE POPCORN</c:v>
                </c:pt>
              </c:strCache>
            </c:strRef>
          </c:tx>
          <c:spPr>
            <a:ln w="28575" cap="rnd">
              <a:solidFill>
                <a:srgbClr val="FFC000"/>
              </a:solidFill>
              <a:round/>
            </a:ln>
            <a:effectLst/>
          </c:spPr>
          <c:marker>
            <c:symbol val="none"/>
          </c:marker>
          <c:cat>
            <c:multiLvlStrRef>
              <c:f>'3.Price'!$F$27:$AN$29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'3.Price'!$F$31:$AN$31</c:f>
              <c:numCache>
                <c:formatCode>General</c:formatCode>
                <c:ptCount val="35"/>
                <c:pt idx="0">
                  <c:v>2.2958023513753303</c:v>
                </c:pt>
                <c:pt idx="1">
                  <c:v>2.3773091976516612</c:v>
                </c:pt>
                <c:pt idx="2">
                  <c:v>2.3806051496702141</c:v>
                </c:pt>
                <c:pt idx="3">
                  <c:v>2.3616791787075391</c:v>
                </c:pt>
                <c:pt idx="4">
                  <c:v>2.3613335958005202</c:v>
                </c:pt>
                <c:pt idx="5">
                  <c:v>2.5010116349350282</c:v>
                </c:pt>
                <c:pt idx="6">
                  <c:v>2.4245904876373601</c:v>
                </c:pt>
                <c:pt idx="7">
                  <c:v>2.7661693091986566</c:v>
                </c:pt>
                <c:pt idx="8">
                  <c:v>2.7582736935972614</c:v>
                </c:pt>
                <c:pt idx="9">
                  <c:v>2.7409096267190396</c:v>
                </c:pt>
                <c:pt idx="10">
                  <c:v>2.7343820733919739</c:v>
                </c:pt>
                <c:pt idx="11">
                  <c:v>2.7256440730012503</c:v>
                </c:pt>
                <c:pt idx="12">
                  <c:v>2.8084417712997753</c:v>
                </c:pt>
                <c:pt idx="13">
                  <c:v>2.7154074209914882</c:v>
                </c:pt>
                <c:pt idx="14">
                  <c:v>2.731708962802021</c:v>
                </c:pt>
                <c:pt idx="15">
                  <c:v>2.7382505652370384</c:v>
                </c:pt>
                <c:pt idx="16">
                  <c:v>2.7344906294631817</c:v>
                </c:pt>
                <c:pt idx="17">
                  <c:v>2.8971676876095298</c:v>
                </c:pt>
                <c:pt idx="18">
                  <c:v>2.7890081619769007</c:v>
                </c:pt>
                <c:pt idx="19">
                  <c:v>2.8875162458719359</c:v>
                </c:pt>
                <c:pt idx="20">
                  <c:v>3.0247986475492996</c:v>
                </c:pt>
                <c:pt idx="21">
                  <c:v>2.8621366159787347</c:v>
                </c:pt>
                <c:pt idx="22">
                  <c:v>2.898673154966426</c:v>
                </c:pt>
                <c:pt idx="23">
                  <c:v>2.9426723092998772</c:v>
                </c:pt>
                <c:pt idx="24">
                  <c:v>2.9903518161279012</c:v>
                </c:pt>
                <c:pt idx="25">
                  <c:v>3.0957364147739179</c:v>
                </c:pt>
                <c:pt idx="26">
                  <c:v>2.9589821838437866</c:v>
                </c:pt>
                <c:pt idx="27">
                  <c:v>3.0497326082962553</c:v>
                </c:pt>
                <c:pt idx="28">
                  <c:v>3.0935388578364784</c:v>
                </c:pt>
                <c:pt idx="29">
                  <c:v>3.2069440922505064</c:v>
                </c:pt>
                <c:pt idx="30">
                  <c:v>3.0814027095835543</c:v>
                </c:pt>
                <c:pt idx="31">
                  <c:v>2.9942351305260222</c:v>
                </c:pt>
                <c:pt idx="32">
                  <c:v>2.9953900489816836</c:v>
                </c:pt>
                <c:pt idx="33">
                  <c:v>2.9044583250083118</c:v>
                </c:pt>
                <c:pt idx="34">
                  <c:v>2.8088409690560487</c:v>
                </c:pt>
              </c:numCache>
            </c:numRef>
          </c:val>
          <c:smooth val="0"/>
          <c:extLst>
            <c:ext xmlns:c16="http://schemas.microsoft.com/office/drawing/2014/chart" uri="{C3380CC4-5D6E-409C-BE32-E72D297353CC}">
              <c16:uniqueId val="{00000001-CD90-4821-920C-30A69713DE79}"/>
            </c:ext>
          </c:extLst>
        </c:ser>
        <c:ser>
          <c:idx val="2"/>
          <c:order val="2"/>
          <c:tx>
            <c:strRef>
              <c:f>'3.Price'!$D$32</c:f>
              <c:strCache>
                <c:ptCount val="1"/>
                <c:pt idx="0">
                  <c:v>OIL</c:v>
                </c:pt>
              </c:strCache>
            </c:strRef>
          </c:tx>
          <c:spPr>
            <a:ln w="28575" cap="rnd">
              <a:solidFill>
                <a:schemeClr val="accent6">
                  <a:lumMod val="75000"/>
                </a:schemeClr>
              </a:solidFill>
              <a:round/>
            </a:ln>
            <a:effectLst/>
          </c:spPr>
          <c:marker>
            <c:symbol val="none"/>
          </c:marker>
          <c:cat>
            <c:multiLvlStrRef>
              <c:f>'3.Price'!$F$27:$AN$29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'3.Price'!$F$32:$AN$32</c:f>
              <c:numCache>
                <c:formatCode>General</c:formatCode>
                <c:ptCount val="35"/>
                <c:pt idx="0">
                  <c:v>9.5</c:v>
                </c:pt>
                <c:pt idx="1">
                  <c:v>9.9766666666666666</c:v>
                </c:pt>
                <c:pt idx="2">
                  <c:v>9.98</c:v>
                </c:pt>
                <c:pt idx="3">
                  <c:v>9.9775000000000009</c:v>
                </c:pt>
                <c:pt idx="8">
                  <c:v>9.98</c:v>
                </c:pt>
                <c:pt idx="9">
                  <c:v>9.98</c:v>
                </c:pt>
                <c:pt idx="10">
                  <c:v>9.9766666666666666</c:v>
                </c:pt>
                <c:pt idx="11">
                  <c:v>10.39</c:v>
                </c:pt>
                <c:pt idx="12">
                  <c:v>10.437999999999999</c:v>
                </c:pt>
                <c:pt idx="13">
                  <c:v>10.459999999999999</c:v>
                </c:pt>
                <c:pt idx="14">
                  <c:v>15.204999999999998</c:v>
                </c:pt>
                <c:pt idx="15">
                  <c:v>10.456666666666665</c:v>
                </c:pt>
                <c:pt idx="16">
                  <c:v>10.459999999999999</c:v>
                </c:pt>
                <c:pt idx="17">
                  <c:v>10.459999999999999</c:v>
                </c:pt>
                <c:pt idx="18">
                  <c:v>10.459999999999999</c:v>
                </c:pt>
                <c:pt idx="19">
                  <c:v>10.459999999999999</c:v>
                </c:pt>
                <c:pt idx="20">
                  <c:v>10.459999999999999</c:v>
                </c:pt>
                <c:pt idx="21">
                  <c:v>10.0875</c:v>
                </c:pt>
                <c:pt idx="22">
                  <c:v>10.459999999999999</c:v>
                </c:pt>
                <c:pt idx="23">
                  <c:v>10.459999999999999</c:v>
                </c:pt>
                <c:pt idx="24">
                  <c:v>10.459999999999999</c:v>
                </c:pt>
                <c:pt idx="25">
                  <c:v>10.388333333333334</c:v>
                </c:pt>
                <c:pt idx="26">
                  <c:v>10.459999999999999</c:v>
                </c:pt>
                <c:pt idx="27">
                  <c:v>10.069999999999999</c:v>
                </c:pt>
                <c:pt idx="28">
                  <c:v>11.073333333333332</c:v>
                </c:pt>
                <c:pt idx="29">
                  <c:v>10.459999999999999</c:v>
                </c:pt>
                <c:pt idx="30">
                  <c:v>10.455714285714285</c:v>
                </c:pt>
                <c:pt idx="31">
                  <c:v>10.427499999999998</c:v>
                </c:pt>
                <c:pt idx="32">
                  <c:v>10.459999999999999</c:v>
                </c:pt>
                <c:pt idx="33">
                  <c:v>10.459999999999999</c:v>
                </c:pt>
                <c:pt idx="34">
                  <c:v>10.459999999999999</c:v>
                </c:pt>
              </c:numCache>
            </c:numRef>
          </c:val>
          <c:smooth val="0"/>
          <c:extLst>
            <c:ext xmlns:c16="http://schemas.microsoft.com/office/drawing/2014/chart" uri="{C3380CC4-5D6E-409C-BE32-E72D297353CC}">
              <c16:uniqueId val="{00000002-CD90-4821-920C-30A69713DE79}"/>
            </c:ext>
          </c:extLst>
        </c:ser>
        <c:ser>
          <c:idx val="3"/>
          <c:order val="3"/>
          <c:tx>
            <c:strRef>
              <c:f>'3.Price'!$D$33</c:f>
              <c:strCache>
                <c:ptCount val="1"/>
                <c:pt idx="0">
                  <c:v>READY TO EAT POPCORN</c:v>
                </c:pt>
              </c:strCache>
            </c:strRef>
          </c:tx>
          <c:spPr>
            <a:ln w="28575" cap="rnd">
              <a:solidFill>
                <a:srgbClr val="B482DA"/>
              </a:solidFill>
              <a:round/>
            </a:ln>
            <a:effectLst/>
          </c:spPr>
          <c:marker>
            <c:symbol val="none"/>
          </c:marker>
          <c:cat>
            <c:multiLvlStrRef>
              <c:f>'3.Price'!$F$27:$AN$29</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'3.Price'!$F$33:$AN$33</c:f>
              <c:numCache>
                <c:formatCode>General</c:formatCode>
                <c:ptCount val="35"/>
                <c:pt idx="0">
                  <c:v>1.9100000000000001</c:v>
                </c:pt>
                <c:pt idx="7">
                  <c:v>1.1500000000000001</c:v>
                </c:pt>
                <c:pt idx="8">
                  <c:v>1</c:v>
                </c:pt>
                <c:pt idx="10">
                  <c:v>1.25</c:v>
                </c:pt>
                <c:pt idx="12">
                  <c:v>1.0750000000000002</c:v>
                </c:pt>
                <c:pt idx="21">
                  <c:v>1.1500000000000001</c:v>
                </c:pt>
                <c:pt idx="24">
                  <c:v>1</c:v>
                </c:pt>
                <c:pt idx="25">
                  <c:v>1</c:v>
                </c:pt>
                <c:pt idx="27">
                  <c:v>1</c:v>
                </c:pt>
                <c:pt idx="29">
                  <c:v>1</c:v>
                </c:pt>
                <c:pt idx="30">
                  <c:v>1</c:v>
                </c:pt>
              </c:numCache>
            </c:numRef>
          </c:val>
          <c:smooth val="0"/>
          <c:extLst>
            <c:ext xmlns:c16="http://schemas.microsoft.com/office/drawing/2014/chart" uri="{C3380CC4-5D6E-409C-BE32-E72D297353CC}">
              <c16:uniqueId val="{00000003-CD90-4821-920C-30A69713DE79}"/>
            </c:ext>
          </c:extLst>
        </c:ser>
        <c:dLbls>
          <c:showLegendKey val="0"/>
          <c:showVal val="0"/>
          <c:showCatName val="0"/>
          <c:showSerName val="0"/>
          <c:showPercent val="0"/>
          <c:showBubbleSize val="0"/>
        </c:dLbls>
        <c:smooth val="0"/>
        <c:axId val="719259656"/>
        <c:axId val="719259984"/>
      </c:lineChart>
      <c:catAx>
        <c:axId val="7192596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9259984"/>
        <c:crosses val="autoZero"/>
        <c:auto val="1"/>
        <c:lblAlgn val="ctr"/>
        <c:lblOffset val="100"/>
        <c:noMultiLvlLbl val="0"/>
      </c:catAx>
      <c:valAx>
        <c:axId val="7192599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925965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PRIVATE</a:t>
            </a:r>
            <a:r>
              <a:rPr lang="en-US" baseline="0"/>
              <a:t> BRAND - %MOM PRICE CHANGE</a:t>
            </a:r>
          </a:p>
          <a:p>
            <a:pPr>
              <a:defRPr/>
            </a:pPr>
            <a:r>
              <a:rPr lang="en-US" baseline="0"/>
              <a:t>(1/2018-11/2020)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'3.Price'!$D$38</c:f>
              <c:strCache>
                <c:ptCount val="1"/>
                <c:pt idx="0">
                  <c:v>KERNEL POPCORN</c:v>
                </c:pt>
              </c:strCache>
            </c:strRef>
          </c:tx>
          <c:spPr>
            <a:solidFill>
              <a:srgbClr val="FFC000"/>
            </a:solidFill>
            <a:ln>
              <a:noFill/>
            </a:ln>
            <a:effectLst/>
          </c:spPr>
          <c:invertIfNegative val="0"/>
          <c:cat>
            <c:multiLvlStrRef>
              <c:f>'3.Price'!$F$35:$AN$37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'3.Price'!$F$38:$AN$38</c:f>
              <c:numCache>
                <c:formatCode>General</c:formatCode>
                <c:ptCount val="35"/>
                <c:pt idx="0">
                  <c:v>1.4099231896463227E-2</c:v>
                </c:pt>
                <c:pt idx="1">
                  <c:v>6.2565688935197095E-2</c:v>
                </c:pt>
                <c:pt idx="2">
                  <c:v>-9.7478940753664922E-2</c:v>
                </c:pt>
                <c:pt idx="3">
                  <c:v>5.3459977697875916E-2</c:v>
                </c:pt>
                <c:pt idx="4">
                  <c:v>6.0899478605828561E-2</c:v>
                </c:pt>
                <c:pt idx="5">
                  <c:v>-6.7609052974808126E-2</c:v>
                </c:pt>
                <c:pt idx="6">
                  <c:v>-2.7021270388076335E-2</c:v>
                </c:pt>
                <c:pt idx="7">
                  <c:v>5.0398352433011828E-2</c:v>
                </c:pt>
                <c:pt idx="8">
                  <c:v>-1.2603328562609484E-2</c:v>
                </c:pt>
                <c:pt idx="9">
                  <c:v>-7.518053023628557E-2</c:v>
                </c:pt>
                <c:pt idx="10">
                  <c:v>-7.2033085516366446E-3</c:v>
                </c:pt>
                <c:pt idx="11">
                  <c:v>3.2903845266321285E-2</c:v>
                </c:pt>
                <c:pt idx="12">
                  <c:v>5.6706397052717072E-3</c:v>
                </c:pt>
                <c:pt idx="13">
                  <c:v>1.0061240074499267E-3</c:v>
                </c:pt>
                <c:pt idx="14">
                  <c:v>-5.3045744607594814E-2</c:v>
                </c:pt>
                <c:pt idx="15">
                  <c:v>4.7129709432749411E-3</c:v>
                </c:pt>
                <c:pt idx="16">
                  <c:v>9.7589626590394163E-2</c:v>
                </c:pt>
                <c:pt idx="17">
                  <c:v>-2.5898337059206078E-2</c:v>
                </c:pt>
                <c:pt idx="18">
                  <c:v>-4.5769849335086876E-2</c:v>
                </c:pt>
                <c:pt idx="19">
                  <c:v>9.487565931159736E-2</c:v>
                </c:pt>
                <c:pt idx="20">
                  <c:v>-1.6311069903551245E-2</c:v>
                </c:pt>
                <c:pt idx="21">
                  <c:v>8.7920269461126743E-2</c:v>
                </c:pt>
                <c:pt idx="22">
                  <c:v>-3.3360946571104333E-2</c:v>
                </c:pt>
                <c:pt idx="23">
                  <c:v>-6.3643982783922581E-2</c:v>
                </c:pt>
                <c:pt idx="24">
                  <c:v>-2.4897832634792505E-2</c:v>
                </c:pt>
                <c:pt idx="25">
                  <c:v>8.3929581938312348E-2</c:v>
                </c:pt>
                <c:pt idx="26">
                  <c:v>-6.2043762307840811E-2</c:v>
                </c:pt>
                <c:pt idx="27">
                  <c:v>2.3121057133131284E-2</c:v>
                </c:pt>
                <c:pt idx="28">
                  <c:v>5.4650219469339456E-2</c:v>
                </c:pt>
                <c:pt idx="29">
                  <c:v>-2.7781548590056659E-2</c:v>
                </c:pt>
                <c:pt idx="30">
                  <c:v>3.6610141350201575E-2</c:v>
                </c:pt>
                <c:pt idx="31">
                  <c:v>-3.4250602793864049E-2</c:v>
                </c:pt>
                <c:pt idx="32">
                  <c:v>-6.0266409108066687E-2</c:v>
                </c:pt>
                <c:pt idx="33">
                  <c:v>4.1707252499065373E-2</c:v>
                </c:pt>
                <c:pt idx="34">
                  <c:v>-3.5026439449185598E-2</c:v>
                </c:pt>
              </c:numCache>
            </c:numRef>
          </c:val>
          <c:extLst>
            <c:ext xmlns:c16="http://schemas.microsoft.com/office/drawing/2014/chart" uri="{C3380CC4-5D6E-409C-BE32-E72D297353CC}">
              <c16:uniqueId val="{00000000-F123-43A0-9F8F-EA781E26DA37}"/>
            </c:ext>
          </c:extLst>
        </c:ser>
        <c:ser>
          <c:idx val="1"/>
          <c:order val="1"/>
          <c:tx>
            <c:strRef>
              <c:f>'3.Price'!$D$39</c:f>
              <c:strCache>
                <c:ptCount val="1"/>
                <c:pt idx="0">
                  <c:v>MICROWAVEABLE POPCORN</c:v>
                </c:pt>
              </c:strCache>
            </c:strRef>
          </c:tx>
          <c:spPr>
            <a:solidFill>
              <a:srgbClr val="B482DA"/>
            </a:solidFill>
            <a:ln>
              <a:noFill/>
            </a:ln>
            <a:effectLst/>
          </c:spPr>
          <c:invertIfNegative val="0"/>
          <c:cat>
            <c:multiLvlStrRef>
              <c:f>'3.Price'!$F$35:$AN$37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'3.Price'!$F$39:$AN$39</c:f>
              <c:numCache>
                <c:formatCode>General</c:formatCode>
                <c:ptCount val="35"/>
                <c:pt idx="0">
                  <c:v>-3.2260797238680139E-2</c:v>
                </c:pt>
                <c:pt idx="1">
                  <c:v>3.5502553705245132E-2</c:v>
                </c:pt>
                <c:pt idx="2">
                  <c:v>1.3864212622440863E-3</c:v>
                </c:pt>
                <c:pt idx="3">
                  <c:v>-7.9500672193777433E-3</c:v>
                </c:pt>
                <c:pt idx="4">
                  <c:v>-1.4632931946667593E-4</c:v>
                </c:pt>
                <c:pt idx="5">
                  <c:v>5.9152183911208578E-2</c:v>
                </c:pt>
                <c:pt idx="6">
                  <c:v>-3.0556094274089007E-2</c:v>
                </c:pt>
                <c:pt idx="7">
                  <c:v>0.14088103673711427</c:v>
                </c:pt>
                <c:pt idx="8">
                  <c:v>-2.8543500844793179E-3</c:v>
                </c:pt>
                <c:pt idx="9">
                  <c:v>-6.2952661001439703E-3</c:v>
                </c:pt>
                <c:pt idx="10">
                  <c:v>-2.3815281114829556E-3</c:v>
                </c:pt>
                <c:pt idx="11">
                  <c:v>-3.1956033049486132E-3</c:v>
                </c:pt>
                <c:pt idx="12">
                  <c:v>3.0377296551179933E-2</c:v>
                </c:pt>
                <c:pt idx="13">
                  <c:v>-3.3126679448735707E-2</c:v>
                </c:pt>
                <c:pt idx="14">
                  <c:v>6.0033502466383393E-3</c:v>
                </c:pt>
                <c:pt idx="15">
                  <c:v>2.3946923058404401E-3</c:v>
                </c:pt>
                <c:pt idx="16">
                  <c:v>-1.3731160404347742E-3</c:v>
                </c:pt>
                <c:pt idx="17">
                  <c:v>5.9490808413662055E-2</c:v>
                </c:pt>
                <c:pt idx="18">
                  <c:v>-3.7332849629381326E-2</c:v>
                </c:pt>
                <c:pt idx="19">
                  <c:v>3.5320113163530786E-2</c:v>
                </c:pt>
                <c:pt idx="20">
                  <c:v>4.7543421400182861E-2</c:v>
                </c:pt>
                <c:pt idx="21">
                  <c:v>-5.3776151910922776E-2</c:v>
                </c:pt>
                <c:pt idx="22">
                  <c:v>1.2765476946039245E-2</c:v>
                </c:pt>
                <c:pt idx="23">
                  <c:v>1.5179067104570176E-2</c:v>
                </c:pt>
                <c:pt idx="24">
                  <c:v>1.6202791822025109E-2</c:v>
                </c:pt>
                <c:pt idx="25">
                  <c:v>3.5241538496455282E-2</c:v>
                </c:pt>
                <c:pt idx="26">
                  <c:v>-4.417502416468444E-2</c:v>
                </c:pt>
                <c:pt idx="27">
                  <c:v>3.0669473087053811E-2</c:v>
                </c:pt>
                <c:pt idx="28">
                  <c:v>1.43639640475548E-2</c:v>
                </c:pt>
                <c:pt idx="29">
                  <c:v>3.6658739270965635E-2</c:v>
                </c:pt>
                <c:pt idx="30">
                  <c:v>-3.9146732545266238E-2</c:v>
                </c:pt>
                <c:pt idx="31">
                  <c:v>-2.8288278836917313E-2</c:v>
                </c:pt>
                <c:pt idx="32">
                  <c:v>3.8571401553832985E-4</c:v>
                </c:pt>
                <c:pt idx="33">
                  <c:v>-3.0357223094963914E-2</c:v>
                </c:pt>
                <c:pt idx="34">
                  <c:v>-3.292089100710005E-2</c:v>
                </c:pt>
              </c:numCache>
            </c:numRef>
          </c:val>
          <c:extLst>
            <c:ext xmlns:c16="http://schemas.microsoft.com/office/drawing/2014/chart" uri="{C3380CC4-5D6E-409C-BE32-E72D297353CC}">
              <c16:uniqueId val="{00000001-F123-43A0-9F8F-EA781E26DA37}"/>
            </c:ext>
          </c:extLst>
        </c:ser>
        <c:ser>
          <c:idx val="2"/>
          <c:order val="2"/>
          <c:tx>
            <c:strRef>
              <c:f>'3.Price'!$D$40</c:f>
              <c:strCache>
                <c:ptCount val="1"/>
                <c:pt idx="0">
                  <c:v>OIL</c:v>
                </c:pt>
              </c:strCache>
            </c:strRef>
          </c:tx>
          <c:spPr>
            <a:solidFill>
              <a:schemeClr val="accent6">
                <a:lumMod val="75000"/>
              </a:schemeClr>
            </a:solidFill>
            <a:ln>
              <a:noFill/>
            </a:ln>
            <a:effectLst/>
          </c:spPr>
          <c:invertIfNegative val="0"/>
          <c:cat>
            <c:multiLvlStrRef>
              <c:f>'3.Price'!$F$35:$AN$37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'3.Price'!$F$40:$AN$40</c:f>
              <c:numCache>
                <c:formatCode>General</c:formatCode>
                <c:ptCount val="35"/>
                <c:pt idx="0">
                  <c:v>0.55398037077426387</c:v>
                </c:pt>
                <c:pt idx="1">
                  <c:v>5.0175438596491206E-2</c:v>
                </c:pt>
                <c:pt idx="2">
                  <c:v>3.3411293017038268E-4</c:v>
                </c:pt>
                <c:pt idx="3">
                  <c:v>-2.5050100200396663E-4</c:v>
                </c:pt>
                <c:pt idx="9">
                  <c:v>0</c:v>
                </c:pt>
                <c:pt idx="10">
                  <c:v>-3.3400133600536286E-4</c:v>
                </c:pt>
                <c:pt idx="11">
                  <c:v>4.1430003341129451E-2</c:v>
                </c:pt>
                <c:pt idx="12">
                  <c:v>4.6198267564965256E-3</c:v>
                </c:pt>
                <c:pt idx="13">
                  <c:v>2.1076834642652642E-3</c:v>
                </c:pt>
                <c:pt idx="14">
                  <c:v>0.45363288718929251</c:v>
                </c:pt>
                <c:pt idx="15">
                  <c:v>-0.31228762468486249</c:v>
                </c:pt>
                <c:pt idx="16">
                  <c:v>3.1877590054207872E-4</c:v>
                </c:pt>
                <c:pt idx="17">
                  <c:v>0</c:v>
                </c:pt>
                <c:pt idx="18">
                  <c:v>0</c:v>
                </c:pt>
                <c:pt idx="19">
                  <c:v>0</c:v>
                </c:pt>
                <c:pt idx="20">
                  <c:v>0</c:v>
                </c:pt>
                <c:pt idx="21">
                  <c:v>-3.5611854684512334E-2</c:v>
                </c:pt>
                <c:pt idx="22">
                  <c:v>3.6926889714993694E-2</c:v>
                </c:pt>
                <c:pt idx="23">
                  <c:v>0</c:v>
                </c:pt>
                <c:pt idx="24">
                  <c:v>0</c:v>
                </c:pt>
                <c:pt idx="25">
                  <c:v>-6.8514977692796242E-3</c:v>
                </c:pt>
                <c:pt idx="26">
                  <c:v>6.8987646398201985E-3</c:v>
                </c:pt>
                <c:pt idx="27">
                  <c:v>-3.7284894837476212E-2</c:v>
                </c:pt>
                <c:pt idx="28">
                  <c:v>9.9635882158225719E-2</c:v>
                </c:pt>
                <c:pt idx="29">
                  <c:v>-5.5388320288982551E-2</c:v>
                </c:pt>
                <c:pt idx="30">
                  <c:v>-4.0972411909312445E-4</c:v>
                </c:pt>
                <c:pt idx="31">
                  <c:v>-2.6984560732340457E-3</c:v>
                </c:pt>
                <c:pt idx="32">
                  <c:v>3.1167585710860646E-3</c:v>
                </c:pt>
                <c:pt idx="33">
                  <c:v>0</c:v>
                </c:pt>
                <c:pt idx="34">
                  <c:v>0</c:v>
                </c:pt>
              </c:numCache>
            </c:numRef>
          </c:val>
          <c:extLst>
            <c:ext xmlns:c16="http://schemas.microsoft.com/office/drawing/2014/chart" uri="{C3380CC4-5D6E-409C-BE32-E72D297353CC}">
              <c16:uniqueId val="{00000002-F123-43A0-9F8F-EA781E26DA37}"/>
            </c:ext>
          </c:extLst>
        </c:ser>
        <c:ser>
          <c:idx val="3"/>
          <c:order val="3"/>
          <c:tx>
            <c:strRef>
              <c:f>'3.Price'!$D$41</c:f>
              <c:strCache>
                <c:ptCount val="1"/>
                <c:pt idx="0">
                  <c:v>READY TO EAT POPCORN</c:v>
                </c:pt>
              </c:strCache>
            </c:strRef>
          </c:tx>
          <c:spPr>
            <a:solidFill>
              <a:schemeClr val="accent4"/>
            </a:solidFill>
            <a:ln>
              <a:noFill/>
            </a:ln>
            <a:effectLst/>
          </c:spPr>
          <c:invertIfNegative val="0"/>
          <c:cat>
            <c:multiLvlStrRef>
              <c:f>'3.Price'!$F$35:$AN$37</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'3.Price'!$F$41:$AN$41</c:f>
              <c:numCache>
                <c:formatCode>General</c:formatCode>
                <c:ptCount val="35"/>
                <c:pt idx="1">
                  <c:v>-1</c:v>
                </c:pt>
                <c:pt idx="8">
                  <c:v>-0.13043478260869579</c:v>
                </c:pt>
                <c:pt idx="25">
                  <c:v>0</c:v>
                </c:pt>
                <c:pt idx="30">
                  <c:v>0</c:v>
                </c:pt>
              </c:numCache>
            </c:numRef>
          </c:val>
          <c:extLst>
            <c:ext xmlns:c16="http://schemas.microsoft.com/office/drawing/2014/chart" uri="{C3380CC4-5D6E-409C-BE32-E72D297353CC}">
              <c16:uniqueId val="{00000003-F123-43A0-9F8F-EA781E26DA37}"/>
            </c:ext>
          </c:extLst>
        </c:ser>
        <c:dLbls>
          <c:showLegendKey val="0"/>
          <c:showVal val="0"/>
          <c:showCatName val="0"/>
          <c:showSerName val="0"/>
          <c:showPercent val="0"/>
          <c:showBubbleSize val="0"/>
        </c:dLbls>
        <c:gapWidth val="173"/>
        <c:overlap val="91"/>
        <c:axId val="1233513808"/>
        <c:axId val="1233517088"/>
      </c:barChart>
      <c:catAx>
        <c:axId val="1233513808"/>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33517088"/>
        <c:crosses val="autoZero"/>
        <c:auto val="1"/>
        <c:lblAlgn val="ctr"/>
        <c:lblOffset val="100"/>
        <c:noMultiLvlLbl val="0"/>
      </c:catAx>
      <c:valAx>
        <c:axId val="123351708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335138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UNITS SOLD BY FLAVOR/SCENT</a:t>
            </a:r>
          </a:p>
          <a:p>
            <a:pPr>
              <a:defRPr/>
            </a:pPr>
            <a:r>
              <a:rPr lang="en-US"/>
              <a:t>(1/2018-11/2020)</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'4.Flavor'!$D$4</c:f>
              <c:strCache>
                <c:ptCount val="1"/>
                <c:pt idx="0">
                  <c:v>BUTTER</c:v>
                </c:pt>
              </c:strCache>
            </c:strRef>
          </c:tx>
          <c:spPr>
            <a:ln w="28575" cap="rnd">
              <a:solidFill>
                <a:schemeClr val="accent1"/>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'4.Flavor'!$F$4:$AN$4</c:f>
              <c:numCache>
                <c:formatCode>General</c:formatCode>
                <c:ptCount val="35"/>
                <c:pt idx="0">
                  <c:v>59339</c:v>
                </c:pt>
                <c:pt idx="1">
                  <c:v>58261</c:v>
                </c:pt>
                <c:pt idx="2">
                  <c:v>56294</c:v>
                </c:pt>
                <c:pt idx="3">
                  <c:v>67522</c:v>
                </c:pt>
                <c:pt idx="4">
                  <c:v>48083</c:v>
                </c:pt>
                <c:pt idx="5">
                  <c:v>52045</c:v>
                </c:pt>
                <c:pt idx="6">
                  <c:v>59549</c:v>
                </c:pt>
                <c:pt idx="7">
                  <c:v>49021</c:v>
                </c:pt>
                <c:pt idx="8">
                  <c:v>60088</c:v>
                </c:pt>
                <c:pt idx="9">
                  <c:v>51163</c:v>
                </c:pt>
                <c:pt idx="10">
                  <c:v>50988</c:v>
                </c:pt>
                <c:pt idx="11">
                  <c:v>68656</c:v>
                </c:pt>
                <c:pt idx="12">
                  <c:v>56273</c:v>
                </c:pt>
                <c:pt idx="13">
                  <c:v>53389</c:v>
                </c:pt>
                <c:pt idx="14">
                  <c:v>62048</c:v>
                </c:pt>
                <c:pt idx="15">
                  <c:v>44240</c:v>
                </c:pt>
                <c:pt idx="16">
                  <c:v>44303</c:v>
                </c:pt>
                <c:pt idx="17">
                  <c:v>55867</c:v>
                </c:pt>
                <c:pt idx="18">
                  <c:v>42889</c:v>
                </c:pt>
                <c:pt idx="19">
                  <c:v>45619</c:v>
                </c:pt>
                <c:pt idx="20">
                  <c:v>52031</c:v>
                </c:pt>
                <c:pt idx="21">
                  <c:v>48153</c:v>
                </c:pt>
                <c:pt idx="22">
                  <c:v>52017</c:v>
                </c:pt>
                <c:pt idx="23">
                  <c:v>57050</c:v>
                </c:pt>
                <c:pt idx="24">
                  <c:v>51730</c:v>
                </c:pt>
                <c:pt idx="25">
                  <c:v>49777</c:v>
                </c:pt>
                <c:pt idx="26">
                  <c:v>78463</c:v>
                </c:pt>
                <c:pt idx="27">
                  <c:v>64351</c:v>
                </c:pt>
                <c:pt idx="28">
                  <c:v>66164</c:v>
                </c:pt>
                <c:pt idx="29">
                  <c:v>44121</c:v>
                </c:pt>
                <c:pt idx="30">
                  <c:v>42868</c:v>
                </c:pt>
                <c:pt idx="31">
                  <c:v>58114</c:v>
                </c:pt>
                <c:pt idx="32">
                  <c:v>45367</c:v>
                </c:pt>
                <c:pt idx="33">
                  <c:v>46648</c:v>
                </c:pt>
                <c:pt idx="34">
                  <c:v>59213</c:v>
                </c:pt>
              </c:numCache>
            </c:numRef>
          </c:val>
          <c:smooth val="0"/>
          <c:extLst>
            <c:ext xmlns:c16="http://schemas.microsoft.com/office/drawing/2014/chart" uri="{C3380CC4-5D6E-409C-BE32-E72D297353CC}">
              <c16:uniqueId val="{00000000-DCFD-4126-BED4-28048EEB3AE1}"/>
            </c:ext>
          </c:extLst>
        </c:ser>
        <c:ser>
          <c:idx val="1"/>
          <c:order val="1"/>
          <c:tx>
            <c:strRef>
              <c:f>'4.Flavor'!$D$5</c:f>
              <c:strCache>
                <c:ptCount val="1"/>
                <c:pt idx="0">
                  <c:v>ALL OTHER FLAVOR/SCENT</c:v>
                </c:pt>
              </c:strCache>
            </c:strRef>
          </c:tx>
          <c:spPr>
            <a:ln w="28575" cap="rnd">
              <a:solidFill>
                <a:srgbClr val="C00000"/>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'4.Flavor'!$F$5:$AN$5</c:f>
              <c:numCache>
                <c:formatCode>General</c:formatCode>
                <c:ptCount val="35"/>
                <c:pt idx="0">
                  <c:v>15785</c:v>
                </c:pt>
                <c:pt idx="1">
                  <c:v>15582</c:v>
                </c:pt>
                <c:pt idx="2">
                  <c:v>17024</c:v>
                </c:pt>
                <c:pt idx="3">
                  <c:v>18263</c:v>
                </c:pt>
                <c:pt idx="4">
                  <c:v>12705</c:v>
                </c:pt>
                <c:pt idx="5">
                  <c:v>12943</c:v>
                </c:pt>
                <c:pt idx="6">
                  <c:v>15554</c:v>
                </c:pt>
                <c:pt idx="7">
                  <c:v>12936</c:v>
                </c:pt>
                <c:pt idx="8">
                  <c:v>16863</c:v>
                </c:pt>
                <c:pt idx="9">
                  <c:v>15001</c:v>
                </c:pt>
                <c:pt idx="10">
                  <c:v>15064</c:v>
                </c:pt>
                <c:pt idx="11">
                  <c:v>20510</c:v>
                </c:pt>
                <c:pt idx="12">
                  <c:v>16310</c:v>
                </c:pt>
                <c:pt idx="13">
                  <c:v>15785</c:v>
                </c:pt>
                <c:pt idx="14">
                  <c:v>18641</c:v>
                </c:pt>
                <c:pt idx="15">
                  <c:v>12880</c:v>
                </c:pt>
                <c:pt idx="16">
                  <c:v>12824</c:v>
                </c:pt>
                <c:pt idx="17">
                  <c:v>15022</c:v>
                </c:pt>
                <c:pt idx="18">
                  <c:v>11438</c:v>
                </c:pt>
                <c:pt idx="19">
                  <c:v>11830</c:v>
                </c:pt>
                <c:pt idx="20">
                  <c:v>15309</c:v>
                </c:pt>
                <c:pt idx="21">
                  <c:v>13272</c:v>
                </c:pt>
                <c:pt idx="22">
                  <c:v>14231</c:v>
                </c:pt>
                <c:pt idx="23">
                  <c:v>19243</c:v>
                </c:pt>
                <c:pt idx="24">
                  <c:v>14329</c:v>
                </c:pt>
                <c:pt idx="25">
                  <c:v>13496</c:v>
                </c:pt>
                <c:pt idx="26">
                  <c:v>25347</c:v>
                </c:pt>
                <c:pt idx="27">
                  <c:v>18907</c:v>
                </c:pt>
                <c:pt idx="28">
                  <c:v>19901</c:v>
                </c:pt>
                <c:pt idx="29">
                  <c:v>13251</c:v>
                </c:pt>
                <c:pt idx="30">
                  <c:v>12698</c:v>
                </c:pt>
                <c:pt idx="31">
                  <c:v>15680</c:v>
                </c:pt>
                <c:pt idx="32">
                  <c:v>12488</c:v>
                </c:pt>
                <c:pt idx="33">
                  <c:v>13482</c:v>
                </c:pt>
                <c:pt idx="34">
                  <c:v>19369</c:v>
                </c:pt>
              </c:numCache>
            </c:numRef>
          </c:val>
          <c:smooth val="0"/>
          <c:extLst>
            <c:ext xmlns:c16="http://schemas.microsoft.com/office/drawing/2014/chart" uri="{C3380CC4-5D6E-409C-BE32-E72D297353CC}">
              <c16:uniqueId val="{00000001-DCFD-4126-BED4-28048EEB3AE1}"/>
            </c:ext>
          </c:extLst>
        </c:ser>
        <c:ser>
          <c:idx val="2"/>
          <c:order val="2"/>
          <c:tx>
            <c:strRef>
              <c:f>'4.Flavor'!$D$6</c:f>
              <c:strCache>
                <c:ptCount val="1"/>
                <c:pt idx="0">
                  <c:v>SWEET</c:v>
                </c:pt>
              </c:strCache>
            </c:strRef>
          </c:tx>
          <c:spPr>
            <a:ln w="28575" cap="rnd">
              <a:solidFill>
                <a:srgbClr val="FFC000"/>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'4.Flavor'!$F$6:$AN$6</c:f>
              <c:numCache>
                <c:formatCode>General</c:formatCode>
                <c:ptCount val="35"/>
                <c:pt idx="0">
                  <c:v>7105</c:v>
                </c:pt>
                <c:pt idx="1">
                  <c:v>7588</c:v>
                </c:pt>
                <c:pt idx="2">
                  <c:v>7427</c:v>
                </c:pt>
                <c:pt idx="3">
                  <c:v>9037</c:v>
                </c:pt>
                <c:pt idx="4">
                  <c:v>6055</c:v>
                </c:pt>
                <c:pt idx="5">
                  <c:v>6447</c:v>
                </c:pt>
                <c:pt idx="6">
                  <c:v>7301</c:v>
                </c:pt>
                <c:pt idx="7">
                  <c:v>6363</c:v>
                </c:pt>
                <c:pt idx="8">
                  <c:v>8155</c:v>
                </c:pt>
                <c:pt idx="9">
                  <c:v>6888</c:v>
                </c:pt>
                <c:pt idx="10">
                  <c:v>6699</c:v>
                </c:pt>
                <c:pt idx="11">
                  <c:v>8547</c:v>
                </c:pt>
                <c:pt idx="12">
                  <c:v>7707</c:v>
                </c:pt>
                <c:pt idx="13">
                  <c:v>7665</c:v>
                </c:pt>
                <c:pt idx="14">
                  <c:v>8309</c:v>
                </c:pt>
                <c:pt idx="15">
                  <c:v>6398</c:v>
                </c:pt>
                <c:pt idx="16">
                  <c:v>5887</c:v>
                </c:pt>
                <c:pt idx="17">
                  <c:v>6797</c:v>
                </c:pt>
                <c:pt idx="18">
                  <c:v>5684</c:v>
                </c:pt>
                <c:pt idx="19">
                  <c:v>6279</c:v>
                </c:pt>
                <c:pt idx="20">
                  <c:v>7378</c:v>
                </c:pt>
                <c:pt idx="21">
                  <c:v>6734</c:v>
                </c:pt>
                <c:pt idx="22">
                  <c:v>6720</c:v>
                </c:pt>
                <c:pt idx="23">
                  <c:v>7392</c:v>
                </c:pt>
                <c:pt idx="24">
                  <c:v>7217</c:v>
                </c:pt>
                <c:pt idx="25">
                  <c:v>7035</c:v>
                </c:pt>
                <c:pt idx="26">
                  <c:v>11032</c:v>
                </c:pt>
                <c:pt idx="27">
                  <c:v>8225</c:v>
                </c:pt>
                <c:pt idx="28">
                  <c:v>9534</c:v>
                </c:pt>
                <c:pt idx="29">
                  <c:v>6468</c:v>
                </c:pt>
                <c:pt idx="30">
                  <c:v>5971</c:v>
                </c:pt>
                <c:pt idx="31">
                  <c:v>7294</c:v>
                </c:pt>
                <c:pt idx="32">
                  <c:v>5880</c:v>
                </c:pt>
                <c:pt idx="33">
                  <c:v>6209</c:v>
                </c:pt>
                <c:pt idx="34">
                  <c:v>7833</c:v>
                </c:pt>
              </c:numCache>
            </c:numRef>
          </c:val>
          <c:smooth val="0"/>
          <c:extLst>
            <c:ext xmlns:c16="http://schemas.microsoft.com/office/drawing/2014/chart" uri="{C3380CC4-5D6E-409C-BE32-E72D297353CC}">
              <c16:uniqueId val="{00000002-DCFD-4126-BED4-28048EEB3AE1}"/>
            </c:ext>
          </c:extLst>
        </c:ser>
        <c:ser>
          <c:idx val="3"/>
          <c:order val="3"/>
          <c:tx>
            <c:strRef>
              <c:f>'4.Flavor'!$D$7</c:f>
              <c:strCache>
                <c:ptCount val="1"/>
                <c:pt idx="0">
                  <c:v>HERB &amp; SPICE</c:v>
                </c:pt>
              </c:strCache>
            </c:strRef>
          </c:tx>
          <c:spPr>
            <a:ln w="28575" cap="rnd">
              <a:solidFill>
                <a:schemeClr val="accent4"/>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'4.Flavor'!$F$7:$AN$7</c:f>
              <c:numCache>
                <c:formatCode>General</c:formatCode>
                <c:ptCount val="35"/>
                <c:pt idx="0">
                  <c:v>1645</c:v>
                </c:pt>
                <c:pt idx="1">
                  <c:v>1785</c:v>
                </c:pt>
                <c:pt idx="2">
                  <c:v>1666</c:v>
                </c:pt>
                <c:pt idx="3">
                  <c:v>2121</c:v>
                </c:pt>
                <c:pt idx="4">
                  <c:v>1547</c:v>
                </c:pt>
                <c:pt idx="5">
                  <c:v>1533</c:v>
                </c:pt>
                <c:pt idx="6">
                  <c:v>1904</c:v>
                </c:pt>
                <c:pt idx="7">
                  <c:v>1134</c:v>
                </c:pt>
                <c:pt idx="8">
                  <c:v>1932</c:v>
                </c:pt>
                <c:pt idx="9">
                  <c:v>1407</c:v>
                </c:pt>
                <c:pt idx="10">
                  <c:v>1225</c:v>
                </c:pt>
                <c:pt idx="11">
                  <c:v>1701</c:v>
                </c:pt>
                <c:pt idx="12">
                  <c:v>1701</c:v>
                </c:pt>
                <c:pt idx="13">
                  <c:v>1638</c:v>
                </c:pt>
                <c:pt idx="14">
                  <c:v>1848</c:v>
                </c:pt>
                <c:pt idx="15">
                  <c:v>1428</c:v>
                </c:pt>
                <c:pt idx="16">
                  <c:v>1442</c:v>
                </c:pt>
                <c:pt idx="17">
                  <c:v>1407</c:v>
                </c:pt>
                <c:pt idx="18">
                  <c:v>1274</c:v>
                </c:pt>
                <c:pt idx="19">
                  <c:v>1337</c:v>
                </c:pt>
                <c:pt idx="20">
                  <c:v>1666</c:v>
                </c:pt>
                <c:pt idx="21">
                  <c:v>1260</c:v>
                </c:pt>
                <c:pt idx="22">
                  <c:v>1456</c:v>
                </c:pt>
                <c:pt idx="23">
                  <c:v>1785</c:v>
                </c:pt>
                <c:pt idx="24">
                  <c:v>1820</c:v>
                </c:pt>
                <c:pt idx="25">
                  <c:v>1407</c:v>
                </c:pt>
                <c:pt idx="26">
                  <c:v>2506</c:v>
                </c:pt>
                <c:pt idx="27">
                  <c:v>1883</c:v>
                </c:pt>
                <c:pt idx="28">
                  <c:v>1974</c:v>
                </c:pt>
                <c:pt idx="29">
                  <c:v>1211</c:v>
                </c:pt>
                <c:pt idx="30">
                  <c:v>1379</c:v>
                </c:pt>
                <c:pt idx="31">
                  <c:v>1841</c:v>
                </c:pt>
                <c:pt idx="32">
                  <c:v>1470</c:v>
                </c:pt>
                <c:pt idx="33">
                  <c:v>1827</c:v>
                </c:pt>
                <c:pt idx="34">
                  <c:v>2226</c:v>
                </c:pt>
              </c:numCache>
            </c:numRef>
          </c:val>
          <c:smooth val="0"/>
          <c:extLst>
            <c:ext xmlns:c16="http://schemas.microsoft.com/office/drawing/2014/chart" uri="{C3380CC4-5D6E-409C-BE32-E72D297353CC}">
              <c16:uniqueId val="{00000003-DCFD-4126-BED4-28048EEB3AE1}"/>
            </c:ext>
          </c:extLst>
        </c:ser>
        <c:ser>
          <c:idx val="4"/>
          <c:order val="4"/>
          <c:tx>
            <c:strRef>
              <c:f>'4.Flavor'!$D$8</c:f>
              <c:strCache>
                <c:ptCount val="1"/>
                <c:pt idx="0">
                  <c:v>CHEESE</c:v>
                </c:pt>
              </c:strCache>
            </c:strRef>
          </c:tx>
          <c:spPr>
            <a:ln w="28575" cap="rnd">
              <a:solidFill>
                <a:schemeClr val="accent5"/>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'4.Flavor'!$F$8:$AN$8</c:f>
              <c:numCache>
                <c:formatCode>General</c:formatCode>
                <c:ptCount val="35"/>
                <c:pt idx="0">
                  <c:v>1505</c:v>
                </c:pt>
                <c:pt idx="1">
                  <c:v>1701</c:v>
                </c:pt>
                <c:pt idx="2">
                  <c:v>1666</c:v>
                </c:pt>
                <c:pt idx="3">
                  <c:v>2002</c:v>
                </c:pt>
                <c:pt idx="4">
                  <c:v>1344</c:v>
                </c:pt>
                <c:pt idx="5">
                  <c:v>1260</c:v>
                </c:pt>
                <c:pt idx="6">
                  <c:v>1519</c:v>
                </c:pt>
                <c:pt idx="7">
                  <c:v>1330</c:v>
                </c:pt>
                <c:pt idx="8">
                  <c:v>2191</c:v>
                </c:pt>
                <c:pt idx="9">
                  <c:v>1218</c:v>
                </c:pt>
                <c:pt idx="10">
                  <c:v>1071</c:v>
                </c:pt>
                <c:pt idx="11">
                  <c:v>1337</c:v>
                </c:pt>
                <c:pt idx="12">
                  <c:v>1477</c:v>
                </c:pt>
                <c:pt idx="13">
                  <c:v>1372</c:v>
                </c:pt>
                <c:pt idx="14">
                  <c:v>1484</c:v>
                </c:pt>
                <c:pt idx="15">
                  <c:v>1358</c:v>
                </c:pt>
                <c:pt idx="16">
                  <c:v>1309</c:v>
                </c:pt>
                <c:pt idx="17">
                  <c:v>1442</c:v>
                </c:pt>
                <c:pt idx="18">
                  <c:v>1211</c:v>
                </c:pt>
                <c:pt idx="19">
                  <c:v>1113</c:v>
                </c:pt>
                <c:pt idx="20">
                  <c:v>1351</c:v>
                </c:pt>
                <c:pt idx="21">
                  <c:v>1260</c:v>
                </c:pt>
                <c:pt idx="22">
                  <c:v>1176</c:v>
                </c:pt>
                <c:pt idx="23">
                  <c:v>1239</c:v>
                </c:pt>
                <c:pt idx="24">
                  <c:v>1211</c:v>
                </c:pt>
                <c:pt idx="25">
                  <c:v>1078</c:v>
                </c:pt>
                <c:pt idx="26">
                  <c:v>1498</c:v>
                </c:pt>
                <c:pt idx="27">
                  <c:v>1113</c:v>
                </c:pt>
                <c:pt idx="28">
                  <c:v>1330</c:v>
                </c:pt>
                <c:pt idx="29">
                  <c:v>952</c:v>
                </c:pt>
                <c:pt idx="30">
                  <c:v>798</c:v>
                </c:pt>
                <c:pt idx="31">
                  <c:v>924</c:v>
                </c:pt>
                <c:pt idx="32">
                  <c:v>1022</c:v>
                </c:pt>
                <c:pt idx="33">
                  <c:v>994</c:v>
                </c:pt>
                <c:pt idx="34">
                  <c:v>1127</c:v>
                </c:pt>
              </c:numCache>
            </c:numRef>
          </c:val>
          <c:smooth val="0"/>
          <c:extLst>
            <c:ext xmlns:c16="http://schemas.microsoft.com/office/drawing/2014/chart" uri="{C3380CC4-5D6E-409C-BE32-E72D297353CC}">
              <c16:uniqueId val="{00000004-DCFD-4126-BED4-28048EEB3AE1}"/>
            </c:ext>
          </c:extLst>
        </c:ser>
        <c:ser>
          <c:idx val="5"/>
          <c:order val="5"/>
          <c:tx>
            <c:strRef>
              <c:f>'4.Flavor'!$D$9</c:f>
              <c:strCache>
                <c:ptCount val="1"/>
                <c:pt idx="0">
                  <c:v>FRUIT</c:v>
                </c:pt>
              </c:strCache>
            </c:strRef>
          </c:tx>
          <c:spPr>
            <a:ln w="28575" cap="rnd">
              <a:solidFill>
                <a:schemeClr val="accent6"/>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'4.Flavor'!$F$9:$AN$9</c:f>
              <c:numCache>
                <c:formatCode>General</c:formatCode>
                <c:ptCount val="35"/>
                <c:pt idx="0">
                  <c:v>133</c:v>
                </c:pt>
                <c:pt idx="1">
                  <c:v>105</c:v>
                </c:pt>
                <c:pt idx="2">
                  <c:v>161</c:v>
                </c:pt>
                <c:pt idx="3">
                  <c:v>196</c:v>
                </c:pt>
                <c:pt idx="4">
                  <c:v>119</c:v>
                </c:pt>
                <c:pt idx="5">
                  <c:v>91</c:v>
                </c:pt>
                <c:pt idx="6">
                  <c:v>140</c:v>
                </c:pt>
                <c:pt idx="7">
                  <c:v>245</c:v>
                </c:pt>
                <c:pt idx="8">
                  <c:v>252</c:v>
                </c:pt>
                <c:pt idx="9">
                  <c:v>119</c:v>
                </c:pt>
                <c:pt idx="10">
                  <c:v>91</c:v>
                </c:pt>
                <c:pt idx="11">
                  <c:v>343</c:v>
                </c:pt>
                <c:pt idx="12">
                  <c:v>231</c:v>
                </c:pt>
                <c:pt idx="13">
                  <c:v>245</c:v>
                </c:pt>
                <c:pt idx="14">
                  <c:v>357</c:v>
                </c:pt>
                <c:pt idx="15">
                  <c:v>168</c:v>
                </c:pt>
                <c:pt idx="16">
                  <c:v>308</c:v>
                </c:pt>
                <c:pt idx="17">
                  <c:v>266</c:v>
                </c:pt>
                <c:pt idx="18">
                  <c:v>175</c:v>
                </c:pt>
                <c:pt idx="19">
                  <c:v>168</c:v>
                </c:pt>
                <c:pt idx="20">
                  <c:v>217</c:v>
                </c:pt>
                <c:pt idx="21">
                  <c:v>140</c:v>
                </c:pt>
                <c:pt idx="22">
                  <c:v>154</c:v>
                </c:pt>
                <c:pt idx="23">
                  <c:v>161</c:v>
                </c:pt>
                <c:pt idx="24">
                  <c:v>140</c:v>
                </c:pt>
                <c:pt idx="25">
                  <c:v>112</c:v>
                </c:pt>
                <c:pt idx="26">
                  <c:v>224</c:v>
                </c:pt>
                <c:pt idx="27">
                  <c:v>147</c:v>
                </c:pt>
                <c:pt idx="28">
                  <c:v>112</c:v>
                </c:pt>
                <c:pt idx="29">
                  <c:v>77</c:v>
                </c:pt>
                <c:pt idx="30">
                  <c:v>35</c:v>
                </c:pt>
                <c:pt idx="31">
                  <c:v>133</c:v>
                </c:pt>
                <c:pt idx="32">
                  <c:v>126</c:v>
                </c:pt>
                <c:pt idx="33">
                  <c:v>112</c:v>
                </c:pt>
                <c:pt idx="34">
                  <c:v>119</c:v>
                </c:pt>
              </c:numCache>
            </c:numRef>
          </c:val>
          <c:smooth val="0"/>
          <c:extLst>
            <c:ext xmlns:c16="http://schemas.microsoft.com/office/drawing/2014/chart" uri="{C3380CC4-5D6E-409C-BE32-E72D297353CC}">
              <c16:uniqueId val="{00000005-DCFD-4126-BED4-28048EEB3AE1}"/>
            </c:ext>
          </c:extLst>
        </c:ser>
        <c:ser>
          <c:idx val="6"/>
          <c:order val="6"/>
          <c:tx>
            <c:strRef>
              <c:f>'4.Flavor'!$D$10</c:f>
              <c:strCache>
                <c:ptCount val="1"/>
                <c:pt idx="0">
                  <c:v>HOT / SPICY</c:v>
                </c:pt>
              </c:strCache>
            </c:strRef>
          </c:tx>
          <c:spPr>
            <a:ln w="28575" cap="rnd">
              <a:solidFill>
                <a:schemeClr val="accent1">
                  <a:lumMod val="60000"/>
                </a:schemeClr>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'4.Flavor'!$F$10:$AN$10</c:f>
              <c:numCache>
                <c:formatCode>General</c:formatCode>
                <c:ptCount val="35"/>
                <c:pt idx="0">
                  <c:v>28</c:v>
                </c:pt>
                <c:pt idx="1">
                  <c:v>14</c:v>
                </c:pt>
                <c:pt idx="2">
                  <c:v>49</c:v>
                </c:pt>
                <c:pt idx="3">
                  <c:v>49</c:v>
                </c:pt>
                <c:pt idx="4">
                  <c:v>91</c:v>
                </c:pt>
                <c:pt idx="5">
                  <c:v>35</c:v>
                </c:pt>
                <c:pt idx="6">
                  <c:v>49</c:v>
                </c:pt>
                <c:pt idx="7">
                  <c:v>91</c:v>
                </c:pt>
                <c:pt idx="8">
                  <c:v>189</c:v>
                </c:pt>
                <c:pt idx="9">
                  <c:v>189</c:v>
                </c:pt>
                <c:pt idx="10">
                  <c:v>161</c:v>
                </c:pt>
                <c:pt idx="11">
                  <c:v>518</c:v>
                </c:pt>
                <c:pt idx="12">
                  <c:v>301</c:v>
                </c:pt>
                <c:pt idx="13">
                  <c:v>189</c:v>
                </c:pt>
                <c:pt idx="14">
                  <c:v>308</c:v>
                </c:pt>
                <c:pt idx="15">
                  <c:v>294</c:v>
                </c:pt>
                <c:pt idx="16">
                  <c:v>105</c:v>
                </c:pt>
                <c:pt idx="17">
                  <c:v>203</c:v>
                </c:pt>
                <c:pt idx="18">
                  <c:v>252</c:v>
                </c:pt>
                <c:pt idx="19">
                  <c:v>126</c:v>
                </c:pt>
                <c:pt idx="20">
                  <c:v>266</c:v>
                </c:pt>
                <c:pt idx="21">
                  <c:v>224</c:v>
                </c:pt>
                <c:pt idx="22">
                  <c:v>91</c:v>
                </c:pt>
                <c:pt idx="23">
                  <c:v>238</c:v>
                </c:pt>
                <c:pt idx="24">
                  <c:v>119</c:v>
                </c:pt>
                <c:pt idx="25">
                  <c:v>133</c:v>
                </c:pt>
                <c:pt idx="26">
                  <c:v>112</c:v>
                </c:pt>
                <c:pt idx="27">
                  <c:v>168</c:v>
                </c:pt>
                <c:pt idx="28">
                  <c:v>84</c:v>
                </c:pt>
                <c:pt idx="29">
                  <c:v>112</c:v>
                </c:pt>
                <c:pt idx="30">
                  <c:v>119</c:v>
                </c:pt>
                <c:pt idx="31">
                  <c:v>77</c:v>
                </c:pt>
                <c:pt idx="32">
                  <c:v>49</c:v>
                </c:pt>
                <c:pt idx="33">
                  <c:v>98</c:v>
                </c:pt>
                <c:pt idx="34">
                  <c:v>28</c:v>
                </c:pt>
              </c:numCache>
            </c:numRef>
          </c:val>
          <c:smooth val="0"/>
          <c:extLst>
            <c:ext xmlns:c16="http://schemas.microsoft.com/office/drawing/2014/chart" uri="{C3380CC4-5D6E-409C-BE32-E72D297353CC}">
              <c16:uniqueId val="{00000006-DCFD-4126-BED4-28048EEB3AE1}"/>
            </c:ext>
          </c:extLst>
        </c:ser>
        <c:ser>
          <c:idx val="7"/>
          <c:order val="7"/>
          <c:tx>
            <c:strRef>
              <c:f>'4.Flavor'!$D$11</c:f>
              <c:strCache>
                <c:ptCount val="1"/>
                <c:pt idx="0">
                  <c:v>PLAIN</c:v>
                </c:pt>
              </c:strCache>
            </c:strRef>
          </c:tx>
          <c:spPr>
            <a:ln w="28575" cap="rnd">
              <a:solidFill>
                <a:schemeClr val="accent2">
                  <a:lumMod val="60000"/>
                </a:schemeClr>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'4.Flavor'!$F$11:$AN$11</c:f>
              <c:numCache>
                <c:formatCode>General</c:formatCode>
                <c:ptCount val="35"/>
                <c:pt idx="0">
                  <c:v>35</c:v>
                </c:pt>
                <c:pt idx="1">
                  <c:v>70</c:v>
                </c:pt>
                <c:pt idx="2">
                  <c:v>63</c:v>
                </c:pt>
                <c:pt idx="3">
                  <c:v>56</c:v>
                </c:pt>
                <c:pt idx="4">
                  <c:v>84</c:v>
                </c:pt>
                <c:pt idx="5">
                  <c:v>28</c:v>
                </c:pt>
                <c:pt idx="6">
                  <c:v>56</c:v>
                </c:pt>
                <c:pt idx="7">
                  <c:v>21</c:v>
                </c:pt>
                <c:pt idx="8">
                  <c:v>49</c:v>
                </c:pt>
                <c:pt idx="9">
                  <c:v>56</c:v>
                </c:pt>
                <c:pt idx="10">
                  <c:v>28</c:v>
                </c:pt>
                <c:pt idx="11">
                  <c:v>42</c:v>
                </c:pt>
                <c:pt idx="12">
                  <c:v>42</c:v>
                </c:pt>
                <c:pt idx="13">
                  <c:v>63</c:v>
                </c:pt>
                <c:pt idx="14">
                  <c:v>56</c:v>
                </c:pt>
                <c:pt idx="15">
                  <c:v>49</c:v>
                </c:pt>
                <c:pt idx="16">
                  <c:v>14</c:v>
                </c:pt>
                <c:pt idx="17">
                  <c:v>112</c:v>
                </c:pt>
                <c:pt idx="18">
                  <c:v>56</c:v>
                </c:pt>
                <c:pt idx="19">
                  <c:v>63</c:v>
                </c:pt>
                <c:pt idx="20">
                  <c:v>91</c:v>
                </c:pt>
                <c:pt idx="21">
                  <c:v>133</c:v>
                </c:pt>
                <c:pt idx="22">
                  <c:v>105</c:v>
                </c:pt>
                <c:pt idx="23">
                  <c:v>168</c:v>
                </c:pt>
                <c:pt idx="24">
                  <c:v>119</c:v>
                </c:pt>
                <c:pt idx="25">
                  <c:v>77</c:v>
                </c:pt>
                <c:pt idx="26">
                  <c:v>210</c:v>
                </c:pt>
                <c:pt idx="27">
                  <c:v>112</c:v>
                </c:pt>
                <c:pt idx="28">
                  <c:v>168</c:v>
                </c:pt>
                <c:pt idx="29">
                  <c:v>84</c:v>
                </c:pt>
                <c:pt idx="30">
                  <c:v>63</c:v>
                </c:pt>
                <c:pt idx="31">
                  <c:v>119</c:v>
                </c:pt>
                <c:pt idx="32">
                  <c:v>112</c:v>
                </c:pt>
                <c:pt idx="33">
                  <c:v>70</c:v>
                </c:pt>
                <c:pt idx="34">
                  <c:v>77</c:v>
                </c:pt>
              </c:numCache>
            </c:numRef>
          </c:val>
          <c:smooth val="0"/>
          <c:extLst>
            <c:ext xmlns:c16="http://schemas.microsoft.com/office/drawing/2014/chart" uri="{C3380CC4-5D6E-409C-BE32-E72D297353CC}">
              <c16:uniqueId val="{00000007-DCFD-4126-BED4-28048EEB3AE1}"/>
            </c:ext>
          </c:extLst>
        </c:ser>
        <c:ser>
          <c:idx val="8"/>
          <c:order val="8"/>
          <c:tx>
            <c:strRef>
              <c:f>'4.Flavor'!$D$12</c:f>
              <c:strCache>
                <c:ptCount val="1"/>
                <c:pt idx="0">
                  <c:v>MEXICAN</c:v>
                </c:pt>
              </c:strCache>
            </c:strRef>
          </c:tx>
          <c:spPr>
            <a:ln w="28575" cap="rnd">
              <a:solidFill>
                <a:schemeClr val="accent3">
                  <a:lumMod val="60000"/>
                </a:schemeClr>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'4.Flavor'!$F$12:$AN$12</c:f>
              <c:numCache>
                <c:formatCode>General</c:formatCode>
                <c:ptCount val="35"/>
                <c:pt idx="1">
                  <c:v>7</c:v>
                </c:pt>
                <c:pt idx="3">
                  <c:v>7</c:v>
                </c:pt>
                <c:pt idx="6">
                  <c:v>7</c:v>
                </c:pt>
                <c:pt idx="8">
                  <c:v>7</c:v>
                </c:pt>
                <c:pt idx="10">
                  <c:v>7</c:v>
                </c:pt>
                <c:pt idx="11">
                  <c:v>28</c:v>
                </c:pt>
                <c:pt idx="16">
                  <c:v>7</c:v>
                </c:pt>
                <c:pt idx="17">
                  <c:v>7</c:v>
                </c:pt>
                <c:pt idx="18">
                  <c:v>7</c:v>
                </c:pt>
                <c:pt idx="19">
                  <c:v>7</c:v>
                </c:pt>
                <c:pt idx="23">
                  <c:v>42</c:v>
                </c:pt>
                <c:pt idx="31">
                  <c:v>7</c:v>
                </c:pt>
                <c:pt idx="34">
                  <c:v>7</c:v>
                </c:pt>
              </c:numCache>
            </c:numRef>
          </c:val>
          <c:smooth val="0"/>
          <c:extLst>
            <c:ext xmlns:c16="http://schemas.microsoft.com/office/drawing/2014/chart" uri="{C3380CC4-5D6E-409C-BE32-E72D297353CC}">
              <c16:uniqueId val="{00000008-DCFD-4126-BED4-28048EEB3AE1}"/>
            </c:ext>
          </c:extLst>
        </c:ser>
        <c:ser>
          <c:idx val="9"/>
          <c:order val="9"/>
          <c:tx>
            <c:strRef>
              <c:f>'4.Flavor'!$D$13</c:f>
              <c:strCache>
                <c:ptCount val="1"/>
                <c:pt idx="0">
                  <c:v>MEAT</c:v>
                </c:pt>
              </c:strCache>
            </c:strRef>
          </c:tx>
          <c:spPr>
            <a:ln w="28575" cap="rnd">
              <a:solidFill>
                <a:schemeClr val="accent4">
                  <a:lumMod val="60000"/>
                </a:schemeClr>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'4.Flavor'!$F$13:$AN$13</c:f>
              <c:numCache>
                <c:formatCode>General</c:formatCode>
                <c:ptCount val="35"/>
                <c:pt idx="2">
                  <c:v>14</c:v>
                </c:pt>
                <c:pt idx="6">
                  <c:v>7</c:v>
                </c:pt>
                <c:pt idx="7">
                  <c:v>7</c:v>
                </c:pt>
                <c:pt idx="8">
                  <c:v>7</c:v>
                </c:pt>
                <c:pt idx="23">
                  <c:v>7</c:v>
                </c:pt>
                <c:pt idx="32">
                  <c:v>42</c:v>
                </c:pt>
              </c:numCache>
            </c:numRef>
          </c:val>
          <c:smooth val="0"/>
          <c:extLst>
            <c:ext xmlns:c16="http://schemas.microsoft.com/office/drawing/2014/chart" uri="{C3380CC4-5D6E-409C-BE32-E72D297353CC}">
              <c16:uniqueId val="{00000009-DCFD-4126-BED4-28048EEB3AE1}"/>
            </c:ext>
          </c:extLst>
        </c:ser>
        <c:ser>
          <c:idx val="10"/>
          <c:order val="10"/>
          <c:tx>
            <c:strRef>
              <c:f>'4.Flavor'!$D$14</c:f>
              <c:strCache>
                <c:ptCount val="1"/>
                <c:pt idx="0">
                  <c:v>MUSHROOM</c:v>
                </c:pt>
              </c:strCache>
            </c:strRef>
          </c:tx>
          <c:spPr>
            <a:ln w="28575" cap="rnd">
              <a:solidFill>
                <a:srgbClr val="B482DA"/>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'4.Flavor'!$F$14:$AN$14</c:f>
              <c:numCache>
                <c:formatCode>General</c:formatCode>
                <c:ptCount val="35"/>
                <c:pt idx="1">
                  <c:v>7</c:v>
                </c:pt>
                <c:pt idx="7">
                  <c:v>7</c:v>
                </c:pt>
                <c:pt idx="9">
                  <c:v>14</c:v>
                </c:pt>
                <c:pt idx="11">
                  <c:v>14</c:v>
                </c:pt>
                <c:pt idx="17">
                  <c:v>7</c:v>
                </c:pt>
                <c:pt idx="18">
                  <c:v>7</c:v>
                </c:pt>
                <c:pt idx="21">
                  <c:v>7</c:v>
                </c:pt>
                <c:pt idx="28">
                  <c:v>7</c:v>
                </c:pt>
                <c:pt idx="34">
                  <c:v>7</c:v>
                </c:pt>
              </c:numCache>
            </c:numRef>
          </c:val>
          <c:smooth val="0"/>
          <c:extLst>
            <c:ext xmlns:c16="http://schemas.microsoft.com/office/drawing/2014/chart" uri="{C3380CC4-5D6E-409C-BE32-E72D297353CC}">
              <c16:uniqueId val="{0000000A-DCFD-4126-BED4-28048EEB3AE1}"/>
            </c:ext>
          </c:extLst>
        </c:ser>
        <c:ser>
          <c:idx val="11"/>
          <c:order val="11"/>
          <c:tx>
            <c:strRef>
              <c:f>'4.Flavor'!$D$15</c:f>
              <c:strCache>
                <c:ptCount val="1"/>
                <c:pt idx="0">
                  <c:v>TANGY</c:v>
                </c:pt>
              </c:strCache>
            </c:strRef>
          </c:tx>
          <c:spPr>
            <a:ln w="28575" cap="rnd">
              <a:solidFill>
                <a:schemeClr val="accent6">
                  <a:lumMod val="60000"/>
                </a:schemeClr>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'4.Flavor'!$F$15:$AN$15</c:f>
              <c:numCache>
                <c:formatCode>General</c:formatCode>
                <c:ptCount val="35"/>
                <c:pt idx="3">
                  <c:v>14</c:v>
                </c:pt>
              </c:numCache>
            </c:numRef>
          </c:val>
          <c:smooth val="0"/>
          <c:extLst>
            <c:ext xmlns:c16="http://schemas.microsoft.com/office/drawing/2014/chart" uri="{C3380CC4-5D6E-409C-BE32-E72D297353CC}">
              <c16:uniqueId val="{0000000B-DCFD-4126-BED4-28048EEB3AE1}"/>
            </c:ext>
          </c:extLst>
        </c:ser>
        <c:ser>
          <c:idx val="12"/>
          <c:order val="12"/>
          <c:tx>
            <c:strRef>
              <c:f>'4.Flavor'!$D$16</c:f>
              <c:strCache>
                <c:ptCount val="1"/>
                <c:pt idx="0">
                  <c:v>NEW ORLEANS</c:v>
                </c:pt>
              </c:strCache>
            </c:strRef>
          </c:tx>
          <c:spPr>
            <a:ln w="28575" cap="rnd">
              <a:solidFill>
                <a:schemeClr val="accent1">
                  <a:lumMod val="80000"/>
                  <a:lumOff val="20000"/>
                </a:schemeClr>
              </a:solidFill>
              <a:round/>
            </a:ln>
            <a:effectLst/>
          </c:spPr>
          <c:marker>
            <c:symbol val="none"/>
          </c:marker>
          <c:cat>
            <c:multiLvlStrRef>
              <c:f>'4.Flavor'!$F$1:$AN$3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'4.Flavor'!$F$16:$AN$16</c:f>
              <c:numCache>
                <c:formatCode>General</c:formatCode>
                <c:ptCount val="35"/>
                <c:pt idx="5">
                  <c:v>7</c:v>
                </c:pt>
              </c:numCache>
            </c:numRef>
          </c:val>
          <c:smooth val="0"/>
          <c:extLst>
            <c:ext xmlns:c16="http://schemas.microsoft.com/office/drawing/2014/chart" uri="{C3380CC4-5D6E-409C-BE32-E72D297353CC}">
              <c16:uniqueId val="{0000000C-DCFD-4126-BED4-28048EEB3AE1}"/>
            </c:ext>
          </c:extLst>
        </c:ser>
        <c:dLbls>
          <c:showLegendKey val="0"/>
          <c:showVal val="0"/>
          <c:showCatName val="0"/>
          <c:showSerName val="0"/>
          <c:showPercent val="0"/>
          <c:showBubbleSize val="0"/>
        </c:dLbls>
        <c:smooth val="0"/>
        <c:axId val="1114890808"/>
        <c:axId val="1114886216"/>
      </c:lineChart>
      <c:catAx>
        <c:axId val="1114890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4886216"/>
        <c:crosses val="autoZero"/>
        <c:auto val="1"/>
        <c:lblAlgn val="ctr"/>
        <c:lblOffset val="100"/>
        <c:noMultiLvlLbl val="0"/>
      </c:catAx>
      <c:valAx>
        <c:axId val="11148862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48908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NATIONAL BRAND</a:t>
            </a:r>
            <a:r>
              <a:rPr lang="en-US" baseline="0" dirty="0"/>
              <a:t> - UNITS SOLD</a:t>
            </a:r>
          </a:p>
          <a:p>
            <a:pPr>
              <a:defRPr/>
            </a:pPr>
            <a:r>
              <a:rPr lang="en-US" baseline="0" dirty="0"/>
              <a:t>(01/2018 - 11/2020)*</a:t>
            </a:r>
            <a:endParaRPr lang="en-US" dirty="0"/>
          </a:p>
        </c:rich>
      </c:tx>
      <c:layout>
        <c:manualLayout>
          <c:xMode val="edge"/>
          <c:yMode val="edge"/>
          <c:x val="0.19261320657871728"/>
          <c:y val="1.9569471624266144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049791891677561"/>
          <c:y val="0.21205479452054796"/>
          <c:w val="0.61335027871198378"/>
          <c:h val="0.56350370587238241"/>
        </c:manualLayout>
      </c:layout>
      <c:lineChart>
        <c:grouping val="standard"/>
        <c:varyColors val="0"/>
        <c:ser>
          <c:idx val="0"/>
          <c:order val="0"/>
          <c:tx>
            <c:strRef>
              <c:f>'2.2.Units.drivers'!$E$4</c:f>
              <c:strCache>
                <c:ptCount val="1"/>
                <c:pt idx="0">
                  <c:v>MEALS</c:v>
                </c:pt>
              </c:strCache>
            </c:strRef>
          </c:tx>
          <c:spPr>
            <a:ln w="28575" cap="rnd">
              <a:solidFill>
                <a:srgbClr val="00B050"/>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'2.2.Units.drivers'!$G$4:$AO$4</c:f>
              <c:numCache>
                <c:formatCode>General</c:formatCode>
                <c:ptCount val="35"/>
                <c:pt idx="0">
                  <c:v>681142</c:v>
                </c:pt>
                <c:pt idx="1">
                  <c:v>648487</c:v>
                </c:pt>
                <c:pt idx="2">
                  <c:v>649530</c:v>
                </c:pt>
                <c:pt idx="3">
                  <c:v>761201</c:v>
                </c:pt>
                <c:pt idx="4">
                  <c:v>582974</c:v>
                </c:pt>
                <c:pt idx="5">
                  <c:v>557116</c:v>
                </c:pt>
                <c:pt idx="6">
                  <c:v>695968</c:v>
                </c:pt>
                <c:pt idx="7">
                  <c:v>584360</c:v>
                </c:pt>
                <c:pt idx="8">
                  <c:v>760291</c:v>
                </c:pt>
                <c:pt idx="9">
                  <c:v>619997</c:v>
                </c:pt>
                <c:pt idx="10">
                  <c:v>551467</c:v>
                </c:pt>
                <c:pt idx="11">
                  <c:v>668339</c:v>
                </c:pt>
                <c:pt idx="12">
                  <c:v>735140</c:v>
                </c:pt>
                <c:pt idx="13">
                  <c:v>625625</c:v>
                </c:pt>
                <c:pt idx="14">
                  <c:v>834785</c:v>
                </c:pt>
                <c:pt idx="15">
                  <c:v>566195</c:v>
                </c:pt>
                <c:pt idx="16">
                  <c:v>562107</c:v>
                </c:pt>
                <c:pt idx="17">
                  <c:v>679777</c:v>
                </c:pt>
                <c:pt idx="18">
                  <c:v>516915</c:v>
                </c:pt>
                <c:pt idx="19">
                  <c:v>534282</c:v>
                </c:pt>
                <c:pt idx="20">
                  <c:v>678930</c:v>
                </c:pt>
                <c:pt idx="21">
                  <c:v>591416</c:v>
                </c:pt>
                <c:pt idx="22">
                  <c:v>560210</c:v>
                </c:pt>
                <c:pt idx="23">
                  <c:v>585662</c:v>
                </c:pt>
                <c:pt idx="24">
                  <c:v>636482</c:v>
                </c:pt>
                <c:pt idx="25">
                  <c:v>598094</c:v>
                </c:pt>
                <c:pt idx="26">
                  <c:v>823767</c:v>
                </c:pt>
                <c:pt idx="27">
                  <c:v>496454</c:v>
                </c:pt>
                <c:pt idx="28">
                  <c:v>638911</c:v>
                </c:pt>
                <c:pt idx="29">
                  <c:v>534884</c:v>
                </c:pt>
                <c:pt idx="30">
                  <c:v>535430</c:v>
                </c:pt>
                <c:pt idx="31">
                  <c:v>695261</c:v>
                </c:pt>
                <c:pt idx="32">
                  <c:v>558040</c:v>
                </c:pt>
                <c:pt idx="33">
                  <c:v>577031</c:v>
                </c:pt>
                <c:pt idx="34">
                  <c:v>640255</c:v>
                </c:pt>
              </c:numCache>
            </c:numRef>
          </c:val>
          <c:smooth val="0"/>
          <c:extLst>
            <c:ext xmlns:c16="http://schemas.microsoft.com/office/drawing/2014/chart" uri="{C3380CC4-5D6E-409C-BE32-E72D297353CC}">
              <c16:uniqueId val="{00000000-1E54-483A-9ACD-E31FAC37F7A0}"/>
            </c:ext>
          </c:extLst>
        </c:ser>
        <c:ser>
          <c:idx val="1"/>
          <c:order val="1"/>
          <c:tx>
            <c:strRef>
              <c:f>'2.2.Units.drivers'!$E$5</c:f>
              <c:strCache>
                <c:ptCount val="1"/>
                <c:pt idx="0">
                  <c:v>MEXICAN</c:v>
                </c:pt>
              </c:strCache>
            </c:strRef>
          </c:tx>
          <c:spPr>
            <a:ln w="28575" cap="rnd">
              <a:solidFill>
                <a:srgbClr val="C00000"/>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'2.2.Units.drivers'!$G$5:$AO$5</c:f>
              <c:numCache>
                <c:formatCode>General</c:formatCode>
                <c:ptCount val="35"/>
                <c:pt idx="0">
                  <c:v>74312</c:v>
                </c:pt>
                <c:pt idx="1">
                  <c:v>72310</c:v>
                </c:pt>
                <c:pt idx="2">
                  <c:v>72107</c:v>
                </c:pt>
                <c:pt idx="3">
                  <c:v>87129</c:v>
                </c:pt>
                <c:pt idx="4">
                  <c:v>66955</c:v>
                </c:pt>
                <c:pt idx="5">
                  <c:v>64197</c:v>
                </c:pt>
                <c:pt idx="6">
                  <c:v>80864</c:v>
                </c:pt>
                <c:pt idx="7">
                  <c:v>70273</c:v>
                </c:pt>
                <c:pt idx="8">
                  <c:v>86114</c:v>
                </c:pt>
                <c:pt idx="9">
                  <c:v>66633</c:v>
                </c:pt>
                <c:pt idx="10">
                  <c:v>64596</c:v>
                </c:pt>
                <c:pt idx="11">
                  <c:v>75866</c:v>
                </c:pt>
                <c:pt idx="12">
                  <c:v>71246</c:v>
                </c:pt>
                <c:pt idx="13">
                  <c:v>66360</c:v>
                </c:pt>
                <c:pt idx="14">
                  <c:v>79947</c:v>
                </c:pt>
                <c:pt idx="15">
                  <c:v>61775</c:v>
                </c:pt>
                <c:pt idx="16">
                  <c:v>62636</c:v>
                </c:pt>
                <c:pt idx="17">
                  <c:v>73619</c:v>
                </c:pt>
                <c:pt idx="18">
                  <c:v>60676</c:v>
                </c:pt>
                <c:pt idx="19">
                  <c:v>60865</c:v>
                </c:pt>
                <c:pt idx="20">
                  <c:v>76377</c:v>
                </c:pt>
                <c:pt idx="21">
                  <c:v>64232</c:v>
                </c:pt>
                <c:pt idx="22">
                  <c:v>62146</c:v>
                </c:pt>
                <c:pt idx="23">
                  <c:v>65996</c:v>
                </c:pt>
                <c:pt idx="24">
                  <c:v>63560</c:v>
                </c:pt>
                <c:pt idx="25">
                  <c:v>66878</c:v>
                </c:pt>
                <c:pt idx="26">
                  <c:v>100814</c:v>
                </c:pt>
                <c:pt idx="27">
                  <c:v>68705</c:v>
                </c:pt>
                <c:pt idx="28">
                  <c:v>82306</c:v>
                </c:pt>
                <c:pt idx="29">
                  <c:v>61432</c:v>
                </c:pt>
                <c:pt idx="30">
                  <c:v>63644</c:v>
                </c:pt>
                <c:pt idx="31">
                  <c:v>79632</c:v>
                </c:pt>
                <c:pt idx="32">
                  <c:v>65639</c:v>
                </c:pt>
                <c:pt idx="33">
                  <c:v>64673</c:v>
                </c:pt>
                <c:pt idx="34">
                  <c:v>77910</c:v>
                </c:pt>
              </c:numCache>
            </c:numRef>
          </c:val>
          <c:smooth val="0"/>
          <c:extLst>
            <c:ext xmlns:c16="http://schemas.microsoft.com/office/drawing/2014/chart" uri="{C3380CC4-5D6E-409C-BE32-E72D297353CC}">
              <c16:uniqueId val="{00000001-1E54-483A-9ACD-E31FAC37F7A0}"/>
            </c:ext>
          </c:extLst>
        </c:ser>
        <c:ser>
          <c:idx val="2"/>
          <c:order val="2"/>
          <c:tx>
            <c:strRef>
              <c:f>'2.2.Units.drivers'!$E$6</c:f>
              <c:strCache>
                <c:ptCount val="1"/>
                <c:pt idx="0">
                  <c:v>POCKET FOOD</c:v>
                </c:pt>
              </c:strCache>
            </c:strRef>
          </c:tx>
          <c:spPr>
            <a:ln w="28575" cap="rnd">
              <a:solidFill>
                <a:srgbClr val="00B0F0"/>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'2.2.Units.drivers'!$G$6:$AO$6</c:f>
              <c:numCache>
                <c:formatCode>General</c:formatCode>
                <c:ptCount val="35"/>
                <c:pt idx="0">
                  <c:v>54950</c:v>
                </c:pt>
                <c:pt idx="1">
                  <c:v>47789.388888654001</c:v>
                </c:pt>
                <c:pt idx="2">
                  <c:v>56462</c:v>
                </c:pt>
                <c:pt idx="3">
                  <c:v>58072.777777727999</c:v>
                </c:pt>
                <c:pt idx="4">
                  <c:v>46669</c:v>
                </c:pt>
                <c:pt idx="5">
                  <c:v>47327</c:v>
                </c:pt>
                <c:pt idx="6">
                  <c:v>55993</c:v>
                </c:pt>
                <c:pt idx="7">
                  <c:v>56413</c:v>
                </c:pt>
                <c:pt idx="8">
                  <c:v>62202</c:v>
                </c:pt>
                <c:pt idx="9">
                  <c:v>49049</c:v>
                </c:pt>
                <c:pt idx="10">
                  <c:v>42553</c:v>
                </c:pt>
                <c:pt idx="11">
                  <c:v>49987</c:v>
                </c:pt>
                <c:pt idx="12">
                  <c:v>55727</c:v>
                </c:pt>
                <c:pt idx="13">
                  <c:v>48104</c:v>
                </c:pt>
                <c:pt idx="14">
                  <c:v>63161</c:v>
                </c:pt>
                <c:pt idx="15">
                  <c:v>40852</c:v>
                </c:pt>
                <c:pt idx="16">
                  <c:v>39648</c:v>
                </c:pt>
                <c:pt idx="17">
                  <c:v>52640</c:v>
                </c:pt>
                <c:pt idx="18">
                  <c:v>40460</c:v>
                </c:pt>
                <c:pt idx="19">
                  <c:v>52374.388888654001</c:v>
                </c:pt>
                <c:pt idx="20">
                  <c:v>58212</c:v>
                </c:pt>
                <c:pt idx="21">
                  <c:v>44689.555555063998</c:v>
                </c:pt>
                <c:pt idx="22">
                  <c:v>43694</c:v>
                </c:pt>
                <c:pt idx="23">
                  <c:v>48713</c:v>
                </c:pt>
                <c:pt idx="24">
                  <c:v>51387</c:v>
                </c:pt>
                <c:pt idx="25">
                  <c:v>46893</c:v>
                </c:pt>
                <c:pt idx="26">
                  <c:v>75726.388888654008</c:v>
                </c:pt>
                <c:pt idx="27">
                  <c:v>46326</c:v>
                </c:pt>
                <c:pt idx="28">
                  <c:v>55734.777777727999</c:v>
                </c:pt>
                <c:pt idx="29">
                  <c:v>46921.777777727999</c:v>
                </c:pt>
                <c:pt idx="30">
                  <c:v>42455</c:v>
                </c:pt>
                <c:pt idx="31">
                  <c:v>50127</c:v>
                </c:pt>
                <c:pt idx="32">
                  <c:v>27321.777777308002</c:v>
                </c:pt>
                <c:pt idx="33">
                  <c:v>28847</c:v>
                </c:pt>
                <c:pt idx="34">
                  <c:v>38220</c:v>
                </c:pt>
              </c:numCache>
            </c:numRef>
          </c:val>
          <c:smooth val="0"/>
          <c:extLst>
            <c:ext xmlns:c16="http://schemas.microsoft.com/office/drawing/2014/chart" uri="{C3380CC4-5D6E-409C-BE32-E72D297353CC}">
              <c16:uniqueId val="{00000002-1E54-483A-9ACD-E31FAC37F7A0}"/>
            </c:ext>
          </c:extLst>
        </c:ser>
        <c:ser>
          <c:idx val="3"/>
          <c:order val="3"/>
          <c:tx>
            <c:strRef>
              <c:f>'2.2.Units.drivers'!$E$7</c:f>
              <c:strCache>
                <c:ptCount val="1"/>
                <c:pt idx="0">
                  <c:v>SANDWICH</c:v>
                </c:pt>
              </c:strCache>
            </c:strRef>
          </c:tx>
          <c:spPr>
            <a:ln w="28575" cap="rnd">
              <a:solidFill>
                <a:srgbClr val="FFC000"/>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'2.2.Units.drivers'!$G$7:$AO$7</c:f>
              <c:numCache>
                <c:formatCode>General</c:formatCode>
                <c:ptCount val="35"/>
                <c:pt idx="0">
                  <c:v>20916</c:v>
                </c:pt>
                <c:pt idx="1">
                  <c:v>20475</c:v>
                </c:pt>
                <c:pt idx="2">
                  <c:v>21679</c:v>
                </c:pt>
                <c:pt idx="3">
                  <c:v>24430</c:v>
                </c:pt>
                <c:pt idx="4">
                  <c:v>17794</c:v>
                </c:pt>
                <c:pt idx="5">
                  <c:v>18095</c:v>
                </c:pt>
                <c:pt idx="6">
                  <c:v>28966</c:v>
                </c:pt>
                <c:pt idx="7">
                  <c:v>23877</c:v>
                </c:pt>
                <c:pt idx="8">
                  <c:v>24206</c:v>
                </c:pt>
                <c:pt idx="9">
                  <c:v>19719</c:v>
                </c:pt>
                <c:pt idx="10">
                  <c:v>17199</c:v>
                </c:pt>
                <c:pt idx="11">
                  <c:v>21350</c:v>
                </c:pt>
                <c:pt idx="12">
                  <c:v>20125</c:v>
                </c:pt>
                <c:pt idx="13">
                  <c:v>18438</c:v>
                </c:pt>
                <c:pt idx="14">
                  <c:v>26327</c:v>
                </c:pt>
                <c:pt idx="15">
                  <c:v>16597</c:v>
                </c:pt>
                <c:pt idx="16">
                  <c:v>16380</c:v>
                </c:pt>
                <c:pt idx="17">
                  <c:v>18165</c:v>
                </c:pt>
                <c:pt idx="18">
                  <c:v>15092</c:v>
                </c:pt>
                <c:pt idx="19">
                  <c:v>17612</c:v>
                </c:pt>
                <c:pt idx="20">
                  <c:v>20020</c:v>
                </c:pt>
                <c:pt idx="21">
                  <c:v>15526</c:v>
                </c:pt>
                <c:pt idx="22">
                  <c:v>15743</c:v>
                </c:pt>
                <c:pt idx="23">
                  <c:v>15554</c:v>
                </c:pt>
                <c:pt idx="24">
                  <c:v>19026</c:v>
                </c:pt>
                <c:pt idx="25">
                  <c:v>17801</c:v>
                </c:pt>
                <c:pt idx="26">
                  <c:v>24927</c:v>
                </c:pt>
                <c:pt idx="27">
                  <c:v>14924</c:v>
                </c:pt>
                <c:pt idx="28">
                  <c:v>18690</c:v>
                </c:pt>
                <c:pt idx="29">
                  <c:v>14987</c:v>
                </c:pt>
                <c:pt idx="30">
                  <c:v>14336</c:v>
                </c:pt>
                <c:pt idx="31">
                  <c:v>17696</c:v>
                </c:pt>
                <c:pt idx="32">
                  <c:v>12565</c:v>
                </c:pt>
                <c:pt idx="33">
                  <c:v>11844</c:v>
                </c:pt>
                <c:pt idx="34">
                  <c:v>14406</c:v>
                </c:pt>
              </c:numCache>
            </c:numRef>
          </c:val>
          <c:smooth val="0"/>
          <c:extLst>
            <c:ext xmlns:c16="http://schemas.microsoft.com/office/drawing/2014/chart" uri="{C3380CC4-5D6E-409C-BE32-E72D297353CC}">
              <c16:uniqueId val="{00000003-1E54-483A-9ACD-E31FAC37F7A0}"/>
            </c:ext>
          </c:extLst>
        </c:ser>
        <c:ser>
          <c:idx val="4"/>
          <c:order val="4"/>
          <c:tx>
            <c:strRef>
              <c:f>'2.2.Units.drivers'!$E$8</c:f>
              <c:strCache>
                <c:ptCount val="1"/>
                <c:pt idx="0">
                  <c:v>BURGERNV</c:v>
                </c:pt>
              </c:strCache>
            </c:strRef>
          </c:tx>
          <c:spPr>
            <a:ln w="28575" cap="rnd">
              <a:solidFill>
                <a:schemeClr val="accent4">
                  <a:lumMod val="60000"/>
                  <a:lumOff val="40000"/>
                </a:schemeClr>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'2.2.Units.drivers'!$G$8:$AO$8</c:f>
              <c:numCache>
                <c:formatCode>General</c:formatCode>
                <c:ptCount val="35"/>
                <c:pt idx="0">
                  <c:v>17773</c:v>
                </c:pt>
                <c:pt idx="1">
                  <c:v>16793</c:v>
                </c:pt>
                <c:pt idx="2">
                  <c:v>16009</c:v>
                </c:pt>
                <c:pt idx="3">
                  <c:v>17682</c:v>
                </c:pt>
                <c:pt idx="4">
                  <c:v>13853</c:v>
                </c:pt>
                <c:pt idx="5">
                  <c:v>14042</c:v>
                </c:pt>
                <c:pt idx="6">
                  <c:v>17647</c:v>
                </c:pt>
                <c:pt idx="7">
                  <c:v>15253</c:v>
                </c:pt>
                <c:pt idx="8">
                  <c:v>17668</c:v>
                </c:pt>
                <c:pt idx="9">
                  <c:v>15407</c:v>
                </c:pt>
                <c:pt idx="10">
                  <c:v>13391</c:v>
                </c:pt>
                <c:pt idx="11">
                  <c:v>18158</c:v>
                </c:pt>
                <c:pt idx="12">
                  <c:v>19075</c:v>
                </c:pt>
                <c:pt idx="13">
                  <c:v>15407</c:v>
                </c:pt>
                <c:pt idx="14">
                  <c:v>19250</c:v>
                </c:pt>
                <c:pt idx="15">
                  <c:v>13104</c:v>
                </c:pt>
                <c:pt idx="16">
                  <c:v>14497</c:v>
                </c:pt>
                <c:pt idx="17">
                  <c:v>16562</c:v>
                </c:pt>
                <c:pt idx="18">
                  <c:v>12768</c:v>
                </c:pt>
                <c:pt idx="19">
                  <c:v>11977</c:v>
                </c:pt>
                <c:pt idx="20">
                  <c:v>16464</c:v>
                </c:pt>
                <c:pt idx="21">
                  <c:v>16506</c:v>
                </c:pt>
                <c:pt idx="22">
                  <c:v>14420</c:v>
                </c:pt>
                <c:pt idx="23">
                  <c:v>16590</c:v>
                </c:pt>
                <c:pt idx="24">
                  <c:v>13202</c:v>
                </c:pt>
                <c:pt idx="25">
                  <c:v>13965</c:v>
                </c:pt>
                <c:pt idx="26">
                  <c:v>21525</c:v>
                </c:pt>
                <c:pt idx="27">
                  <c:v>16527</c:v>
                </c:pt>
                <c:pt idx="28">
                  <c:v>19950</c:v>
                </c:pt>
                <c:pt idx="29">
                  <c:v>13398</c:v>
                </c:pt>
                <c:pt idx="30">
                  <c:v>12432</c:v>
                </c:pt>
                <c:pt idx="31">
                  <c:v>19264</c:v>
                </c:pt>
                <c:pt idx="32">
                  <c:v>15673</c:v>
                </c:pt>
                <c:pt idx="33">
                  <c:v>15169</c:v>
                </c:pt>
                <c:pt idx="34">
                  <c:v>16142</c:v>
                </c:pt>
              </c:numCache>
            </c:numRef>
          </c:val>
          <c:smooth val="0"/>
          <c:extLst>
            <c:ext xmlns:c16="http://schemas.microsoft.com/office/drawing/2014/chart" uri="{C3380CC4-5D6E-409C-BE32-E72D297353CC}">
              <c16:uniqueId val="{00000004-1E54-483A-9ACD-E31FAC37F7A0}"/>
            </c:ext>
          </c:extLst>
        </c:ser>
        <c:ser>
          <c:idx val="5"/>
          <c:order val="5"/>
          <c:tx>
            <c:strRef>
              <c:f>'2.2.Units.drivers'!$E$9</c:f>
              <c:strCache>
                <c:ptCount val="1"/>
                <c:pt idx="0">
                  <c:v>HOT DOG</c:v>
                </c:pt>
              </c:strCache>
            </c:strRef>
          </c:tx>
          <c:spPr>
            <a:ln w="28575" cap="rnd">
              <a:solidFill>
                <a:srgbClr val="7030A0"/>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'2.2.Units.drivers'!$G$9:$AO$9</c:f>
              <c:numCache>
                <c:formatCode>General</c:formatCode>
                <c:ptCount val="35"/>
                <c:pt idx="0">
                  <c:v>15358</c:v>
                </c:pt>
                <c:pt idx="1">
                  <c:v>14525</c:v>
                </c:pt>
                <c:pt idx="2">
                  <c:v>16387</c:v>
                </c:pt>
                <c:pt idx="3">
                  <c:v>19432</c:v>
                </c:pt>
                <c:pt idx="4">
                  <c:v>13608</c:v>
                </c:pt>
                <c:pt idx="5">
                  <c:v>16779</c:v>
                </c:pt>
                <c:pt idx="6">
                  <c:v>22778</c:v>
                </c:pt>
                <c:pt idx="7">
                  <c:v>18578</c:v>
                </c:pt>
                <c:pt idx="8">
                  <c:v>20489</c:v>
                </c:pt>
                <c:pt idx="9">
                  <c:v>12852</c:v>
                </c:pt>
                <c:pt idx="10">
                  <c:v>12418</c:v>
                </c:pt>
                <c:pt idx="11">
                  <c:v>14532</c:v>
                </c:pt>
                <c:pt idx="12">
                  <c:v>14126</c:v>
                </c:pt>
                <c:pt idx="13">
                  <c:v>12187</c:v>
                </c:pt>
                <c:pt idx="14">
                  <c:v>14728</c:v>
                </c:pt>
                <c:pt idx="15">
                  <c:v>11480</c:v>
                </c:pt>
                <c:pt idx="16">
                  <c:v>11459</c:v>
                </c:pt>
                <c:pt idx="17">
                  <c:v>15267</c:v>
                </c:pt>
                <c:pt idx="18">
                  <c:v>11326</c:v>
                </c:pt>
                <c:pt idx="19">
                  <c:v>11641</c:v>
                </c:pt>
                <c:pt idx="20">
                  <c:v>13552</c:v>
                </c:pt>
                <c:pt idx="21">
                  <c:v>14161</c:v>
                </c:pt>
                <c:pt idx="22">
                  <c:v>12439</c:v>
                </c:pt>
                <c:pt idx="23">
                  <c:v>11900</c:v>
                </c:pt>
                <c:pt idx="24">
                  <c:v>12523</c:v>
                </c:pt>
                <c:pt idx="25">
                  <c:v>12754</c:v>
                </c:pt>
                <c:pt idx="26">
                  <c:v>18480</c:v>
                </c:pt>
                <c:pt idx="27">
                  <c:v>12901</c:v>
                </c:pt>
                <c:pt idx="28">
                  <c:v>16247</c:v>
                </c:pt>
                <c:pt idx="29">
                  <c:v>12684</c:v>
                </c:pt>
                <c:pt idx="30">
                  <c:v>12019</c:v>
                </c:pt>
                <c:pt idx="31">
                  <c:v>16695</c:v>
                </c:pt>
                <c:pt idx="32">
                  <c:v>12159</c:v>
                </c:pt>
                <c:pt idx="33">
                  <c:v>12747</c:v>
                </c:pt>
                <c:pt idx="34">
                  <c:v>13881</c:v>
                </c:pt>
              </c:numCache>
            </c:numRef>
          </c:val>
          <c:smooth val="0"/>
          <c:extLst>
            <c:ext xmlns:c16="http://schemas.microsoft.com/office/drawing/2014/chart" uri="{C3380CC4-5D6E-409C-BE32-E72D297353CC}">
              <c16:uniqueId val="{00000005-1E54-483A-9ACD-E31FAC37F7A0}"/>
            </c:ext>
          </c:extLst>
        </c:ser>
        <c:ser>
          <c:idx val="6"/>
          <c:order val="6"/>
          <c:tx>
            <c:strRef>
              <c:f>'2.2.Units.drivers'!$E$10</c:f>
              <c:strCache>
                <c:ptCount val="1"/>
                <c:pt idx="0">
                  <c:v>ITALIAN</c:v>
                </c:pt>
              </c:strCache>
            </c:strRef>
          </c:tx>
          <c:spPr>
            <a:ln w="28575" cap="rnd">
              <a:solidFill>
                <a:schemeClr val="accent1">
                  <a:lumMod val="60000"/>
                </a:schemeClr>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'2.2.Units.drivers'!$G$10:$AO$10</c:f>
            </c:numRef>
          </c:val>
          <c:smooth val="0"/>
          <c:extLst>
            <c:ext xmlns:c16="http://schemas.microsoft.com/office/drawing/2014/chart" uri="{C3380CC4-5D6E-409C-BE32-E72D297353CC}">
              <c16:uniqueId val="{00000006-1E54-483A-9ACD-E31FAC37F7A0}"/>
            </c:ext>
          </c:extLst>
        </c:ser>
        <c:ser>
          <c:idx val="7"/>
          <c:order val="7"/>
          <c:tx>
            <c:strRef>
              <c:f>'2.2.Units.drivers'!$E$11</c:f>
              <c:strCache>
                <c:ptCount val="1"/>
                <c:pt idx="0">
                  <c:v>LATAM</c:v>
                </c:pt>
              </c:strCache>
            </c:strRef>
          </c:tx>
          <c:spPr>
            <a:ln w="28575" cap="rnd">
              <a:solidFill>
                <a:schemeClr val="accent2">
                  <a:lumMod val="60000"/>
                </a:schemeClr>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'2.2.Units.drivers'!$G$11:$AO$11</c:f>
            </c:numRef>
          </c:val>
          <c:smooth val="0"/>
          <c:extLst>
            <c:ext xmlns:c16="http://schemas.microsoft.com/office/drawing/2014/chart" uri="{C3380CC4-5D6E-409C-BE32-E72D297353CC}">
              <c16:uniqueId val="{00000007-1E54-483A-9ACD-E31FAC37F7A0}"/>
            </c:ext>
          </c:extLst>
        </c:ser>
        <c:ser>
          <c:idx val="8"/>
          <c:order val="8"/>
          <c:tx>
            <c:strRef>
              <c:f>'2.2.Units.drivers'!$E$12</c:f>
              <c:strCache>
                <c:ptCount val="1"/>
                <c:pt idx="0">
                  <c:v>EUROPEAN</c:v>
                </c:pt>
              </c:strCache>
            </c:strRef>
          </c:tx>
          <c:spPr>
            <a:ln w="28575" cap="rnd">
              <a:solidFill>
                <a:schemeClr val="accent3">
                  <a:lumMod val="60000"/>
                </a:schemeClr>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'2.2.Units.drivers'!$G$12:$AO$12</c:f>
            </c:numRef>
          </c:val>
          <c:smooth val="0"/>
          <c:extLst>
            <c:ext xmlns:c16="http://schemas.microsoft.com/office/drawing/2014/chart" uri="{C3380CC4-5D6E-409C-BE32-E72D297353CC}">
              <c16:uniqueId val="{00000008-1E54-483A-9ACD-E31FAC37F7A0}"/>
            </c:ext>
          </c:extLst>
        </c:ser>
        <c:ser>
          <c:idx val="9"/>
          <c:order val="9"/>
          <c:tx>
            <c:strRef>
              <c:f>'2.2.Units.drivers'!$E$13</c:f>
              <c:strCache>
                <c:ptCount val="1"/>
                <c:pt idx="0">
                  <c:v>DESSERT</c:v>
                </c:pt>
              </c:strCache>
            </c:strRef>
          </c:tx>
          <c:spPr>
            <a:ln w="28575" cap="rnd">
              <a:solidFill>
                <a:schemeClr val="accent4">
                  <a:lumMod val="60000"/>
                </a:schemeClr>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'2.2.Units.drivers'!$G$13:$AO$13</c:f>
            </c:numRef>
          </c:val>
          <c:smooth val="0"/>
          <c:extLst>
            <c:ext xmlns:c16="http://schemas.microsoft.com/office/drawing/2014/chart" uri="{C3380CC4-5D6E-409C-BE32-E72D297353CC}">
              <c16:uniqueId val="{00000009-1E54-483A-9ACD-E31FAC37F7A0}"/>
            </c:ext>
          </c:extLst>
        </c:ser>
        <c:ser>
          <c:idx val="10"/>
          <c:order val="10"/>
          <c:tx>
            <c:strRef>
              <c:f>'2.2.Units.drivers'!$E$14</c:f>
              <c:strCache>
                <c:ptCount val="1"/>
                <c:pt idx="0">
                  <c:v>Others (8 product types)</c:v>
                </c:pt>
              </c:strCache>
            </c:strRef>
          </c:tx>
          <c:spPr>
            <a:ln w="28575" cap="rnd">
              <a:solidFill>
                <a:schemeClr val="accent5">
                  <a:lumMod val="60000"/>
                </a:schemeClr>
              </a:solidFill>
              <a:round/>
            </a:ln>
            <a:effectLst/>
          </c:spPr>
          <c:marker>
            <c:symbol val="none"/>
          </c:marker>
          <c:cat>
            <c:multiLvlStrRef>
              <c:f>'2.2.Units.drivers'!$G$1:$AO$3</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'2.2.Units.drivers'!$G$14:$AO$14</c:f>
            </c:numRef>
          </c:val>
          <c:smooth val="0"/>
          <c:extLst>
            <c:ext xmlns:c16="http://schemas.microsoft.com/office/drawing/2014/chart" uri="{C3380CC4-5D6E-409C-BE32-E72D297353CC}">
              <c16:uniqueId val="{0000000A-1E54-483A-9ACD-E31FAC37F7A0}"/>
            </c:ext>
          </c:extLst>
        </c:ser>
        <c:dLbls>
          <c:showLegendKey val="0"/>
          <c:showVal val="0"/>
          <c:showCatName val="0"/>
          <c:showSerName val="0"/>
          <c:showPercent val="0"/>
          <c:showBubbleSize val="0"/>
        </c:dLbls>
        <c:smooth val="0"/>
        <c:axId val="707530104"/>
        <c:axId val="707534040"/>
      </c:lineChart>
      <c:catAx>
        <c:axId val="7075301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07534040"/>
        <c:crosses val="autoZero"/>
        <c:auto val="1"/>
        <c:lblAlgn val="ctr"/>
        <c:lblOffset val="100"/>
        <c:noMultiLvlLbl val="0"/>
      </c:catAx>
      <c:valAx>
        <c:axId val="7075340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07530104"/>
        <c:crosses val="autoZero"/>
        <c:crossBetween val="between"/>
      </c:valAx>
      <c:spPr>
        <a:noFill/>
        <a:ln>
          <a:noFill/>
        </a:ln>
        <a:effectLst/>
      </c:spPr>
    </c:plotArea>
    <c:legend>
      <c:legendPos val="r"/>
      <c:layout>
        <c:manualLayout>
          <c:xMode val="edge"/>
          <c:yMode val="edge"/>
          <c:x val="0.71600399025047057"/>
          <c:y val="0.29151367943956757"/>
          <c:w val="0.27327403950617934"/>
          <c:h val="0.3989291035352465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%MOM CHANGE IN</a:t>
            </a:r>
            <a:r>
              <a:rPr lang="en-US" baseline="0"/>
              <a:t> UNITS BY FLAVOR/SCENT</a:t>
            </a:r>
          </a:p>
          <a:p>
            <a:pPr>
              <a:defRPr/>
            </a:pPr>
            <a:r>
              <a:rPr lang="en-US" baseline="0"/>
              <a:t>(1/2018-11/2020)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'4.Flavor'!$D$22</c:f>
              <c:strCache>
                <c:ptCount val="1"/>
                <c:pt idx="0">
                  <c:v>BUTTER</c:v>
                </c:pt>
              </c:strCache>
            </c:strRef>
          </c:tx>
          <c:spPr>
            <a:solidFill>
              <a:schemeClr val="accent1"/>
            </a:solidFill>
            <a:ln>
              <a:noFill/>
            </a:ln>
            <a:effectLst/>
          </c:spPr>
          <c:invertIfNegative val="0"/>
          <c:cat>
            <c:multiLvlStrRef>
              <c:f>'4.Flavor'!$E$19:$AN$21</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'4.Flavor'!$E$22:$AN$22</c:f>
              <c:numCache>
                <c:formatCode>General</c:formatCode>
                <c:ptCount val="36"/>
                <c:pt idx="2">
                  <c:v>-1.8166804293971883E-2</c:v>
                </c:pt>
                <c:pt idx="3">
                  <c:v>-3.3761864712243184E-2</c:v>
                </c:pt>
                <c:pt idx="4">
                  <c:v>0.19945287241979615</c:v>
                </c:pt>
                <c:pt idx="5">
                  <c:v>-0.28789135392908982</c:v>
                </c:pt>
                <c:pt idx="6">
                  <c:v>8.2399184743048526E-2</c:v>
                </c:pt>
                <c:pt idx="7">
                  <c:v>0.14418291862811028</c:v>
                </c:pt>
                <c:pt idx="8">
                  <c:v>-0.17679558011049723</c:v>
                </c:pt>
                <c:pt idx="9">
                  <c:v>0.22576038840496926</c:v>
                </c:pt>
                <c:pt idx="10">
                  <c:v>-0.14853215284249766</c:v>
                </c:pt>
                <c:pt idx="11">
                  <c:v>-3.4204405527431536E-3</c:v>
                </c:pt>
                <c:pt idx="12">
                  <c:v>0.34651290499725418</c:v>
                </c:pt>
                <c:pt idx="13">
                  <c:v>-0.18036296900489401</c:v>
                </c:pt>
                <c:pt idx="14">
                  <c:v>-5.1250155491976646E-2</c:v>
                </c:pt>
                <c:pt idx="15">
                  <c:v>0.16218696735282556</c:v>
                </c:pt>
                <c:pt idx="16">
                  <c:v>-0.28700361010830322</c:v>
                </c:pt>
                <c:pt idx="17">
                  <c:v>1.424050632911289E-3</c:v>
                </c:pt>
                <c:pt idx="18">
                  <c:v>0.26102069837257069</c:v>
                </c:pt>
                <c:pt idx="19">
                  <c:v>-0.23230171657687004</c:v>
                </c:pt>
                <c:pt idx="20">
                  <c:v>6.3652684837604001E-2</c:v>
                </c:pt>
                <c:pt idx="21">
                  <c:v>0.14055547030842419</c:v>
                </c:pt>
                <c:pt idx="22">
                  <c:v>-7.4532490246199345E-2</c:v>
                </c:pt>
                <c:pt idx="23">
                  <c:v>8.0244221543829042E-2</c:v>
                </c:pt>
                <c:pt idx="24">
                  <c:v>9.6756829498048758E-2</c:v>
                </c:pt>
                <c:pt idx="25">
                  <c:v>-9.3251533742331305E-2</c:v>
                </c:pt>
                <c:pt idx="26">
                  <c:v>-3.7753721244925598E-2</c:v>
                </c:pt>
                <c:pt idx="27">
                  <c:v>0.57629025453522709</c:v>
                </c:pt>
                <c:pt idx="28">
                  <c:v>-0.17985547328039964</c:v>
                </c:pt>
                <c:pt idx="29">
                  <c:v>2.8173610355705536E-2</c:v>
                </c:pt>
                <c:pt idx="30">
                  <c:v>-0.33315700380871771</c:v>
                </c:pt>
                <c:pt idx="31">
                  <c:v>-2.8399174996033616E-2</c:v>
                </c:pt>
                <c:pt idx="32">
                  <c:v>0.35564990202482027</c:v>
                </c:pt>
                <c:pt idx="33">
                  <c:v>-0.21934473620814265</c:v>
                </c:pt>
                <c:pt idx="34">
                  <c:v>2.8236383274186094E-2</c:v>
                </c:pt>
                <c:pt idx="35">
                  <c:v>0.26935774309723892</c:v>
                </c:pt>
              </c:numCache>
            </c:numRef>
          </c:val>
          <c:extLst>
            <c:ext xmlns:c16="http://schemas.microsoft.com/office/drawing/2014/chart" uri="{C3380CC4-5D6E-409C-BE32-E72D297353CC}">
              <c16:uniqueId val="{00000000-C732-48FE-AE4A-53204D3F7289}"/>
            </c:ext>
          </c:extLst>
        </c:ser>
        <c:ser>
          <c:idx val="1"/>
          <c:order val="1"/>
          <c:tx>
            <c:strRef>
              <c:f>'4.Flavor'!$D$23</c:f>
              <c:strCache>
                <c:ptCount val="1"/>
                <c:pt idx="0">
                  <c:v>ALL OTHER FLAVOR/SCENT</c:v>
                </c:pt>
              </c:strCache>
            </c:strRef>
          </c:tx>
          <c:spPr>
            <a:solidFill>
              <a:srgbClr val="FFC000"/>
            </a:solidFill>
            <a:ln>
              <a:noFill/>
            </a:ln>
            <a:effectLst/>
          </c:spPr>
          <c:invertIfNegative val="0"/>
          <c:cat>
            <c:multiLvlStrRef>
              <c:f>'4.Flavor'!$E$19:$AN$21</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'4.Flavor'!$E$23:$AN$23</c:f>
              <c:numCache>
                <c:formatCode>General</c:formatCode>
                <c:ptCount val="36"/>
                <c:pt idx="2">
                  <c:v>-1.2860310421285992E-2</c:v>
                </c:pt>
                <c:pt idx="3">
                  <c:v>9.2542677448337773E-2</c:v>
                </c:pt>
                <c:pt idx="4">
                  <c:v>7.2779605263157965E-2</c:v>
                </c:pt>
                <c:pt idx="5">
                  <c:v>-0.30433116136450744</c:v>
                </c:pt>
                <c:pt idx="6">
                  <c:v>1.8732782369146106E-2</c:v>
                </c:pt>
                <c:pt idx="7">
                  <c:v>0.20173066522444572</c:v>
                </c:pt>
                <c:pt idx="8">
                  <c:v>-0.16831683168316836</c:v>
                </c:pt>
                <c:pt idx="9">
                  <c:v>0.3035714285714286</c:v>
                </c:pt>
                <c:pt idx="10">
                  <c:v>-0.11041926110419265</c:v>
                </c:pt>
                <c:pt idx="11">
                  <c:v>4.1997200186654204E-3</c:v>
                </c:pt>
                <c:pt idx="12">
                  <c:v>0.36152416356877315</c:v>
                </c:pt>
                <c:pt idx="13">
                  <c:v>-0.20477815699658708</c:v>
                </c:pt>
                <c:pt idx="14">
                  <c:v>-3.2188841201716722E-2</c:v>
                </c:pt>
                <c:pt idx="15">
                  <c:v>0.18093126385809311</c:v>
                </c:pt>
                <c:pt idx="16">
                  <c:v>-0.30904994367254979</c:v>
                </c:pt>
                <c:pt idx="17">
                  <c:v>-4.3478260869564966E-3</c:v>
                </c:pt>
                <c:pt idx="18">
                  <c:v>0.17139737991266379</c:v>
                </c:pt>
                <c:pt idx="19">
                  <c:v>-0.23858341099720415</c:v>
                </c:pt>
                <c:pt idx="20">
                  <c:v>3.4271725826193311E-2</c:v>
                </c:pt>
                <c:pt idx="21">
                  <c:v>0.2940828402366864</c:v>
                </c:pt>
                <c:pt idx="22">
                  <c:v>-0.13305898491083679</c:v>
                </c:pt>
                <c:pt idx="23">
                  <c:v>7.2257383966244815E-2</c:v>
                </c:pt>
                <c:pt idx="24">
                  <c:v>0.35218888342351207</c:v>
                </c:pt>
                <c:pt idx="25">
                  <c:v>-0.25536558748635863</c:v>
                </c:pt>
                <c:pt idx="26">
                  <c:v>-5.8133854421104081E-2</c:v>
                </c:pt>
                <c:pt idx="27">
                  <c:v>0.87811203319502074</c:v>
                </c:pt>
                <c:pt idx="28">
                  <c:v>-0.25407346037006351</c:v>
                </c:pt>
                <c:pt idx="29">
                  <c:v>5.2573121066271655E-2</c:v>
                </c:pt>
                <c:pt idx="30">
                  <c:v>-0.33415406260991909</c:v>
                </c:pt>
                <c:pt idx="31">
                  <c:v>-4.1732699418911778E-2</c:v>
                </c:pt>
                <c:pt idx="32">
                  <c:v>0.2348401323042999</c:v>
                </c:pt>
                <c:pt idx="33">
                  <c:v>-0.20357142857142863</c:v>
                </c:pt>
                <c:pt idx="34">
                  <c:v>7.9596412556053764E-2</c:v>
                </c:pt>
                <c:pt idx="35">
                  <c:v>0.436656282450675</c:v>
                </c:pt>
              </c:numCache>
            </c:numRef>
          </c:val>
          <c:extLst>
            <c:ext xmlns:c16="http://schemas.microsoft.com/office/drawing/2014/chart" uri="{C3380CC4-5D6E-409C-BE32-E72D297353CC}">
              <c16:uniqueId val="{00000001-C732-48FE-AE4A-53204D3F7289}"/>
            </c:ext>
          </c:extLst>
        </c:ser>
        <c:ser>
          <c:idx val="2"/>
          <c:order val="2"/>
          <c:tx>
            <c:strRef>
              <c:f>'4.Flavor'!$D$24</c:f>
              <c:strCache>
                <c:ptCount val="1"/>
                <c:pt idx="0">
                  <c:v>SWEET</c:v>
                </c:pt>
              </c:strCache>
            </c:strRef>
          </c:tx>
          <c:spPr>
            <a:solidFill>
              <a:schemeClr val="accent3"/>
            </a:solidFill>
            <a:ln>
              <a:noFill/>
            </a:ln>
            <a:effectLst/>
          </c:spPr>
          <c:invertIfNegative val="0"/>
          <c:cat>
            <c:multiLvlStrRef>
              <c:f>'4.Flavor'!$E$19:$AN$21</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'4.Flavor'!$E$24:$AN$24</c:f>
              <c:numCache>
                <c:formatCode>General</c:formatCode>
                <c:ptCount val="36"/>
                <c:pt idx="2">
                  <c:v>6.7980295566502535E-2</c:v>
                </c:pt>
                <c:pt idx="3">
                  <c:v>-2.1217712177121761E-2</c:v>
                </c:pt>
                <c:pt idx="4">
                  <c:v>0.2167766258246937</c:v>
                </c:pt>
                <c:pt idx="5">
                  <c:v>-0.32997676219984506</c:v>
                </c:pt>
                <c:pt idx="6">
                  <c:v>6.4739884393063551E-2</c:v>
                </c:pt>
                <c:pt idx="7">
                  <c:v>0.13246471226927259</c:v>
                </c:pt>
                <c:pt idx="8">
                  <c:v>-0.12847555129434329</c:v>
                </c:pt>
                <c:pt idx="9">
                  <c:v>0.28162816281628156</c:v>
                </c:pt>
                <c:pt idx="10">
                  <c:v>-0.15536480686695275</c:v>
                </c:pt>
                <c:pt idx="11">
                  <c:v>-2.7439024390243927E-2</c:v>
                </c:pt>
                <c:pt idx="12">
                  <c:v>0.27586206896551735</c:v>
                </c:pt>
                <c:pt idx="13">
                  <c:v>-9.8280098280098316E-2</c:v>
                </c:pt>
                <c:pt idx="14">
                  <c:v>-5.4495912806539204E-3</c:v>
                </c:pt>
                <c:pt idx="15">
                  <c:v>8.4018264840182599E-2</c:v>
                </c:pt>
                <c:pt idx="16">
                  <c:v>-0.22999157540016846</c:v>
                </c:pt>
                <c:pt idx="17">
                  <c:v>-7.9868708971553626E-2</c:v>
                </c:pt>
                <c:pt idx="18">
                  <c:v>0.15457788347205703</c:v>
                </c:pt>
                <c:pt idx="19">
                  <c:v>-0.16374871266735325</c:v>
                </c:pt>
                <c:pt idx="20">
                  <c:v>0.10467980295566504</c:v>
                </c:pt>
                <c:pt idx="21">
                  <c:v>0.17502787068004455</c:v>
                </c:pt>
                <c:pt idx="22">
                  <c:v>-8.7286527514231493E-2</c:v>
                </c:pt>
                <c:pt idx="23">
                  <c:v>-2.0790020790020236E-3</c:v>
                </c:pt>
                <c:pt idx="24">
                  <c:v>0.10000000000000009</c:v>
                </c:pt>
                <c:pt idx="25">
                  <c:v>-2.3674242424242431E-2</c:v>
                </c:pt>
                <c:pt idx="26">
                  <c:v>-2.5218234723569322E-2</c:v>
                </c:pt>
                <c:pt idx="27">
                  <c:v>0.56815920398009956</c:v>
                </c:pt>
                <c:pt idx="28">
                  <c:v>-0.25444162436548223</c:v>
                </c:pt>
                <c:pt idx="29">
                  <c:v>0.15914893617021275</c:v>
                </c:pt>
                <c:pt idx="30">
                  <c:v>-0.32158590308370039</c:v>
                </c:pt>
                <c:pt idx="31">
                  <c:v>-7.6839826839826819E-2</c:v>
                </c:pt>
                <c:pt idx="32">
                  <c:v>0.22157092614302454</c:v>
                </c:pt>
                <c:pt idx="33">
                  <c:v>-0.19385796545105571</c:v>
                </c:pt>
                <c:pt idx="34">
                  <c:v>5.5952380952380976E-2</c:v>
                </c:pt>
                <c:pt idx="35">
                  <c:v>0.26155580608793683</c:v>
                </c:pt>
              </c:numCache>
            </c:numRef>
          </c:val>
          <c:extLst>
            <c:ext xmlns:c16="http://schemas.microsoft.com/office/drawing/2014/chart" uri="{C3380CC4-5D6E-409C-BE32-E72D297353CC}">
              <c16:uniqueId val="{00000002-C732-48FE-AE4A-53204D3F7289}"/>
            </c:ext>
          </c:extLst>
        </c:ser>
        <c:ser>
          <c:idx val="3"/>
          <c:order val="3"/>
          <c:tx>
            <c:strRef>
              <c:f>'4.Flavor'!$D$25</c:f>
              <c:strCache>
                <c:ptCount val="1"/>
                <c:pt idx="0">
                  <c:v>HERB &amp; SPICE</c:v>
                </c:pt>
              </c:strCache>
            </c:strRef>
          </c:tx>
          <c:spPr>
            <a:solidFill>
              <a:schemeClr val="accent4"/>
            </a:solidFill>
            <a:ln>
              <a:noFill/>
            </a:ln>
            <a:effectLst/>
          </c:spPr>
          <c:invertIfNegative val="0"/>
          <c:cat>
            <c:multiLvlStrRef>
              <c:f>'4.Flavor'!$E$19:$AN$21</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'4.Flavor'!$E$25:$AN$25</c:f>
              <c:numCache>
                <c:formatCode>General</c:formatCode>
                <c:ptCount val="36"/>
                <c:pt idx="2">
                  <c:v>8.5106382978723305E-2</c:v>
                </c:pt>
                <c:pt idx="3">
                  <c:v>-6.6666666666666652E-2</c:v>
                </c:pt>
                <c:pt idx="4">
                  <c:v>0.27310924369747891</c:v>
                </c:pt>
                <c:pt idx="5">
                  <c:v>-0.27062706270627068</c:v>
                </c:pt>
                <c:pt idx="6">
                  <c:v>-9.0497737556560764E-3</c:v>
                </c:pt>
                <c:pt idx="7">
                  <c:v>0.24200913242009126</c:v>
                </c:pt>
                <c:pt idx="8">
                  <c:v>-0.40441176470588236</c:v>
                </c:pt>
                <c:pt idx="9">
                  <c:v>0.70370370370370372</c:v>
                </c:pt>
                <c:pt idx="10">
                  <c:v>-0.27173913043478259</c:v>
                </c:pt>
                <c:pt idx="11">
                  <c:v>-0.12935323383084574</c:v>
                </c:pt>
                <c:pt idx="12">
                  <c:v>0.38857142857142857</c:v>
                </c:pt>
                <c:pt idx="13">
                  <c:v>0</c:v>
                </c:pt>
                <c:pt idx="14">
                  <c:v>-3.703703703703709E-2</c:v>
                </c:pt>
                <c:pt idx="15">
                  <c:v>0.12820512820512819</c:v>
                </c:pt>
                <c:pt idx="16">
                  <c:v>-0.22727272727272729</c:v>
                </c:pt>
                <c:pt idx="17">
                  <c:v>9.8039215686274161E-3</c:v>
                </c:pt>
                <c:pt idx="18">
                  <c:v>-2.4271844660194164E-2</c:v>
                </c:pt>
                <c:pt idx="19">
                  <c:v>-9.4527363184079616E-2</c:v>
                </c:pt>
                <c:pt idx="20">
                  <c:v>4.9450549450549497E-2</c:v>
                </c:pt>
                <c:pt idx="21">
                  <c:v>0.24607329842931946</c:v>
                </c:pt>
                <c:pt idx="22">
                  <c:v>-0.24369747899159666</c:v>
                </c:pt>
                <c:pt idx="23">
                  <c:v>0.15555555555555545</c:v>
                </c:pt>
                <c:pt idx="24">
                  <c:v>0.22596153846153855</c:v>
                </c:pt>
                <c:pt idx="25">
                  <c:v>1.9607843137254832E-2</c:v>
                </c:pt>
                <c:pt idx="26">
                  <c:v>-0.22692307692307689</c:v>
                </c:pt>
                <c:pt idx="27">
                  <c:v>0.78109452736318419</c:v>
                </c:pt>
                <c:pt idx="28">
                  <c:v>-0.24860335195530725</c:v>
                </c:pt>
                <c:pt idx="29">
                  <c:v>4.8327137546468446E-2</c:v>
                </c:pt>
                <c:pt idx="30">
                  <c:v>-0.38652482269503541</c:v>
                </c:pt>
                <c:pt idx="31">
                  <c:v>0.1387283236994219</c:v>
                </c:pt>
                <c:pt idx="32">
                  <c:v>0.33502538071065979</c:v>
                </c:pt>
                <c:pt idx="33">
                  <c:v>-0.20152091254752846</c:v>
                </c:pt>
                <c:pt idx="34">
                  <c:v>0.24285714285714288</c:v>
                </c:pt>
                <c:pt idx="35">
                  <c:v>0.21839080459770122</c:v>
                </c:pt>
              </c:numCache>
            </c:numRef>
          </c:val>
          <c:extLst>
            <c:ext xmlns:c16="http://schemas.microsoft.com/office/drawing/2014/chart" uri="{C3380CC4-5D6E-409C-BE32-E72D297353CC}">
              <c16:uniqueId val="{00000003-C732-48FE-AE4A-53204D3F7289}"/>
            </c:ext>
          </c:extLst>
        </c:ser>
        <c:ser>
          <c:idx val="4"/>
          <c:order val="4"/>
          <c:tx>
            <c:strRef>
              <c:f>'4.Flavor'!$D$26</c:f>
              <c:strCache>
                <c:ptCount val="1"/>
                <c:pt idx="0">
                  <c:v>CHEESE</c:v>
                </c:pt>
              </c:strCache>
            </c:strRef>
          </c:tx>
          <c:spPr>
            <a:solidFill>
              <a:srgbClr val="7030A0"/>
            </a:solidFill>
            <a:ln>
              <a:noFill/>
            </a:ln>
            <a:effectLst/>
          </c:spPr>
          <c:invertIfNegative val="0"/>
          <c:cat>
            <c:multiLvlStrRef>
              <c:f>'4.Flavor'!$E$19:$AN$21</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'4.Flavor'!$E$26:$AN$26</c:f>
              <c:numCache>
                <c:formatCode>General</c:formatCode>
                <c:ptCount val="36"/>
                <c:pt idx="2">
                  <c:v>0.13023255813953494</c:v>
                </c:pt>
                <c:pt idx="3">
                  <c:v>-2.0576131687242816E-2</c:v>
                </c:pt>
                <c:pt idx="4">
                  <c:v>0.20168067226890751</c:v>
                </c:pt>
                <c:pt idx="5">
                  <c:v>-0.32867132867132864</c:v>
                </c:pt>
                <c:pt idx="6">
                  <c:v>-6.25E-2</c:v>
                </c:pt>
                <c:pt idx="7">
                  <c:v>0.20555555555555549</c:v>
                </c:pt>
                <c:pt idx="8">
                  <c:v>-0.12442396313364057</c:v>
                </c:pt>
                <c:pt idx="9">
                  <c:v>0.64736842105263159</c:v>
                </c:pt>
                <c:pt idx="10">
                  <c:v>-0.44408945686900958</c:v>
                </c:pt>
                <c:pt idx="11">
                  <c:v>-0.12068965517241381</c:v>
                </c:pt>
                <c:pt idx="12">
                  <c:v>0.24836601307189543</c:v>
                </c:pt>
                <c:pt idx="13">
                  <c:v>0.10471204188481686</c:v>
                </c:pt>
                <c:pt idx="14">
                  <c:v>-7.1090047393364886E-2</c:v>
                </c:pt>
                <c:pt idx="15">
                  <c:v>8.163265306122458E-2</c:v>
                </c:pt>
                <c:pt idx="16">
                  <c:v>-8.4905660377358472E-2</c:v>
                </c:pt>
                <c:pt idx="17">
                  <c:v>-3.6082474226804107E-2</c:v>
                </c:pt>
                <c:pt idx="18">
                  <c:v>0.10160427807486627</c:v>
                </c:pt>
                <c:pt idx="19">
                  <c:v>-0.16019417475728159</c:v>
                </c:pt>
                <c:pt idx="20">
                  <c:v>-8.0924855491329439E-2</c:v>
                </c:pt>
                <c:pt idx="21">
                  <c:v>0.21383647798742134</c:v>
                </c:pt>
                <c:pt idx="22">
                  <c:v>-6.7357512953367893E-2</c:v>
                </c:pt>
                <c:pt idx="23">
                  <c:v>-6.6666666666666652E-2</c:v>
                </c:pt>
                <c:pt idx="24">
                  <c:v>5.3571428571428603E-2</c:v>
                </c:pt>
                <c:pt idx="25">
                  <c:v>-2.2598870056497189E-2</c:v>
                </c:pt>
                <c:pt idx="26">
                  <c:v>-0.10982658959537572</c:v>
                </c:pt>
                <c:pt idx="27">
                  <c:v>0.38961038961038952</c:v>
                </c:pt>
                <c:pt idx="28">
                  <c:v>-0.2570093457943925</c:v>
                </c:pt>
                <c:pt idx="29">
                  <c:v>0.19496855345911945</c:v>
                </c:pt>
                <c:pt idx="30">
                  <c:v>-0.28421052631578947</c:v>
                </c:pt>
                <c:pt idx="31">
                  <c:v>-0.16176470588235292</c:v>
                </c:pt>
                <c:pt idx="32">
                  <c:v>0.15789473684210531</c:v>
                </c:pt>
                <c:pt idx="33">
                  <c:v>0.10606060606060597</c:v>
                </c:pt>
                <c:pt idx="34">
                  <c:v>-2.7397260273972601E-2</c:v>
                </c:pt>
                <c:pt idx="35">
                  <c:v>0.13380281690140849</c:v>
                </c:pt>
              </c:numCache>
            </c:numRef>
          </c:val>
          <c:extLst>
            <c:ext xmlns:c16="http://schemas.microsoft.com/office/drawing/2014/chart" uri="{C3380CC4-5D6E-409C-BE32-E72D297353CC}">
              <c16:uniqueId val="{00000004-C732-48FE-AE4A-53204D3F7289}"/>
            </c:ext>
          </c:extLst>
        </c:ser>
        <c:ser>
          <c:idx val="5"/>
          <c:order val="5"/>
          <c:tx>
            <c:strRef>
              <c:f>'4.Flavor'!$D$27</c:f>
              <c:strCache>
                <c:ptCount val="1"/>
                <c:pt idx="0">
                  <c:v>FRUIT</c:v>
                </c:pt>
              </c:strCache>
            </c:strRef>
          </c:tx>
          <c:spPr>
            <a:solidFill>
              <a:schemeClr val="accent6"/>
            </a:solidFill>
            <a:ln>
              <a:noFill/>
            </a:ln>
            <a:effectLst/>
          </c:spPr>
          <c:invertIfNegative val="0"/>
          <c:cat>
            <c:multiLvlStrRef>
              <c:f>'4.Flavor'!$E$19:$AN$21</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'4.Flavor'!$E$27:$AN$27</c:f>
              <c:numCache>
                <c:formatCode>General</c:formatCode>
                <c:ptCount val="36"/>
                <c:pt idx="2">
                  <c:v>-0.21052631578947367</c:v>
                </c:pt>
                <c:pt idx="3">
                  <c:v>0.53333333333333344</c:v>
                </c:pt>
                <c:pt idx="4">
                  <c:v>0.21739130434782616</c:v>
                </c:pt>
                <c:pt idx="5">
                  <c:v>-0.3928571428571429</c:v>
                </c:pt>
                <c:pt idx="6">
                  <c:v>-0.23529411764705888</c:v>
                </c:pt>
                <c:pt idx="7">
                  <c:v>0.53846153846153855</c:v>
                </c:pt>
                <c:pt idx="8">
                  <c:v>0.75</c:v>
                </c:pt>
                <c:pt idx="9">
                  <c:v>2.857142857142847E-2</c:v>
                </c:pt>
                <c:pt idx="10">
                  <c:v>-0.52777777777777779</c:v>
                </c:pt>
                <c:pt idx="11">
                  <c:v>-0.23529411764705888</c:v>
                </c:pt>
                <c:pt idx="12">
                  <c:v>2.7692307692307692</c:v>
                </c:pt>
                <c:pt idx="13">
                  <c:v>-0.32653061224489799</c:v>
                </c:pt>
                <c:pt idx="14">
                  <c:v>6.0606060606060552E-2</c:v>
                </c:pt>
                <c:pt idx="15">
                  <c:v>0.45714285714285707</c:v>
                </c:pt>
                <c:pt idx="16">
                  <c:v>-0.52941176470588236</c:v>
                </c:pt>
                <c:pt idx="17">
                  <c:v>0.83333333333333326</c:v>
                </c:pt>
                <c:pt idx="18">
                  <c:v>-0.13636363636363635</c:v>
                </c:pt>
                <c:pt idx="19">
                  <c:v>-0.34210526315789469</c:v>
                </c:pt>
                <c:pt idx="20">
                  <c:v>-4.0000000000000036E-2</c:v>
                </c:pt>
                <c:pt idx="21">
                  <c:v>0.29166666666666674</c:v>
                </c:pt>
                <c:pt idx="22">
                  <c:v>-0.35483870967741937</c:v>
                </c:pt>
                <c:pt idx="23">
                  <c:v>0.10000000000000009</c:v>
                </c:pt>
                <c:pt idx="24">
                  <c:v>4.5454545454545414E-2</c:v>
                </c:pt>
                <c:pt idx="25">
                  <c:v>-0.13043478260869568</c:v>
                </c:pt>
                <c:pt idx="26">
                  <c:v>-0.19999999999999996</c:v>
                </c:pt>
                <c:pt idx="27">
                  <c:v>1</c:v>
                </c:pt>
                <c:pt idx="28">
                  <c:v>-0.34375</c:v>
                </c:pt>
                <c:pt idx="29">
                  <c:v>-0.23809523809523814</c:v>
                </c:pt>
                <c:pt idx="30">
                  <c:v>-0.3125</c:v>
                </c:pt>
                <c:pt idx="31">
                  <c:v>-0.54545454545454541</c:v>
                </c:pt>
                <c:pt idx="32">
                  <c:v>2.8</c:v>
                </c:pt>
                <c:pt idx="33">
                  <c:v>-5.2631578947368474E-2</c:v>
                </c:pt>
                <c:pt idx="34">
                  <c:v>-0.11111111111111116</c:v>
                </c:pt>
                <c:pt idx="35">
                  <c:v>6.25E-2</c:v>
                </c:pt>
              </c:numCache>
            </c:numRef>
          </c:val>
          <c:extLst>
            <c:ext xmlns:c16="http://schemas.microsoft.com/office/drawing/2014/chart" uri="{C3380CC4-5D6E-409C-BE32-E72D297353CC}">
              <c16:uniqueId val="{00000005-C732-48FE-AE4A-53204D3F7289}"/>
            </c:ext>
          </c:extLst>
        </c:ser>
        <c:ser>
          <c:idx val="6"/>
          <c:order val="6"/>
          <c:tx>
            <c:strRef>
              <c:f>'4.Flavor'!$D$28</c:f>
              <c:strCache>
                <c:ptCount val="1"/>
                <c:pt idx="0">
                  <c:v>HOT / SPICY</c:v>
                </c:pt>
              </c:strCache>
            </c:strRef>
          </c:tx>
          <c:spPr>
            <a:solidFill>
              <a:srgbClr val="C00000"/>
            </a:solidFill>
            <a:ln>
              <a:noFill/>
            </a:ln>
            <a:effectLst/>
          </c:spPr>
          <c:invertIfNegative val="0"/>
          <c:cat>
            <c:multiLvlStrRef>
              <c:f>'4.Flavor'!$E$19:$AN$21</c:f>
              <c:multiLvlStrCache>
                <c:ptCount val="36"/>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lvl>
                <c:lvl>
                  <c:pt idx="0">
                    <c:v>2017</c:v>
                  </c:pt>
                  <c:pt idx="1">
                    <c:v>2018</c:v>
                  </c:pt>
                  <c:pt idx="13">
                    <c:v>2019</c:v>
                  </c:pt>
                  <c:pt idx="25">
                    <c:v>2020</c:v>
                  </c:pt>
                </c:lvl>
                <c:lvl>
                  <c:pt idx="0">
                    <c:v>Before COVID</c:v>
                  </c:pt>
                  <c:pt idx="1">
                    <c:v>Before COVID</c:v>
                  </c:pt>
                  <c:pt idx="27">
                    <c:v>After COVID</c:v>
                  </c:pt>
                </c:lvl>
              </c:multiLvlStrCache>
            </c:multiLvlStrRef>
          </c:cat>
          <c:val>
            <c:numRef>
              <c:f>'4.Flavor'!$E$28:$AN$28</c:f>
              <c:numCache>
                <c:formatCode>General</c:formatCode>
                <c:ptCount val="36"/>
                <c:pt idx="2">
                  <c:v>-0.5</c:v>
                </c:pt>
                <c:pt idx="3">
                  <c:v>2.5</c:v>
                </c:pt>
                <c:pt idx="4">
                  <c:v>0</c:v>
                </c:pt>
                <c:pt idx="5">
                  <c:v>0.85714285714285721</c:v>
                </c:pt>
                <c:pt idx="6">
                  <c:v>-0.61538461538461542</c:v>
                </c:pt>
                <c:pt idx="7">
                  <c:v>0.39999999999999991</c:v>
                </c:pt>
                <c:pt idx="8">
                  <c:v>0.85714285714285721</c:v>
                </c:pt>
                <c:pt idx="9">
                  <c:v>1.0769230769230771</c:v>
                </c:pt>
                <c:pt idx="10">
                  <c:v>0</c:v>
                </c:pt>
                <c:pt idx="11">
                  <c:v>-0.14814814814814814</c:v>
                </c:pt>
                <c:pt idx="12">
                  <c:v>2.2173913043478262</c:v>
                </c:pt>
                <c:pt idx="13">
                  <c:v>-0.41891891891891897</c:v>
                </c:pt>
                <c:pt idx="14">
                  <c:v>-0.37209302325581395</c:v>
                </c:pt>
                <c:pt idx="15">
                  <c:v>0.62962962962962954</c:v>
                </c:pt>
                <c:pt idx="16">
                  <c:v>-4.5454545454545414E-2</c:v>
                </c:pt>
                <c:pt idx="17">
                  <c:v>-0.64285714285714279</c:v>
                </c:pt>
                <c:pt idx="18">
                  <c:v>0.93333333333333335</c:v>
                </c:pt>
                <c:pt idx="19">
                  <c:v>0.24137931034482762</c:v>
                </c:pt>
                <c:pt idx="20">
                  <c:v>-0.5</c:v>
                </c:pt>
                <c:pt idx="21">
                  <c:v>1.1111111111111112</c:v>
                </c:pt>
                <c:pt idx="22">
                  <c:v>-0.15789473684210531</c:v>
                </c:pt>
                <c:pt idx="23">
                  <c:v>-0.59375</c:v>
                </c:pt>
                <c:pt idx="24">
                  <c:v>1.6153846153846154</c:v>
                </c:pt>
                <c:pt idx="25">
                  <c:v>-0.5</c:v>
                </c:pt>
                <c:pt idx="26">
                  <c:v>0.11764705882352944</c:v>
                </c:pt>
                <c:pt idx="27">
                  <c:v>-0.15789473684210531</c:v>
                </c:pt>
                <c:pt idx="28">
                  <c:v>0.5</c:v>
                </c:pt>
                <c:pt idx="29">
                  <c:v>-0.5</c:v>
                </c:pt>
                <c:pt idx="30">
                  <c:v>0.33333333333333326</c:v>
                </c:pt>
                <c:pt idx="31">
                  <c:v>6.25E-2</c:v>
                </c:pt>
                <c:pt idx="32">
                  <c:v>-0.3529411764705882</c:v>
                </c:pt>
                <c:pt idx="33">
                  <c:v>-0.36363636363636365</c:v>
                </c:pt>
                <c:pt idx="34">
                  <c:v>1</c:v>
                </c:pt>
                <c:pt idx="35">
                  <c:v>-0.7142857142857143</c:v>
                </c:pt>
              </c:numCache>
            </c:numRef>
          </c:val>
          <c:extLst>
            <c:ext xmlns:c16="http://schemas.microsoft.com/office/drawing/2014/chart" uri="{C3380CC4-5D6E-409C-BE32-E72D297353CC}">
              <c16:uniqueId val="{00000006-C732-48FE-AE4A-53204D3F7289}"/>
            </c:ext>
          </c:extLst>
        </c:ser>
        <c:dLbls>
          <c:showLegendKey val="0"/>
          <c:showVal val="0"/>
          <c:showCatName val="0"/>
          <c:showSerName val="0"/>
          <c:showPercent val="0"/>
          <c:showBubbleSize val="0"/>
        </c:dLbls>
        <c:gapWidth val="0"/>
        <c:axId val="1114887856"/>
        <c:axId val="1114885232"/>
      </c:barChart>
      <c:catAx>
        <c:axId val="1114887856"/>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4885232"/>
        <c:crosses val="autoZero"/>
        <c:auto val="1"/>
        <c:lblAlgn val="ctr"/>
        <c:lblOffset val="100"/>
        <c:noMultiLvlLbl val="0"/>
      </c:catAx>
      <c:valAx>
        <c:axId val="11148852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48878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NATIONAL BRAND</a:t>
            </a:r>
            <a:r>
              <a:rPr lang="en-US" baseline="0"/>
              <a:t> - UNITS SOLD BY REGION</a:t>
            </a:r>
            <a:endParaRPr lang="en-US" sz="1400" b="0" i="0" u="none" strike="noStrike" baseline="0">
              <a:effectLst/>
            </a:endParaRPr>
          </a:p>
          <a:p>
            <a:pPr>
              <a:defRPr/>
            </a:pPr>
            <a:r>
              <a:rPr lang="en-US" sz="1400" b="0" i="0" u="none" strike="noStrike" baseline="0">
                <a:effectLst/>
              </a:rPr>
              <a:t>(1/2018-11/2020)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'5.Region'!$D$5</c:f>
              <c:strCache>
                <c:ptCount val="1"/>
                <c:pt idx="0">
                  <c:v>Midwest</c:v>
                </c:pt>
              </c:strCache>
            </c:strRef>
          </c:tx>
          <c:spPr>
            <a:ln w="28575" cap="rnd">
              <a:solidFill>
                <a:srgbClr val="FFC000"/>
              </a:solidFill>
              <a:round/>
            </a:ln>
            <a:effectLst/>
          </c:spPr>
          <c:marker>
            <c:symbol val="none"/>
          </c:marker>
          <c:cat>
            <c:multiLvlStrRef>
              <c:f>'5.Region'!$F$2:$AN$4</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'5.Region'!$F$5:$AN$5</c:f>
              <c:numCache>
                <c:formatCode>General</c:formatCode>
                <c:ptCount val="35"/>
                <c:pt idx="0">
                  <c:v>16268</c:v>
                </c:pt>
                <c:pt idx="1">
                  <c:v>17241</c:v>
                </c:pt>
                <c:pt idx="2">
                  <c:v>16506</c:v>
                </c:pt>
                <c:pt idx="3">
                  <c:v>21063</c:v>
                </c:pt>
                <c:pt idx="4">
                  <c:v>12887</c:v>
                </c:pt>
                <c:pt idx="5">
                  <c:v>14455</c:v>
                </c:pt>
                <c:pt idx="6">
                  <c:v>15953</c:v>
                </c:pt>
                <c:pt idx="7">
                  <c:v>14168</c:v>
                </c:pt>
                <c:pt idx="8">
                  <c:v>16744</c:v>
                </c:pt>
                <c:pt idx="9">
                  <c:v>14210</c:v>
                </c:pt>
                <c:pt idx="10">
                  <c:v>14308</c:v>
                </c:pt>
                <c:pt idx="11">
                  <c:v>19089</c:v>
                </c:pt>
                <c:pt idx="12">
                  <c:v>16261</c:v>
                </c:pt>
                <c:pt idx="13">
                  <c:v>15407</c:v>
                </c:pt>
                <c:pt idx="14">
                  <c:v>16695</c:v>
                </c:pt>
                <c:pt idx="15">
                  <c:v>12894</c:v>
                </c:pt>
                <c:pt idx="16">
                  <c:v>12565</c:v>
                </c:pt>
                <c:pt idx="17">
                  <c:v>15547</c:v>
                </c:pt>
                <c:pt idx="18">
                  <c:v>12460</c:v>
                </c:pt>
                <c:pt idx="19">
                  <c:v>12502</c:v>
                </c:pt>
                <c:pt idx="20">
                  <c:v>14280</c:v>
                </c:pt>
                <c:pt idx="21">
                  <c:v>14560</c:v>
                </c:pt>
                <c:pt idx="22">
                  <c:v>14791</c:v>
                </c:pt>
                <c:pt idx="23">
                  <c:v>17094</c:v>
                </c:pt>
                <c:pt idx="24">
                  <c:v>14511</c:v>
                </c:pt>
                <c:pt idx="25">
                  <c:v>15267</c:v>
                </c:pt>
                <c:pt idx="26">
                  <c:v>22414</c:v>
                </c:pt>
                <c:pt idx="27">
                  <c:v>18193</c:v>
                </c:pt>
                <c:pt idx="28">
                  <c:v>19145</c:v>
                </c:pt>
                <c:pt idx="29">
                  <c:v>12586</c:v>
                </c:pt>
                <c:pt idx="30">
                  <c:v>11585</c:v>
                </c:pt>
                <c:pt idx="31">
                  <c:v>16555</c:v>
                </c:pt>
                <c:pt idx="32">
                  <c:v>13307</c:v>
                </c:pt>
                <c:pt idx="33">
                  <c:v>14189</c:v>
                </c:pt>
                <c:pt idx="34">
                  <c:v>17591</c:v>
                </c:pt>
              </c:numCache>
            </c:numRef>
          </c:val>
          <c:smooth val="0"/>
          <c:extLst>
            <c:ext xmlns:c16="http://schemas.microsoft.com/office/drawing/2014/chart" uri="{C3380CC4-5D6E-409C-BE32-E72D297353CC}">
              <c16:uniqueId val="{00000000-DF40-496C-BE95-D0F4AA804C2A}"/>
            </c:ext>
          </c:extLst>
        </c:ser>
        <c:ser>
          <c:idx val="1"/>
          <c:order val="1"/>
          <c:tx>
            <c:strRef>
              <c:f>'5.Region'!$D$6</c:f>
              <c:strCache>
                <c:ptCount val="1"/>
                <c:pt idx="0">
                  <c:v>Northeast</c:v>
                </c:pt>
              </c:strCache>
            </c:strRef>
          </c:tx>
          <c:spPr>
            <a:ln w="28575" cap="rnd">
              <a:solidFill>
                <a:srgbClr val="7030A0"/>
              </a:solidFill>
              <a:round/>
            </a:ln>
            <a:effectLst/>
          </c:spPr>
          <c:marker>
            <c:symbol val="none"/>
          </c:marker>
          <c:cat>
            <c:multiLvlStrRef>
              <c:f>'5.Region'!$F$2:$AN$4</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'5.Region'!$F$6:$AN$6</c:f>
              <c:numCache>
                <c:formatCode>General</c:formatCode>
                <c:ptCount val="35"/>
                <c:pt idx="0">
                  <c:v>9947</c:v>
                </c:pt>
                <c:pt idx="1">
                  <c:v>9947</c:v>
                </c:pt>
                <c:pt idx="2">
                  <c:v>9870</c:v>
                </c:pt>
                <c:pt idx="3">
                  <c:v>11326</c:v>
                </c:pt>
                <c:pt idx="4">
                  <c:v>7434</c:v>
                </c:pt>
                <c:pt idx="5">
                  <c:v>8225</c:v>
                </c:pt>
                <c:pt idx="6">
                  <c:v>8764</c:v>
                </c:pt>
                <c:pt idx="7">
                  <c:v>6643</c:v>
                </c:pt>
                <c:pt idx="8">
                  <c:v>8169</c:v>
                </c:pt>
                <c:pt idx="9">
                  <c:v>8029</c:v>
                </c:pt>
                <c:pt idx="10">
                  <c:v>8260</c:v>
                </c:pt>
                <c:pt idx="11">
                  <c:v>10997</c:v>
                </c:pt>
                <c:pt idx="12">
                  <c:v>9716</c:v>
                </c:pt>
                <c:pt idx="13">
                  <c:v>8232</c:v>
                </c:pt>
                <c:pt idx="14">
                  <c:v>9604</c:v>
                </c:pt>
                <c:pt idx="15">
                  <c:v>6811</c:v>
                </c:pt>
                <c:pt idx="16">
                  <c:v>7119</c:v>
                </c:pt>
                <c:pt idx="17">
                  <c:v>8575</c:v>
                </c:pt>
                <c:pt idx="18">
                  <c:v>6153</c:v>
                </c:pt>
                <c:pt idx="19">
                  <c:v>7154</c:v>
                </c:pt>
                <c:pt idx="20">
                  <c:v>9681</c:v>
                </c:pt>
                <c:pt idx="21">
                  <c:v>7889</c:v>
                </c:pt>
                <c:pt idx="22">
                  <c:v>8589</c:v>
                </c:pt>
                <c:pt idx="23">
                  <c:v>9121</c:v>
                </c:pt>
                <c:pt idx="24">
                  <c:v>8673</c:v>
                </c:pt>
                <c:pt idx="25">
                  <c:v>7329</c:v>
                </c:pt>
                <c:pt idx="26">
                  <c:v>11620</c:v>
                </c:pt>
                <c:pt idx="27">
                  <c:v>9618</c:v>
                </c:pt>
                <c:pt idx="28">
                  <c:v>10332</c:v>
                </c:pt>
                <c:pt idx="29">
                  <c:v>7084</c:v>
                </c:pt>
                <c:pt idx="30">
                  <c:v>6538</c:v>
                </c:pt>
                <c:pt idx="31">
                  <c:v>7560</c:v>
                </c:pt>
                <c:pt idx="32">
                  <c:v>6657</c:v>
                </c:pt>
                <c:pt idx="33">
                  <c:v>7483</c:v>
                </c:pt>
                <c:pt idx="34">
                  <c:v>9807</c:v>
                </c:pt>
              </c:numCache>
            </c:numRef>
          </c:val>
          <c:smooth val="0"/>
          <c:extLst>
            <c:ext xmlns:c16="http://schemas.microsoft.com/office/drawing/2014/chart" uri="{C3380CC4-5D6E-409C-BE32-E72D297353CC}">
              <c16:uniqueId val="{00000001-DF40-496C-BE95-D0F4AA804C2A}"/>
            </c:ext>
          </c:extLst>
        </c:ser>
        <c:ser>
          <c:idx val="2"/>
          <c:order val="2"/>
          <c:tx>
            <c:strRef>
              <c:f>'5.Region'!$D$7</c:f>
              <c:strCache>
                <c:ptCount val="1"/>
                <c:pt idx="0">
                  <c:v>West</c:v>
                </c:pt>
              </c:strCache>
            </c:strRef>
          </c:tx>
          <c:spPr>
            <a:ln w="28575" cap="rnd">
              <a:solidFill>
                <a:srgbClr val="00B0F0"/>
              </a:solidFill>
              <a:round/>
            </a:ln>
            <a:effectLst/>
          </c:spPr>
          <c:marker>
            <c:symbol val="none"/>
          </c:marker>
          <c:cat>
            <c:multiLvlStrRef>
              <c:f>'5.Region'!$F$2:$AN$4</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'5.Region'!$F$7:$AN$7</c:f>
              <c:numCache>
                <c:formatCode>General</c:formatCode>
                <c:ptCount val="35"/>
                <c:pt idx="0">
                  <c:v>28644</c:v>
                </c:pt>
                <c:pt idx="1">
                  <c:v>27279</c:v>
                </c:pt>
                <c:pt idx="2">
                  <c:v>25886</c:v>
                </c:pt>
                <c:pt idx="3">
                  <c:v>31087</c:v>
                </c:pt>
                <c:pt idx="4">
                  <c:v>22792</c:v>
                </c:pt>
                <c:pt idx="5">
                  <c:v>25396</c:v>
                </c:pt>
                <c:pt idx="6">
                  <c:v>29330</c:v>
                </c:pt>
                <c:pt idx="7">
                  <c:v>21609</c:v>
                </c:pt>
                <c:pt idx="8">
                  <c:v>28469</c:v>
                </c:pt>
                <c:pt idx="9">
                  <c:v>23254</c:v>
                </c:pt>
                <c:pt idx="10">
                  <c:v>22589</c:v>
                </c:pt>
                <c:pt idx="11">
                  <c:v>30772</c:v>
                </c:pt>
                <c:pt idx="12">
                  <c:v>24451</c:v>
                </c:pt>
                <c:pt idx="13">
                  <c:v>24514</c:v>
                </c:pt>
                <c:pt idx="14">
                  <c:v>27384</c:v>
                </c:pt>
                <c:pt idx="15">
                  <c:v>20657</c:v>
                </c:pt>
                <c:pt idx="16">
                  <c:v>20006</c:v>
                </c:pt>
                <c:pt idx="17">
                  <c:v>24689</c:v>
                </c:pt>
                <c:pt idx="18">
                  <c:v>20328</c:v>
                </c:pt>
                <c:pt idx="19">
                  <c:v>21273</c:v>
                </c:pt>
                <c:pt idx="20">
                  <c:v>24150</c:v>
                </c:pt>
                <c:pt idx="21">
                  <c:v>20720</c:v>
                </c:pt>
                <c:pt idx="22">
                  <c:v>22995</c:v>
                </c:pt>
                <c:pt idx="23">
                  <c:v>25613</c:v>
                </c:pt>
                <c:pt idx="24">
                  <c:v>23947</c:v>
                </c:pt>
                <c:pt idx="25">
                  <c:v>22092</c:v>
                </c:pt>
                <c:pt idx="26">
                  <c:v>36918</c:v>
                </c:pt>
                <c:pt idx="27">
                  <c:v>28651</c:v>
                </c:pt>
                <c:pt idx="28">
                  <c:v>28154</c:v>
                </c:pt>
                <c:pt idx="29">
                  <c:v>19124</c:v>
                </c:pt>
                <c:pt idx="30">
                  <c:v>19607</c:v>
                </c:pt>
                <c:pt idx="31">
                  <c:v>24871</c:v>
                </c:pt>
                <c:pt idx="32">
                  <c:v>19768</c:v>
                </c:pt>
                <c:pt idx="33">
                  <c:v>20650</c:v>
                </c:pt>
                <c:pt idx="34">
                  <c:v>25627</c:v>
                </c:pt>
              </c:numCache>
            </c:numRef>
          </c:val>
          <c:smooth val="0"/>
          <c:extLst>
            <c:ext xmlns:c16="http://schemas.microsoft.com/office/drawing/2014/chart" uri="{C3380CC4-5D6E-409C-BE32-E72D297353CC}">
              <c16:uniqueId val="{00000002-DF40-496C-BE95-D0F4AA804C2A}"/>
            </c:ext>
          </c:extLst>
        </c:ser>
        <c:ser>
          <c:idx val="3"/>
          <c:order val="3"/>
          <c:tx>
            <c:strRef>
              <c:f>'5.Region'!$D$8</c:f>
              <c:strCache>
                <c:ptCount val="1"/>
                <c:pt idx="0">
                  <c:v>South</c:v>
                </c:pt>
              </c:strCache>
            </c:strRef>
          </c:tx>
          <c:spPr>
            <a:ln w="28575" cap="rnd">
              <a:solidFill>
                <a:schemeClr val="accent4"/>
              </a:solidFill>
              <a:round/>
            </a:ln>
            <a:effectLst/>
          </c:spPr>
          <c:marker>
            <c:symbol val="none"/>
          </c:marker>
          <c:cat>
            <c:multiLvlStrRef>
              <c:f>'5.Region'!$F$2:$AN$4</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'5.Region'!$F$8:$AN$8</c:f>
              <c:numCache>
                <c:formatCode>General</c:formatCode>
                <c:ptCount val="35"/>
                <c:pt idx="0">
                  <c:v>11459</c:v>
                </c:pt>
                <c:pt idx="1">
                  <c:v>12649</c:v>
                </c:pt>
                <c:pt idx="2">
                  <c:v>12124</c:v>
                </c:pt>
                <c:pt idx="3">
                  <c:v>14189</c:v>
                </c:pt>
                <c:pt idx="4">
                  <c:v>9751</c:v>
                </c:pt>
                <c:pt idx="5">
                  <c:v>10969</c:v>
                </c:pt>
                <c:pt idx="6">
                  <c:v>12257</c:v>
                </c:pt>
                <c:pt idx="7">
                  <c:v>9506</c:v>
                </c:pt>
                <c:pt idx="8">
                  <c:v>11284</c:v>
                </c:pt>
                <c:pt idx="9">
                  <c:v>9331</c:v>
                </c:pt>
                <c:pt idx="10">
                  <c:v>10087</c:v>
                </c:pt>
                <c:pt idx="11">
                  <c:v>14560</c:v>
                </c:pt>
                <c:pt idx="12">
                  <c:v>11382</c:v>
                </c:pt>
                <c:pt idx="13">
                  <c:v>10675</c:v>
                </c:pt>
                <c:pt idx="14">
                  <c:v>12453</c:v>
                </c:pt>
                <c:pt idx="15">
                  <c:v>8407</c:v>
                </c:pt>
                <c:pt idx="16">
                  <c:v>8869</c:v>
                </c:pt>
                <c:pt idx="17">
                  <c:v>10521</c:v>
                </c:pt>
                <c:pt idx="18">
                  <c:v>6888</c:v>
                </c:pt>
                <c:pt idx="19">
                  <c:v>7973</c:v>
                </c:pt>
                <c:pt idx="20">
                  <c:v>10192</c:v>
                </c:pt>
                <c:pt idx="21">
                  <c:v>9212</c:v>
                </c:pt>
                <c:pt idx="22">
                  <c:v>9373</c:v>
                </c:pt>
                <c:pt idx="23">
                  <c:v>11921</c:v>
                </c:pt>
                <c:pt idx="24">
                  <c:v>10157</c:v>
                </c:pt>
                <c:pt idx="25">
                  <c:v>9653</c:v>
                </c:pt>
                <c:pt idx="26">
                  <c:v>16233</c:v>
                </c:pt>
                <c:pt idx="27">
                  <c:v>13510</c:v>
                </c:pt>
                <c:pt idx="28">
                  <c:v>13216</c:v>
                </c:pt>
                <c:pt idx="29">
                  <c:v>9289</c:v>
                </c:pt>
                <c:pt idx="30">
                  <c:v>8225</c:v>
                </c:pt>
                <c:pt idx="31">
                  <c:v>11291</c:v>
                </c:pt>
                <c:pt idx="32">
                  <c:v>8869</c:v>
                </c:pt>
                <c:pt idx="33">
                  <c:v>9415</c:v>
                </c:pt>
                <c:pt idx="34">
                  <c:v>12586</c:v>
                </c:pt>
              </c:numCache>
            </c:numRef>
          </c:val>
          <c:smooth val="0"/>
          <c:extLst>
            <c:ext xmlns:c16="http://schemas.microsoft.com/office/drawing/2014/chart" uri="{C3380CC4-5D6E-409C-BE32-E72D297353CC}">
              <c16:uniqueId val="{00000003-DF40-496C-BE95-D0F4AA804C2A}"/>
            </c:ext>
          </c:extLst>
        </c:ser>
        <c:dLbls>
          <c:showLegendKey val="0"/>
          <c:showVal val="0"/>
          <c:showCatName val="0"/>
          <c:showSerName val="0"/>
          <c:showPercent val="0"/>
          <c:showBubbleSize val="0"/>
        </c:dLbls>
        <c:smooth val="0"/>
        <c:axId val="964443880"/>
        <c:axId val="964446832"/>
      </c:lineChart>
      <c:catAx>
        <c:axId val="9644438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4446832"/>
        <c:crosses val="autoZero"/>
        <c:auto val="1"/>
        <c:lblAlgn val="ctr"/>
        <c:lblOffset val="100"/>
        <c:noMultiLvlLbl val="0"/>
      </c:catAx>
      <c:valAx>
        <c:axId val="9644468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44438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PRIVATE LABEL - UNITS SOLD BY REGION</a:t>
            </a:r>
          </a:p>
          <a:p>
            <a:pPr>
              <a:defRPr/>
            </a:pPr>
            <a:r>
              <a:rPr lang="en-US"/>
              <a:t>(1/2018-11/2020)</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'5.Region'!$D$31</c:f>
              <c:strCache>
                <c:ptCount val="1"/>
                <c:pt idx="0">
                  <c:v>Midwest</c:v>
                </c:pt>
              </c:strCache>
            </c:strRef>
          </c:tx>
          <c:spPr>
            <a:ln w="28575" cap="rnd">
              <a:solidFill>
                <a:srgbClr val="FFC000"/>
              </a:solidFill>
              <a:round/>
            </a:ln>
            <a:effectLst/>
          </c:spPr>
          <c:marker>
            <c:symbol val="none"/>
          </c:marker>
          <c:cat>
            <c:multiLvlStrRef>
              <c:f>'5.Region'!$F$28:$AN$30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'5.Region'!$F$31:$AN$31</c:f>
              <c:numCache>
                <c:formatCode>General</c:formatCode>
                <c:ptCount val="35"/>
                <c:pt idx="0">
                  <c:v>6188</c:v>
                </c:pt>
                <c:pt idx="1">
                  <c:v>6055</c:v>
                </c:pt>
                <c:pt idx="2">
                  <c:v>6349</c:v>
                </c:pt>
                <c:pt idx="3">
                  <c:v>7266</c:v>
                </c:pt>
                <c:pt idx="4">
                  <c:v>5565</c:v>
                </c:pt>
                <c:pt idx="5">
                  <c:v>4676</c:v>
                </c:pt>
                <c:pt idx="6">
                  <c:v>6377</c:v>
                </c:pt>
                <c:pt idx="7">
                  <c:v>5950</c:v>
                </c:pt>
                <c:pt idx="8">
                  <c:v>7168</c:v>
                </c:pt>
                <c:pt idx="9">
                  <c:v>6279</c:v>
                </c:pt>
                <c:pt idx="10">
                  <c:v>6069</c:v>
                </c:pt>
                <c:pt idx="11">
                  <c:v>7770</c:v>
                </c:pt>
                <c:pt idx="12">
                  <c:v>7126</c:v>
                </c:pt>
                <c:pt idx="13">
                  <c:v>7238</c:v>
                </c:pt>
                <c:pt idx="14">
                  <c:v>8456</c:v>
                </c:pt>
                <c:pt idx="15">
                  <c:v>5425</c:v>
                </c:pt>
                <c:pt idx="16">
                  <c:v>5320</c:v>
                </c:pt>
                <c:pt idx="17">
                  <c:v>6475</c:v>
                </c:pt>
                <c:pt idx="18">
                  <c:v>4438</c:v>
                </c:pt>
                <c:pt idx="19">
                  <c:v>5250</c:v>
                </c:pt>
                <c:pt idx="20">
                  <c:v>5957</c:v>
                </c:pt>
                <c:pt idx="21">
                  <c:v>5866</c:v>
                </c:pt>
                <c:pt idx="22">
                  <c:v>6279</c:v>
                </c:pt>
                <c:pt idx="23">
                  <c:v>7294</c:v>
                </c:pt>
                <c:pt idx="24">
                  <c:v>5299</c:v>
                </c:pt>
                <c:pt idx="25">
                  <c:v>5761</c:v>
                </c:pt>
                <c:pt idx="26">
                  <c:v>9394</c:v>
                </c:pt>
                <c:pt idx="27">
                  <c:v>7525</c:v>
                </c:pt>
                <c:pt idx="28">
                  <c:v>8155</c:v>
                </c:pt>
                <c:pt idx="29">
                  <c:v>4928</c:v>
                </c:pt>
                <c:pt idx="30">
                  <c:v>5425</c:v>
                </c:pt>
                <c:pt idx="31">
                  <c:v>6391</c:v>
                </c:pt>
                <c:pt idx="32">
                  <c:v>4872</c:v>
                </c:pt>
                <c:pt idx="33">
                  <c:v>5600</c:v>
                </c:pt>
                <c:pt idx="34">
                  <c:v>7945</c:v>
                </c:pt>
              </c:numCache>
            </c:numRef>
          </c:val>
          <c:smooth val="0"/>
          <c:extLst>
            <c:ext xmlns:c16="http://schemas.microsoft.com/office/drawing/2014/chart" uri="{C3380CC4-5D6E-409C-BE32-E72D297353CC}">
              <c16:uniqueId val="{00000000-425C-4483-9D2E-22A36A77D655}"/>
            </c:ext>
          </c:extLst>
        </c:ser>
        <c:ser>
          <c:idx val="1"/>
          <c:order val="1"/>
          <c:tx>
            <c:strRef>
              <c:f>'5.Region'!$D$32</c:f>
              <c:strCache>
                <c:ptCount val="1"/>
                <c:pt idx="0">
                  <c:v>Northeast</c:v>
                </c:pt>
              </c:strCache>
            </c:strRef>
          </c:tx>
          <c:spPr>
            <a:ln w="28575" cap="rnd">
              <a:solidFill>
                <a:srgbClr val="7030A0"/>
              </a:solidFill>
              <a:round/>
            </a:ln>
            <a:effectLst/>
          </c:spPr>
          <c:marker>
            <c:symbol val="none"/>
          </c:marker>
          <c:cat>
            <c:multiLvlStrRef>
              <c:f>'5.Region'!$F$28:$AN$30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'5.Region'!$F$32:$AN$32</c:f>
              <c:numCache>
                <c:formatCode>General</c:formatCode>
                <c:ptCount val="35"/>
                <c:pt idx="0">
                  <c:v>3143</c:v>
                </c:pt>
                <c:pt idx="1">
                  <c:v>2716</c:v>
                </c:pt>
                <c:pt idx="2">
                  <c:v>3374</c:v>
                </c:pt>
                <c:pt idx="3">
                  <c:v>3563</c:v>
                </c:pt>
                <c:pt idx="4">
                  <c:v>2667</c:v>
                </c:pt>
                <c:pt idx="5">
                  <c:v>2296</c:v>
                </c:pt>
                <c:pt idx="6">
                  <c:v>3115</c:v>
                </c:pt>
                <c:pt idx="7">
                  <c:v>3010</c:v>
                </c:pt>
                <c:pt idx="8">
                  <c:v>3934</c:v>
                </c:pt>
                <c:pt idx="9">
                  <c:v>3073</c:v>
                </c:pt>
                <c:pt idx="10">
                  <c:v>2625</c:v>
                </c:pt>
                <c:pt idx="11">
                  <c:v>3801</c:v>
                </c:pt>
                <c:pt idx="12">
                  <c:v>3500</c:v>
                </c:pt>
                <c:pt idx="13">
                  <c:v>2989</c:v>
                </c:pt>
                <c:pt idx="14">
                  <c:v>3388</c:v>
                </c:pt>
                <c:pt idx="15">
                  <c:v>2464</c:v>
                </c:pt>
                <c:pt idx="16">
                  <c:v>2338</c:v>
                </c:pt>
                <c:pt idx="17">
                  <c:v>2737</c:v>
                </c:pt>
                <c:pt idx="18">
                  <c:v>2457</c:v>
                </c:pt>
                <c:pt idx="19">
                  <c:v>2135</c:v>
                </c:pt>
                <c:pt idx="20">
                  <c:v>2667</c:v>
                </c:pt>
                <c:pt idx="21">
                  <c:v>2478</c:v>
                </c:pt>
                <c:pt idx="22">
                  <c:v>2758</c:v>
                </c:pt>
                <c:pt idx="23">
                  <c:v>3206</c:v>
                </c:pt>
                <c:pt idx="24">
                  <c:v>2492</c:v>
                </c:pt>
                <c:pt idx="25">
                  <c:v>2569</c:v>
                </c:pt>
                <c:pt idx="26">
                  <c:v>4473</c:v>
                </c:pt>
                <c:pt idx="27">
                  <c:v>3220</c:v>
                </c:pt>
                <c:pt idx="28">
                  <c:v>3906</c:v>
                </c:pt>
                <c:pt idx="29">
                  <c:v>2219</c:v>
                </c:pt>
                <c:pt idx="30">
                  <c:v>1939</c:v>
                </c:pt>
                <c:pt idx="31">
                  <c:v>3059</c:v>
                </c:pt>
                <c:pt idx="32">
                  <c:v>2744</c:v>
                </c:pt>
                <c:pt idx="33">
                  <c:v>2653</c:v>
                </c:pt>
                <c:pt idx="34">
                  <c:v>3626</c:v>
                </c:pt>
              </c:numCache>
            </c:numRef>
          </c:val>
          <c:smooth val="0"/>
          <c:extLst>
            <c:ext xmlns:c16="http://schemas.microsoft.com/office/drawing/2014/chart" uri="{C3380CC4-5D6E-409C-BE32-E72D297353CC}">
              <c16:uniqueId val="{00000001-425C-4483-9D2E-22A36A77D655}"/>
            </c:ext>
          </c:extLst>
        </c:ser>
        <c:ser>
          <c:idx val="2"/>
          <c:order val="2"/>
          <c:tx>
            <c:strRef>
              <c:f>'5.Region'!$D$33</c:f>
              <c:strCache>
                <c:ptCount val="1"/>
                <c:pt idx="0">
                  <c:v>West</c:v>
                </c:pt>
              </c:strCache>
            </c:strRef>
          </c:tx>
          <c:spPr>
            <a:ln w="28575" cap="rnd">
              <a:solidFill>
                <a:srgbClr val="00B0F0"/>
              </a:solidFill>
              <a:round/>
            </a:ln>
            <a:effectLst/>
          </c:spPr>
          <c:marker>
            <c:symbol val="none"/>
          </c:marker>
          <c:cat>
            <c:multiLvlStrRef>
              <c:f>'5.Region'!$F$28:$AN$30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'5.Region'!$F$33:$AN$33</c:f>
              <c:numCache>
                <c:formatCode>General</c:formatCode>
                <c:ptCount val="35"/>
                <c:pt idx="0">
                  <c:v>7056</c:v>
                </c:pt>
                <c:pt idx="1">
                  <c:v>6111</c:v>
                </c:pt>
                <c:pt idx="2">
                  <c:v>6741</c:v>
                </c:pt>
                <c:pt idx="3">
                  <c:v>7294</c:v>
                </c:pt>
                <c:pt idx="4">
                  <c:v>5866</c:v>
                </c:pt>
                <c:pt idx="5">
                  <c:v>5467</c:v>
                </c:pt>
                <c:pt idx="6">
                  <c:v>7154</c:v>
                </c:pt>
                <c:pt idx="7">
                  <c:v>7490</c:v>
                </c:pt>
                <c:pt idx="8">
                  <c:v>9681</c:v>
                </c:pt>
                <c:pt idx="9">
                  <c:v>8120</c:v>
                </c:pt>
                <c:pt idx="10">
                  <c:v>8050</c:v>
                </c:pt>
                <c:pt idx="11">
                  <c:v>9681</c:v>
                </c:pt>
                <c:pt idx="12">
                  <c:v>8309</c:v>
                </c:pt>
                <c:pt idx="13">
                  <c:v>7819</c:v>
                </c:pt>
                <c:pt idx="14">
                  <c:v>10647</c:v>
                </c:pt>
                <c:pt idx="15">
                  <c:v>6636</c:v>
                </c:pt>
                <c:pt idx="16">
                  <c:v>6909</c:v>
                </c:pt>
                <c:pt idx="17">
                  <c:v>8603</c:v>
                </c:pt>
                <c:pt idx="18">
                  <c:v>7231</c:v>
                </c:pt>
                <c:pt idx="19">
                  <c:v>7308</c:v>
                </c:pt>
                <c:pt idx="20">
                  <c:v>7672</c:v>
                </c:pt>
                <c:pt idx="21">
                  <c:v>7035</c:v>
                </c:pt>
                <c:pt idx="22">
                  <c:v>7602</c:v>
                </c:pt>
                <c:pt idx="23">
                  <c:v>8827</c:v>
                </c:pt>
                <c:pt idx="24">
                  <c:v>7945</c:v>
                </c:pt>
                <c:pt idx="25">
                  <c:v>7014</c:v>
                </c:pt>
                <c:pt idx="26">
                  <c:v>12355</c:v>
                </c:pt>
                <c:pt idx="27">
                  <c:v>9380</c:v>
                </c:pt>
                <c:pt idx="28">
                  <c:v>10605</c:v>
                </c:pt>
                <c:pt idx="29">
                  <c:v>7287</c:v>
                </c:pt>
                <c:pt idx="30">
                  <c:v>6804</c:v>
                </c:pt>
                <c:pt idx="31">
                  <c:v>9807</c:v>
                </c:pt>
                <c:pt idx="32">
                  <c:v>7119</c:v>
                </c:pt>
                <c:pt idx="33">
                  <c:v>6650</c:v>
                </c:pt>
                <c:pt idx="34">
                  <c:v>8883</c:v>
                </c:pt>
              </c:numCache>
            </c:numRef>
          </c:val>
          <c:smooth val="0"/>
          <c:extLst>
            <c:ext xmlns:c16="http://schemas.microsoft.com/office/drawing/2014/chart" uri="{C3380CC4-5D6E-409C-BE32-E72D297353CC}">
              <c16:uniqueId val="{00000002-425C-4483-9D2E-22A36A77D655}"/>
            </c:ext>
          </c:extLst>
        </c:ser>
        <c:ser>
          <c:idx val="3"/>
          <c:order val="3"/>
          <c:tx>
            <c:strRef>
              <c:f>'5.Region'!$D$34</c:f>
              <c:strCache>
                <c:ptCount val="1"/>
                <c:pt idx="0">
                  <c:v>South</c:v>
                </c:pt>
              </c:strCache>
            </c:strRef>
          </c:tx>
          <c:spPr>
            <a:ln w="28575" cap="rnd">
              <a:solidFill>
                <a:schemeClr val="accent4"/>
              </a:solidFill>
              <a:round/>
            </a:ln>
            <a:effectLst/>
          </c:spPr>
          <c:marker>
            <c:symbol val="none"/>
          </c:marker>
          <c:cat>
            <c:multiLvlStrRef>
              <c:f>'5.Region'!$F$28:$AN$30</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'5.Region'!$F$34:$AN$34</c:f>
              <c:numCache>
                <c:formatCode>General</c:formatCode>
                <c:ptCount val="35"/>
                <c:pt idx="0">
                  <c:v>2870</c:v>
                </c:pt>
                <c:pt idx="1">
                  <c:v>3122</c:v>
                </c:pt>
                <c:pt idx="2">
                  <c:v>3514</c:v>
                </c:pt>
                <c:pt idx="3">
                  <c:v>3479</c:v>
                </c:pt>
                <c:pt idx="4">
                  <c:v>3066</c:v>
                </c:pt>
                <c:pt idx="5">
                  <c:v>2905</c:v>
                </c:pt>
                <c:pt idx="6">
                  <c:v>3136</c:v>
                </c:pt>
                <c:pt idx="7">
                  <c:v>2779</c:v>
                </c:pt>
                <c:pt idx="8">
                  <c:v>4284</c:v>
                </c:pt>
                <c:pt idx="9">
                  <c:v>3759</c:v>
                </c:pt>
                <c:pt idx="10">
                  <c:v>3346</c:v>
                </c:pt>
                <c:pt idx="11">
                  <c:v>5026</c:v>
                </c:pt>
                <c:pt idx="12">
                  <c:v>3297</c:v>
                </c:pt>
                <c:pt idx="13">
                  <c:v>3472</c:v>
                </c:pt>
                <c:pt idx="14">
                  <c:v>4424</c:v>
                </c:pt>
                <c:pt idx="15">
                  <c:v>3521</c:v>
                </c:pt>
                <c:pt idx="16">
                  <c:v>3073</c:v>
                </c:pt>
                <c:pt idx="17">
                  <c:v>3983</c:v>
                </c:pt>
                <c:pt idx="18">
                  <c:v>3038</c:v>
                </c:pt>
                <c:pt idx="19">
                  <c:v>2947</c:v>
                </c:pt>
                <c:pt idx="20">
                  <c:v>3710</c:v>
                </c:pt>
                <c:pt idx="21">
                  <c:v>3423</c:v>
                </c:pt>
                <c:pt idx="22">
                  <c:v>3563</c:v>
                </c:pt>
                <c:pt idx="23">
                  <c:v>4249</c:v>
                </c:pt>
                <c:pt idx="24">
                  <c:v>3661</c:v>
                </c:pt>
                <c:pt idx="25">
                  <c:v>3430</c:v>
                </c:pt>
                <c:pt idx="26">
                  <c:v>5985</c:v>
                </c:pt>
                <c:pt idx="27">
                  <c:v>4809</c:v>
                </c:pt>
                <c:pt idx="28">
                  <c:v>5761</c:v>
                </c:pt>
                <c:pt idx="29">
                  <c:v>3759</c:v>
                </c:pt>
                <c:pt idx="30">
                  <c:v>3808</c:v>
                </c:pt>
                <c:pt idx="31">
                  <c:v>4655</c:v>
                </c:pt>
                <c:pt idx="32">
                  <c:v>3220</c:v>
                </c:pt>
                <c:pt idx="33">
                  <c:v>2800</c:v>
                </c:pt>
                <c:pt idx="34">
                  <c:v>3941</c:v>
                </c:pt>
              </c:numCache>
            </c:numRef>
          </c:val>
          <c:smooth val="0"/>
          <c:extLst>
            <c:ext xmlns:c16="http://schemas.microsoft.com/office/drawing/2014/chart" uri="{C3380CC4-5D6E-409C-BE32-E72D297353CC}">
              <c16:uniqueId val="{00000003-425C-4483-9D2E-22A36A77D655}"/>
            </c:ext>
          </c:extLst>
        </c:ser>
        <c:dLbls>
          <c:showLegendKey val="0"/>
          <c:showVal val="0"/>
          <c:showCatName val="0"/>
          <c:showSerName val="0"/>
          <c:showPercent val="0"/>
          <c:showBubbleSize val="0"/>
        </c:dLbls>
        <c:smooth val="0"/>
        <c:axId val="719250144"/>
        <c:axId val="719246208"/>
      </c:lineChart>
      <c:catAx>
        <c:axId val="7192501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9246208"/>
        <c:crosses val="autoZero"/>
        <c:auto val="1"/>
        <c:lblAlgn val="ctr"/>
        <c:lblOffset val="100"/>
        <c:noMultiLvlLbl val="0"/>
      </c:catAx>
      <c:valAx>
        <c:axId val="7192462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192501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PRIVATE LABEL</a:t>
            </a:r>
            <a:r>
              <a:rPr lang="en-US" baseline="0"/>
              <a:t> - UNITS SOLD</a:t>
            </a:r>
          </a:p>
          <a:p>
            <a:pPr>
              <a:defRPr/>
            </a:pPr>
            <a:r>
              <a:rPr lang="en-US" baseline="0"/>
              <a:t>(01/2018 - 11/2020)*</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'2.2.Units.drivers'!$E$42</c:f>
              <c:strCache>
                <c:ptCount val="1"/>
                <c:pt idx="0">
                  <c:v>MEALS</c:v>
                </c:pt>
              </c:strCache>
            </c:strRef>
          </c:tx>
          <c:spPr>
            <a:ln w="28575" cap="rnd">
              <a:solidFill>
                <a:srgbClr val="00B050"/>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'2.2.Units.drivers'!$G$42:$AO$42</c:f>
              <c:numCache>
                <c:formatCode>General</c:formatCode>
                <c:ptCount val="35"/>
                <c:pt idx="0">
                  <c:v>47649</c:v>
                </c:pt>
                <c:pt idx="1">
                  <c:v>49084</c:v>
                </c:pt>
                <c:pt idx="2">
                  <c:v>47922</c:v>
                </c:pt>
                <c:pt idx="3">
                  <c:v>59465</c:v>
                </c:pt>
                <c:pt idx="4">
                  <c:v>42098</c:v>
                </c:pt>
                <c:pt idx="5">
                  <c:v>41300</c:v>
                </c:pt>
                <c:pt idx="6">
                  <c:v>49301</c:v>
                </c:pt>
                <c:pt idx="7">
                  <c:v>44961</c:v>
                </c:pt>
                <c:pt idx="8">
                  <c:v>59801</c:v>
                </c:pt>
                <c:pt idx="9">
                  <c:v>48209</c:v>
                </c:pt>
                <c:pt idx="10">
                  <c:v>41783</c:v>
                </c:pt>
                <c:pt idx="11">
                  <c:v>50771</c:v>
                </c:pt>
                <c:pt idx="12">
                  <c:v>45556</c:v>
                </c:pt>
                <c:pt idx="13">
                  <c:v>44765</c:v>
                </c:pt>
                <c:pt idx="14">
                  <c:v>56826</c:v>
                </c:pt>
                <c:pt idx="15">
                  <c:v>42063</c:v>
                </c:pt>
                <c:pt idx="16">
                  <c:v>39879</c:v>
                </c:pt>
                <c:pt idx="17">
                  <c:v>44198</c:v>
                </c:pt>
                <c:pt idx="18">
                  <c:v>34608</c:v>
                </c:pt>
                <c:pt idx="19">
                  <c:v>35756</c:v>
                </c:pt>
                <c:pt idx="20">
                  <c:v>47621</c:v>
                </c:pt>
                <c:pt idx="21">
                  <c:v>38157</c:v>
                </c:pt>
                <c:pt idx="22">
                  <c:v>37541</c:v>
                </c:pt>
                <c:pt idx="23">
                  <c:v>41699</c:v>
                </c:pt>
                <c:pt idx="24">
                  <c:v>39165</c:v>
                </c:pt>
                <c:pt idx="25">
                  <c:v>37282</c:v>
                </c:pt>
                <c:pt idx="26">
                  <c:v>53515</c:v>
                </c:pt>
                <c:pt idx="27">
                  <c:v>31787</c:v>
                </c:pt>
                <c:pt idx="28">
                  <c:v>43792</c:v>
                </c:pt>
                <c:pt idx="29">
                  <c:v>35322</c:v>
                </c:pt>
                <c:pt idx="30">
                  <c:v>31829</c:v>
                </c:pt>
                <c:pt idx="31">
                  <c:v>42602</c:v>
                </c:pt>
                <c:pt idx="32">
                  <c:v>32774</c:v>
                </c:pt>
                <c:pt idx="33">
                  <c:v>32970</c:v>
                </c:pt>
                <c:pt idx="34">
                  <c:v>38059</c:v>
                </c:pt>
              </c:numCache>
            </c:numRef>
          </c:val>
          <c:smooth val="0"/>
          <c:extLst>
            <c:ext xmlns:c16="http://schemas.microsoft.com/office/drawing/2014/chart" uri="{C3380CC4-5D6E-409C-BE32-E72D297353CC}">
              <c16:uniqueId val="{00000000-E4FC-4774-BFE5-D9DAEB59602D}"/>
            </c:ext>
          </c:extLst>
        </c:ser>
        <c:ser>
          <c:idx val="1"/>
          <c:order val="1"/>
          <c:tx>
            <c:strRef>
              <c:f>'2.2.Units.drivers'!$E$43</c:f>
              <c:strCache>
                <c:ptCount val="1"/>
                <c:pt idx="0">
                  <c:v>SANDWICH</c:v>
                </c:pt>
              </c:strCache>
            </c:strRef>
          </c:tx>
          <c:spPr>
            <a:ln w="28575" cap="rnd">
              <a:solidFill>
                <a:srgbClr val="FFC000"/>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'2.2.Units.drivers'!$G$43:$AO$43</c:f>
              <c:numCache>
                <c:formatCode>General</c:formatCode>
                <c:ptCount val="35"/>
                <c:pt idx="0">
                  <c:v>8834</c:v>
                </c:pt>
                <c:pt idx="1">
                  <c:v>6979</c:v>
                </c:pt>
                <c:pt idx="2">
                  <c:v>7161</c:v>
                </c:pt>
                <c:pt idx="3">
                  <c:v>9786</c:v>
                </c:pt>
                <c:pt idx="4">
                  <c:v>7637</c:v>
                </c:pt>
                <c:pt idx="5">
                  <c:v>6503</c:v>
                </c:pt>
                <c:pt idx="6">
                  <c:v>6475</c:v>
                </c:pt>
                <c:pt idx="7">
                  <c:v>7140</c:v>
                </c:pt>
                <c:pt idx="8">
                  <c:v>7140</c:v>
                </c:pt>
                <c:pt idx="9">
                  <c:v>6314</c:v>
                </c:pt>
                <c:pt idx="10">
                  <c:v>5789</c:v>
                </c:pt>
                <c:pt idx="11">
                  <c:v>4837</c:v>
                </c:pt>
                <c:pt idx="12">
                  <c:v>6230</c:v>
                </c:pt>
                <c:pt idx="13">
                  <c:v>5789</c:v>
                </c:pt>
                <c:pt idx="14">
                  <c:v>6706</c:v>
                </c:pt>
                <c:pt idx="15">
                  <c:v>4858</c:v>
                </c:pt>
                <c:pt idx="16">
                  <c:v>5544</c:v>
                </c:pt>
                <c:pt idx="17">
                  <c:v>6181</c:v>
                </c:pt>
                <c:pt idx="18">
                  <c:v>6097</c:v>
                </c:pt>
                <c:pt idx="19">
                  <c:v>5985</c:v>
                </c:pt>
                <c:pt idx="20">
                  <c:v>7133</c:v>
                </c:pt>
                <c:pt idx="21">
                  <c:v>5908</c:v>
                </c:pt>
                <c:pt idx="22">
                  <c:v>5313</c:v>
                </c:pt>
                <c:pt idx="23">
                  <c:v>5845</c:v>
                </c:pt>
                <c:pt idx="24">
                  <c:v>5544</c:v>
                </c:pt>
                <c:pt idx="25">
                  <c:v>7805</c:v>
                </c:pt>
                <c:pt idx="26">
                  <c:v>6685</c:v>
                </c:pt>
                <c:pt idx="27">
                  <c:v>4564</c:v>
                </c:pt>
                <c:pt idx="28">
                  <c:v>5439</c:v>
                </c:pt>
                <c:pt idx="29">
                  <c:v>5810</c:v>
                </c:pt>
                <c:pt idx="30">
                  <c:v>7021</c:v>
                </c:pt>
                <c:pt idx="31">
                  <c:v>5502</c:v>
                </c:pt>
                <c:pt idx="32">
                  <c:v>7546</c:v>
                </c:pt>
                <c:pt idx="33">
                  <c:v>5978</c:v>
                </c:pt>
                <c:pt idx="34">
                  <c:v>7252</c:v>
                </c:pt>
              </c:numCache>
            </c:numRef>
          </c:val>
          <c:smooth val="0"/>
          <c:extLst>
            <c:ext xmlns:c16="http://schemas.microsoft.com/office/drawing/2014/chart" uri="{C3380CC4-5D6E-409C-BE32-E72D297353CC}">
              <c16:uniqueId val="{00000001-E4FC-4774-BFE5-D9DAEB59602D}"/>
            </c:ext>
          </c:extLst>
        </c:ser>
        <c:ser>
          <c:idx val="2"/>
          <c:order val="2"/>
          <c:tx>
            <c:strRef>
              <c:f>'2.2.Units.drivers'!$E$44</c:f>
              <c:strCache>
                <c:ptCount val="1"/>
                <c:pt idx="0">
                  <c:v>BURGERNV</c:v>
                </c:pt>
              </c:strCache>
            </c:strRef>
          </c:tx>
          <c:spPr>
            <a:ln w="28575" cap="rnd">
              <a:solidFill>
                <a:schemeClr val="accent4">
                  <a:lumMod val="60000"/>
                  <a:lumOff val="40000"/>
                </a:schemeClr>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'2.2.Units.drivers'!$G$44:$AO$44</c:f>
              <c:numCache>
                <c:formatCode>General</c:formatCode>
                <c:ptCount val="35"/>
                <c:pt idx="0">
                  <c:v>5376</c:v>
                </c:pt>
                <c:pt idx="1">
                  <c:v>4851</c:v>
                </c:pt>
                <c:pt idx="2">
                  <c:v>5229</c:v>
                </c:pt>
                <c:pt idx="3">
                  <c:v>6741</c:v>
                </c:pt>
                <c:pt idx="4">
                  <c:v>5012</c:v>
                </c:pt>
                <c:pt idx="5">
                  <c:v>4438</c:v>
                </c:pt>
                <c:pt idx="6">
                  <c:v>3850</c:v>
                </c:pt>
                <c:pt idx="7">
                  <c:v>4935</c:v>
                </c:pt>
                <c:pt idx="8">
                  <c:v>5824</c:v>
                </c:pt>
                <c:pt idx="9">
                  <c:v>5215</c:v>
                </c:pt>
                <c:pt idx="10">
                  <c:v>4557</c:v>
                </c:pt>
                <c:pt idx="11">
                  <c:v>3871</c:v>
                </c:pt>
                <c:pt idx="12">
                  <c:v>5537</c:v>
                </c:pt>
                <c:pt idx="13">
                  <c:v>5257</c:v>
                </c:pt>
                <c:pt idx="14">
                  <c:v>6216</c:v>
                </c:pt>
                <c:pt idx="15">
                  <c:v>4627</c:v>
                </c:pt>
                <c:pt idx="16">
                  <c:v>4893</c:v>
                </c:pt>
                <c:pt idx="17">
                  <c:v>5985</c:v>
                </c:pt>
                <c:pt idx="18">
                  <c:v>4984</c:v>
                </c:pt>
                <c:pt idx="19">
                  <c:v>4767</c:v>
                </c:pt>
                <c:pt idx="20">
                  <c:v>5173</c:v>
                </c:pt>
                <c:pt idx="21">
                  <c:v>4235</c:v>
                </c:pt>
                <c:pt idx="22">
                  <c:v>4032</c:v>
                </c:pt>
                <c:pt idx="23">
                  <c:v>4907</c:v>
                </c:pt>
                <c:pt idx="24">
                  <c:v>4697</c:v>
                </c:pt>
                <c:pt idx="25">
                  <c:v>5922</c:v>
                </c:pt>
                <c:pt idx="26">
                  <c:v>7280</c:v>
                </c:pt>
                <c:pt idx="27">
                  <c:v>4522</c:v>
                </c:pt>
                <c:pt idx="28">
                  <c:v>4865</c:v>
                </c:pt>
                <c:pt idx="29">
                  <c:v>5453</c:v>
                </c:pt>
                <c:pt idx="30">
                  <c:v>5873</c:v>
                </c:pt>
                <c:pt idx="31">
                  <c:v>4816</c:v>
                </c:pt>
                <c:pt idx="32">
                  <c:v>5873</c:v>
                </c:pt>
                <c:pt idx="33">
                  <c:v>5306</c:v>
                </c:pt>
                <c:pt idx="34">
                  <c:v>7252</c:v>
                </c:pt>
              </c:numCache>
            </c:numRef>
          </c:val>
          <c:smooth val="0"/>
          <c:extLst>
            <c:ext xmlns:c16="http://schemas.microsoft.com/office/drawing/2014/chart" uri="{C3380CC4-5D6E-409C-BE32-E72D297353CC}">
              <c16:uniqueId val="{00000002-E4FC-4774-BFE5-D9DAEB59602D}"/>
            </c:ext>
          </c:extLst>
        </c:ser>
        <c:ser>
          <c:idx val="3"/>
          <c:order val="3"/>
          <c:tx>
            <c:strRef>
              <c:f>'2.2.Units.drivers'!$E$45</c:f>
              <c:strCache>
                <c:ptCount val="1"/>
                <c:pt idx="0">
                  <c:v>MEXICAN</c:v>
                </c:pt>
              </c:strCache>
            </c:strRef>
          </c:tx>
          <c:spPr>
            <a:ln w="28575" cap="rnd">
              <a:solidFill>
                <a:srgbClr val="C00000"/>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'2.2.Units.drivers'!$G$45:$AO$45</c:f>
              <c:numCache>
                <c:formatCode>General</c:formatCode>
                <c:ptCount val="35"/>
                <c:pt idx="0">
                  <c:v>4326</c:v>
                </c:pt>
                <c:pt idx="1">
                  <c:v>4298</c:v>
                </c:pt>
                <c:pt idx="2">
                  <c:v>4375</c:v>
                </c:pt>
                <c:pt idx="3">
                  <c:v>5565</c:v>
                </c:pt>
                <c:pt idx="4">
                  <c:v>4207</c:v>
                </c:pt>
                <c:pt idx="5">
                  <c:v>4494</c:v>
                </c:pt>
                <c:pt idx="6">
                  <c:v>5649</c:v>
                </c:pt>
                <c:pt idx="7">
                  <c:v>4375</c:v>
                </c:pt>
                <c:pt idx="8">
                  <c:v>6076</c:v>
                </c:pt>
                <c:pt idx="9">
                  <c:v>4284</c:v>
                </c:pt>
                <c:pt idx="10">
                  <c:v>4319</c:v>
                </c:pt>
                <c:pt idx="11">
                  <c:v>4725</c:v>
                </c:pt>
                <c:pt idx="12">
                  <c:v>5355</c:v>
                </c:pt>
                <c:pt idx="13">
                  <c:v>4942</c:v>
                </c:pt>
                <c:pt idx="14">
                  <c:v>5572</c:v>
                </c:pt>
                <c:pt idx="15">
                  <c:v>4613</c:v>
                </c:pt>
                <c:pt idx="16">
                  <c:v>4221</c:v>
                </c:pt>
                <c:pt idx="17">
                  <c:v>4473</c:v>
                </c:pt>
                <c:pt idx="18">
                  <c:v>3703</c:v>
                </c:pt>
                <c:pt idx="19">
                  <c:v>3654</c:v>
                </c:pt>
                <c:pt idx="20">
                  <c:v>4851</c:v>
                </c:pt>
                <c:pt idx="21">
                  <c:v>4690</c:v>
                </c:pt>
                <c:pt idx="22">
                  <c:v>3864</c:v>
                </c:pt>
                <c:pt idx="23">
                  <c:v>4200</c:v>
                </c:pt>
                <c:pt idx="24">
                  <c:v>3731</c:v>
                </c:pt>
                <c:pt idx="25">
                  <c:v>4074</c:v>
                </c:pt>
                <c:pt idx="26">
                  <c:v>5103</c:v>
                </c:pt>
                <c:pt idx="27">
                  <c:v>3829</c:v>
                </c:pt>
                <c:pt idx="28">
                  <c:v>6384</c:v>
                </c:pt>
                <c:pt idx="29">
                  <c:v>4739</c:v>
                </c:pt>
                <c:pt idx="30">
                  <c:v>4298</c:v>
                </c:pt>
                <c:pt idx="31">
                  <c:v>5691</c:v>
                </c:pt>
                <c:pt idx="32">
                  <c:v>4697</c:v>
                </c:pt>
                <c:pt idx="33">
                  <c:v>4410</c:v>
                </c:pt>
                <c:pt idx="34">
                  <c:v>5313</c:v>
                </c:pt>
              </c:numCache>
            </c:numRef>
          </c:val>
          <c:smooth val="0"/>
          <c:extLst>
            <c:ext xmlns:c16="http://schemas.microsoft.com/office/drawing/2014/chart" uri="{C3380CC4-5D6E-409C-BE32-E72D297353CC}">
              <c16:uniqueId val="{00000003-E4FC-4774-BFE5-D9DAEB59602D}"/>
            </c:ext>
          </c:extLst>
        </c:ser>
        <c:ser>
          <c:idx val="4"/>
          <c:order val="4"/>
          <c:tx>
            <c:strRef>
              <c:f>'2.2.Units.drivers'!$E$46</c:f>
              <c:strCache>
                <c:ptCount val="1"/>
                <c:pt idx="0">
                  <c:v>HOT DOG</c:v>
                </c:pt>
              </c:strCache>
            </c:strRef>
          </c:tx>
          <c:spPr>
            <a:ln w="28575" cap="rnd">
              <a:solidFill>
                <a:srgbClr val="7030A0"/>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'2.2.Units.drivers'!$G$46:$AO$46</c:f>
              <c:numCache>
                <c:formatCode>General</c:formatCode>
                <c:ptCount val="35"/>
                <c:pt idx="0">
                  <c:v>2275</c:v>
                </c:pt>
                <c:pt idx="1">
                  <c:v>1708</c:v>
                </c:pt>
                <c:pt idx="2">
                  <c:v>2961</c:v>
                </c:pt>
                <c:pt idx="3">
                  <c:v>3164</c:v>
                </c:pt>
                <c:pt idx="4">
                  <c:v>2744</c:v>
                </c:pt>
                <c:pt idx="5">
                  <c:v>3220</c:v>
                </c:pt>
                <c:pt idx="6">
                  <c:v>3150</c:v>
                </c:pt>
                <c:pt idx="7">
                  <c:v>2394</c:v>
                </c:pt>
                <c:pt idx="8">
                  <c:v>2814</c:v>
                </c:pt>
                <c:pt idx="9">
                  <c:v>2366</c:v>
                </c:pt>
                <c:pt idx="10">
                  <c:v>2093</c:v>
                </c:pt>
                <c:pt idx="11">
                  <c:v>2590</c:v>
                </c:pt>
                <c:pt idx="12">
                  <c:v>2653</c:v>
                </c:pt>
                <c:pt idx="13">
                  <c:v>2814</c:v>
                </c:pt>
                <c:pt idx="14">
                  <c:v>3206</c:v>
                </c:pt>
                <c:pt idx="15">
                  <c:v>2758</c:v>
                </c:pt>
                <c:pt idx="16">
                  <c:v>2506</c:v>
                </c:pt>
                <c:pt idx="17">
                  <c:v>3458</c:v>
                </c:pt>
                <c:pt idx="18">
                  <c:v>2807</c:v>
                </c:pt>
                <c:pt idx="19">
                  <c:v>2387</c:v>
                </c:pt>
                <c:pt idx="20">
                  <c:v>2660</c:v>
                </c:pt>
                <c:pt idx="21">
                  <c:v>2527</c:v>
                </c:pt>
                <c:pt idx="22">
                  <c:v>2086</c:v>
                </c:pt>
                <c:pt idx="23">
                  <c:v>2324</c:v>
                </c:pt>
                <c:pt idx="24">
                  <c:v>2310</c:v>
                </c:pt>
                <c:pt idx="25">
                  <c:v>2471</c:v>
                </c:pt>
                <c:pt idx="26">
                  <c:v>3661</c:v>
                </c:pt>
                <c:pt idx="27">
                  <c:v>2310</c:v>
                </c:pt>
                <c:pt idx="28">
                  <c:v>3703</c:v>
                </c:pt>
                <c:pt idx="29">
                  <c:v>3150</c:v>
                </c:pt>
                <c:pt idx="30">
                  <c:v>2667</c:v>
                </c:pt>
                <c:pt idx="31">
                  <c:v>3451</c:v>
                </c:pt>
                <c:pt idx="32">
                  <c:v>2912</c:v>
                </c:pt>
                <c:pt idx="33">
                  <c:v>2597</c:v>
                </c:pt>
                <c:pt idx="34">
                  <c:v>2471</c:v>
                </c:pt>
              </c:numCache>
            </c:numRef>
          </c:val>
          <c:smooth val="0"/>
          <c:extLst>
            <c:ext xmlns:c16="http://schemas.microsoft.com/office/drawing/2014/chart" uri="{C3380CC4-5D6E-409C-BE32-E72D297353CC}">
              <c16:uniqueId val="{00000004-E4FC-4774-BFE5-D9DAEB59602D}"/>
            </c:ext>
          </c:extLst>
        </c:ser>
        <c:ser>
          <c:idx val="5"/>
          <c:order val="5"/>
          <c:tx>
            <c:strRef>
              <c:f>'2.2.Units.drivers'!$E$47</c:f>
              <c:strCache>
                <c:ptCount val="1"/>
                <c:pt idx="0">
                  <c:v>SIOPAO</c:v>
                </c:pt>
              </c:strCache>
            </c:strRef>
          </c:tx>
          <c:spPr>
            <a:ln w="28575" cap="rnd">
              <a:solidFill>
                <a:schemeClr val="accent6"/>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'2.2.Units.drivers'!$G$47:$AO$47</c:f>
            </c:numRef>
          </c:val>
          <c:smooth val="0"/>
          <c:extLst>
            <c:ext xmlns:c16="http://schemas.microsoft.com/office/drawing/2014/chart" uri="{C3380CC4-5D6E-409C-BE32-E72D297353CC}">
              <c16:uniqueId val="{00000005-E4FC-4774-BFE5-D9DAEB59602D}"/>
            </c:ext>
          </c:extLst>
        </c:ser>
        <c:ser>
          <c:idx val="6"/>
          <c:order val="6"/>
          <c:tx>
            <c:strRef>
              <c:f>'2.2.Units.drivers'!$E$48</c:f>
              <c:strCache>
                <c:ptCount val="1"/>
                <c:pt idx="0">
                  <c:v>MEASTERN</c:v>
                </c:pt>
              </c:strCache>
            </c:strRef>
          </c:tx>
          <c:spPr>
            <a:ln w="28575" cap="rnd">
              <a:solidFill>
                <a:schemeClr val="accent1">
                  <a:lumMod val="60000"/>
                </a:schemeClr>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'2.2.Units.drivers'!$G$48:$AO$48</c:f>
            </c:numRef>
          </c:val>
          <c:smooth val="0"/>
          <c:extLst>
            <c:ext xmlns:c16="http://schemas.microsoft.com/office/drawing/2014/chart" uri="{C3380CC4-5D6E-409C-BE32-E72D297353CC}">
              <c16:uniqueId val="{00000006-E4FC-4774-BFE5-D9DAEB59602D}"/>
            </c:ext>
          </c:extLst>
        </c:ser>
        <c:ser>
          <c:idx val="7"/>
          <c:order val="7"/>
          <c:tx>
            <c:strRef>
              <c:f>'2.2.Units.drivers'!$E$49</c:f>
              <c:strCache>
                <c:ptCount val="1"/>
                <c:pt idx="0">
                  <c:v>POCKET FOOD</c:v>
                </c:pt>
              </c:strCache>
            </c:strRef>
          </c:tx>
          <c:spPr>
            <a:ln w="28575" cap="rnd">
              <a:solidFill>
                <a:schemeClr val="accent2">
                  <a:lumMod val="60000"/>
                </a:schemeClr>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'2.2.Units.drivers'!$G$49:$AO$49</c:f>
            </c:numRef>
          </c:val>
          <c:smooth val="0"/>
          <c:extLst>
            <c:ext xmlns:c16="http://schemas.microsoft.com/office/drawing/2014/chart" uri="{C3380CC4-5D6E-409C-BE32-E72D297353CC}">
              <c16:uniqueId val="{00000007-E4FC-4774-BFE5-D9DAEB59602D}"/>
            </c:ext>
          </c:extLst>
        </c:ser>
        <c:ser>
          <c:idx val="8"/>
          <c:order val="8"/>
          <c:tx>
            <c:strRef>
              <c:f>'2.2.Units.drivers'!$E$50</c:f>
              <c:strCache>
                <c:ptCount val="1"/>
                <c:pt idx="0">
                  <c:v>CHICKEN</c:v>
                </c:pt>
              </c:strCache>
            </c:strRef>
          </c:tx>
          <c:spPr>
            <a:ln w="28575" cap="rnd">
              <a:solidFill>
                <a:schemeClr val="accent3">
                  <a:lumMod val="60000"/>
                </a:schemeClr>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'2.2.Units.drivers'!$G$50:$AO$50</c:f>
            </c:numRef>
          </c:val>
          <c:smooth val="0"/>
          <c:extLst>
            <c:ext xmlns:c16="http://schemas.microsoft.com/office/drawing/2014/chart" uri="{C3380CC4-5D6E-409C-BE32-E72D297353CC}">
              <c16:uniqueId val="{00000008-E4FC-4774-BFE5-D9DAEB59602D}"/>
            </c:ext>
          </c:extLst>
        </c:ser>
        <c:ser>
          <c:idx val="9"/>
          <c:order val="9"/>
          <c:tx>
            <c:strRef>
              <c:f>'2.2.Units.drivers'!$E$51</c:f>
              <c:strCache>
                <c:ptCount val="1"/>
                <c:pt idx="0">
                  <c:v>INDIAN</c:v>
                </c:pt>
              </c:strCache>
            </c:strRef>
          </c:tx>
          <c:spPr>
            <a:ln w="28575" cap="rnd">
              <a:solidFill>
                <a:schemeClr val="accent4">
                  <a:lumMod val="60000"/>
                </a:schemeClr>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'2.2.Units.drivers'!$G$51:$AO$51</c:f>
            </c:numRef>
          </c:val>
          <c:smooth val="0"/>
          <c:extLst>
            <c:ext xmlns:c16="http://schemas.microsoft.com/office/drawing/2014/chart" uri="{C3380CC4-5D6E-409C-BE32-E72D297353CC}">
              <c16:uniqueId val="{00000009-E4FC-4774-BFE5-D9DAEB59602D}"/>
            </c:ext>
          </c:extLst>
        </c:ser>
        <c:ser>
          <c:idx val="10"/>
          <c:order val="10"/>
          <c:tx>
            <c:strRef>
              <c:f>'2.2.Units.drivers'!$E$52</c:f>
              <c:strCache>
                <c:ptCount val="1"/>
                <c:pt idx="0">
                  <c:v>Other (4 product types)</c:v>
                </c:pt>
              </c:strCache>
            </c:strRef>
          </c:tx>
          <c:spPr>
            <a:ln w="28575" cap="rnd">
              <a:solidFill>
                <a:schemeClr val="accent5">
                  <a:lumMod val="60000"/>
                </a:schemeClr>
              </a:solidFill>
              <a:round/>
            </a:ln>
            <a:effectLst/>
          </c:spPr>
          <c:marker>
            <c:symbol val="none"/>
          </c:marker>
          <c:cat>
            <c:multiLvlStrRef>
              <c:f>'2.2.Units.drivers'!$G$39:$AO$41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'2.2.Units.drivers'!$G$52:$AO$52</c:f>
            </c:numRef>
          </c:val>
          <c:smooth val="0"/>
          <c:extLst>
            <c:ext xmlns:c16="http://schemas.microsoft.com/office/drawing/2014/chart" uri="{C3380CC4-5D6E-409C-BE32-E72D297353CC}">
              <c16:uniqueId val="{0000000A-E4FC-4774-BFE5-D9DAEB59602D}"/>
            </c:ext>
          </c:extLst>
        </c:ser>
        <c:dLbls>
          <c:showLegendKey val="0"/>
          <c:showVal val="0"/>
          <c:showCatName val="0"/>
          <c:showSerName val="0"/>
          <c:showPercent val="0"/>
          <c:showBubbleSize val="0"/>
        </c:dLbls>
        <c:smooth val="0"/>
        <c:axId val="1042544584"/>
        <c:axId val="1042543600"/>
      </c:lineChart>
      <c:catAx>
        <c:axId val="10425445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42543600"/>
        <c:crosses val="autoZero"/>
        <c:auto val="1"/>
        <c:lblAlgn val="ctr"/>
        <c:lblOffset val="100"/>
        <c:noMultiLvlLbl val="0"/>
      </c:catAx>
      <c:valAx>
        <c:axId val="10425436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42544584"/>
        <c:crosses val="autoZero"/>
        <c:crossBetween val="between"/>
      </c:valAx>
      <c:spPr>
        <a:noFill/>
        <a:ln>
          <a:noFill/>
        </a:ln>
        <a:effectLst/>
      </c:spPr>
    </c:plotArea>
    <c:legend>
      <c:legendPos val="r"/>
      <c:layout>
        <c:manualLayout>
          <c:xMode val="edge"/>
          <c:yMode val="edge"/>
          <c:x val="0.81236950910592776"/>
          <c:y val="0.27928252531962527"/>
          <c:w val="0.16873285192714069"/>
          <c:h val="0.3680628211108279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a:t>
            </a:r>
            <a:r>
              <a:rPr lang="en-US" baseline="0" dirty="0"/>
              <a:t>MOM CHANGE - UNITS SOLD (*)</a:t>
            </a:r>
          </a:p>
          <a:p>
            <a:pPr>
              <a:defRPr/>
            </a:pPr>
            <a:r>
              <a:rPr lang="en-US" baseline="0" dirty="0"/>
              <a:t>(01/2018-11/2020)</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'2.2.Units.drivers'!$E$27</c:f>
              <c:strCache>
                <c:ptCount val="1"/>
                <c:pt idx="0">
                  <c:v>MEALS</c:v>
                </c:pt>
              </c:strCache>
            </c:strRef>
          </c:tx>
          <c:spPr>
            <a:ln w="28575" cap="rnd">
              <a:solidFill>
                <a:srgbClr val="00B050"/>
              </a:solidFill>
              <a:round/>
            </a:ln>
            <a:effectLst/>
          </c:spPr>
          <c:marker>
            <c:symbol val="none"/>
          </c:marker>
          <c:cat>
            <c:multiLvlStrRef>
              <c:f>'2.2.Units.drivers'!$H$24:$AO$26</c:f>
              <c:multiLvlStrCache>
                <c:ptCount val="34"/>
                <c:lvl>
                  <c:pt idx="0">
                    <c:v>3</c:v>
                  </c:pt>
                  <c:pt idx="1">
                    <c:v>4</c:v>
                  </c:pt>
                  <c:pt idx="2">
                    <c:v>5</c:v>
                  </c:pt>
                  <c:pt idx="3">
                    <c:v>6</c:v>
                  </c:pt>
                  <c:pt idx="4">
                    <c:v>7</c:v>
                  </c:pt>
                  <c:pt idx="5">
                    <c:v>8</c:v>
                  </c:pt>
                  <c:pt idx="6">
                    <c:v>9</c:v>
                  </c:pt>
                  <c:pt idx="7">
                    <c:v>10</c:v>
                  </c:pt>
                  <c:pt idx="8">
                    <c:v>11</c:v>
                  </c:pt>
                  <c:pt idx="9">
                    <c:v>12</c:v>
                  </c:pt>
                  <c:pt idx="10">
                    <c:v>13</c:v>
                  </c:pt>
                  <c:pt idx="11">
                    <c:v>14</c:v>
                  </c:pt>
                  <c:pt idx="12">
                    <c:v>15</c:v>
                  </c:pt>
                  <c:pt idx="13">
                    <c:v>16</c:v>
                  </c:pt>
                  <c:pt idx="14">
                    <c:v>17</c:v>
                  </c:pt>
                  <c:pt idx="15">
                    <c:v>18</c:v>
                  </c:pt>
                  <c:pt idx="16">
                    <c:v>19</c:v>
                  </c:pt>
                  <c:pt idx="17">
                    <c:v>20</c:v>
                  </c:pt>
                  <c:pt idx="18">
                    <c:v>21</c:v>
                  </c:pt>
                  <c:pt idx="19">
                    <c:v>22</c:v>
                  </c:pt>
                  <c:pt idx="20">
                    <c:v>23</c:v>
                  </c:pt>
                  <c:pt idx="21">
                    <c:v>24</c:v>
                  </c:pt>
                  <c:pt idx="22">
                    <c:v>25</c:v>
                  </c:pt>
                  <c:pt idx="23">
                    <c:v>26</c:v>
                  </c:pt>
                  <c:pt idx="24">
                    <c:v>27</c:v>
                  </c:pt>
                  <c:pt idx="25">
                    <c:v>28</c:v>
                  </c:pt>
                  <c:pt idx="26">
                    <c:v>29</c:v>
                  </c:pt>
                  <c:pt idx="27">
                    <c:v>30</c:v>
                  </c:pt>
                  <c:pt idx="28">
                    <c:v>31</c:v>
                  </c:pt>
                  <c:pt idx="29">
                    <c:v>32</c:v>
                  </c:pt>
                  <c:pt idx="30">
                    <c:v>33</c:v>
                  </c:pt>
                  <c:pt idx="31">
                    <c:v>34</c:v>
                  </c:pt>
                  <c:pt idx="32">
                    <c:v>35</c:v>
                  </c:pt>
                  <c:pt idx="33">
                    <c:v>36</c:v>
                  </c:pt>
                </c:lvl>
                <c:lvl>
                  <c:pt idx="11">
                    <c:v>2019</c:v>
                  </c:pt>
                  <c:pt idx="23">
                    <c:v>2020</c:v>
                  </c:pt>
                </c:lvl>
                <c:lvl>
                  <c:pt idx="25">
                    <c:v>After COVID</c:v>
                  </c:pt>
                </c:lvl>
              </c:multiLvlStrCache>
            </c:multiLvlStrRef>
          </c:cat>
          <c:val>
            <c:numRef>
              <c:f>'2.2.Units.drivers'!$H$27:$AO$27</c:f>
              <c:numCache>
                <c:formatCode>General</c:formatCode>
                <c:ptCount val="34"/>
                <c:pt idx="0">
                  <c:v>-4.7941545228454618E-2</c:v>
                </c:pt>
                <c:pt idx="1">
                  <c:v>1.6083591498363692E-3</c:v>
                </c:pt>
                <c:pt idx="2">
                  <c:v>0.17192585407910332</c:v>
                </c:pt>
                <c:pt idx="3">
                  <c:v>-0.23413920896057683</c:v>
                </c:pt>
                <c:pt idx="4">
                  <c:v>-4.4355322878893433E-2</c:v>
                </c:pt>
                <c:pt idx="5">
                  <c:v>0.24923355279690407</c:v>
                </c:pt>
                <c:pt idx="6">
                  <c:v>-0.16036369488252333</c:v>
                </c:pt>
                <c:pt idx="7">
                  <c:v>0.30106612362242458</c:v>
                </c:pt>
                <c:pt idx="8">
                  <c:v>-0.18452671411341182</c:v>
                </c:pt>
                <c:pt idx="9">
                  <c:v>-0.1105327929006108</c:v>
                </c:pt>
                <c:pt idx="10">
                  <c:v>0.21192927228646496</c:v>
                </c:pt>
                <c:pt idx="11">
                  <c:v>9.9950773484713595E-2</c:v>
                </c:pt>
                <c:pt idx="12">
                  <c:v>-0.14897162445248524</c:v>
                </c:pt>
                <c:pt idx="13">
                  <c:v>0.33432167832167825</c:v>
                </c:pt>
                <c:pt idx="14">
                  <c:v>-0.32174751582742867</c:v>
                </c:pt>
                <c:pt idx="15">
                  <c:v>-7.2201273412869638E-3</c:v>
                </c:pt>
                <c:pt idx="16">
                  <c:v>0.20933736815232695</c:v>
                </c:pt>
                <c:pt idx="17">
                  <c:v>-0.23958150981866111</c:v>
                </c:pt>
                <c:pt idx="18">
                  <c:v>3.3597399959374386E-2</c:v>
                </c:pt>
                <c:pt idx="19">
                  <c:v>0.2707334329062181</c:v>
                </c:pt>
                <c:pt idx="20">
                  <c:v>-0.12889988658624596</c:v>
                </c:pt>
                <c:pt idx="21">
                  <c:v>-5.276488968847648E-2</c:v>
                </c:pt>
                <c:pt idx="22">
                  <c:v>4.5432962639010421E-2</c:v>
                </c:pt>
                <c:pt idx="23">
                  <c:v>8.6773599789639722E-2</c:v>
                </c:pt>
                <c:pt idx="24">
                  <c:v>-6.0312781822581041E-2</c:v>
                </c:pt>
                <c:pt idx="25">
                  <c:v>0.37732028744645496</c:v>
                </c:pt>
                <c:pt idx="26">
                  <c:v>-0.39733686831349158</c:v>
                </c:pt>
                <c:pt idx="27">
                  <c:v>0.2869490426101915</c:v>
                </c:pt>
                <c:pt idx="28">
                  <c:v>-0.1628192346038807</c:v>
                </c:pt>
                <c:pt idx="29">
                  <c:v>1.0207820761136688E-3</c:v>
                </c:pt>
                <c:pt idx="30">
                  <c:v>0.29850960909922875</c:v>
                </c:pt>
                <c:pt idx="31">
                  <c:v>-0.19736616896388548</c:v>
                </c:pt>
                <c:pt idx="32">
                  <c:v>3.4031610637230258E-2</c:v>
                </c:pt>
                <c:pt idx="33">
                  <c:v>0.10956777018912334</c:v>
                </c:pt>
              </c:numCache>
            </c:numRef>
          </c:val>
          <c:smooth val="0"/>
          <c:extLst>
            <c:ext xmlns:c16="http://schemas.microsoft.com/office/drawing/2014/chart" uri="{C3380CC4-5D6E-409C-BE32-E72D297353CC}">
              <c16:uniqueId val="{00000000-3BAA-4F82-8242-003CE54B3E02}"/>
            </c:ext>
          </c:extLst>
        </c:ser>
        <c:ser>
          <c:idx val="1"/>
          <c:order val="1"/>
          <c:tx>
            <c:strRef>
              <c:f>'2.2.Units.drivers'!$E$28</c:f>
              <c:strCache>
                <c:ptCount val="1"/>
                <c:pt idx="0">
                  <c:v>MEXICAN</c:v>
                </c:pt>
              </c:strCache>
            </c:strRef>
          </c:tx>
          <c:spPr>
            <a:ln w="28575" cap="rnd">
              <a:solidFill>
                <a:srgbClr val="C00000"/>
              </a:solidFill>
              <a:round/>
            </a:ln>
            <a:effectLst/>
          </c:spPr>
          <c:marker>
            <c:symbol val="none"/>
          </c:marker>
          <c:cat>
            <c:multiLvlStrRef>
              <c:f>'2.2.Units.drivers'!$H$24:$AO$26</c:f>
              <c:multiLvlStrCache>
                <c:ptCount val="34"/>
                <c:lvl>
                  <c:pt idx="0">
                    <c:v>3</c:v>
                  </c:pt>
                  <c:pt idx="1">
                    <c:v>4</c:v>
                  </c:pt>
                  <c:pt idx="2">
                    <c:v>5</c:v>
                  </c:pt>
                  <c:pt idx="3">
                    <c:v>6</c:v>
                  </c:pt>
                  <c:pt idx="4">
                    <c:v>7</c:v>
                  </c:pt>
                  <c:pt idx="5">
                    <c:v>8</c:v>
                  </c:pt>
                  <c:pt idx="6">
                    <c:v>9</c:v>
                  </c:pt>
                  <c:pt idx="7">
                    <c:v>10</c:v>
                  </c:pt>
                  <c:pt idx="8">
                    <c:v>11</c:v>
                  </c:pt>
                  <c:pt idx="9">
                    <c:v>12</c:v>
                  </c:pt>
                  <c:pt idx="10">
                    <c:v>13</c:v>
                  </c:pt>
                  <c:pt idx="11">
                    <c:v>14</c:v>
                  </c:pt>
                  <c:pt idx="12">
                    <c:v>15</c:v>
                  </c:pt>
                  <c:pt idx="13">
                    <c:v>16</c:v>
                  </c:pt>
                  <c:pt idx="14">
                    <c:v>17</c:v>
                  </c:pt>
                  <c:pt idx="15">
                    <c:v>18</c:v>
                  </c:pt>
                  <c:pt idx="16">
                    <c:v>19</c:v>
                  </c:pt>
                  <c:pt idx="17">
                    <c:v>20</c:v>
                  </c:pt>
                  <c:pt idx="18">
                    <c:v>21</c:v>
                  </c:pt>
                  <c:pt idx="19">
                    <c:v>22</c:v>
                  </c:pt>
                  <c:pt idx="20">
                    <c:v>23</c:v>
                  </c:pt>
                  <c:pt idx="21">
                    <c:v>24</c:v>
                  </c:pt>
                  <c:pt idx="22">
                    <c:v>25</c:v>
                  </c:pt>
                  <c:pt idx="23">
                    <c:v>26</c:v>
                  </c:pt>
                  <c:pt idx="24">
                    <c:v>27</c:v>
                  </c:pt>
                  <c:pt idx="25">
                    <c:v>28</c:v>
                  </c:pt>
                  <c:pt idx="26">
                    <c:v>29</c:v>
                  </c:pt>
                  <c:pt idx="27">
                    <c:v>30</c:v>
                  </c:pt>
                  <c:pt idx="28">
                    <c:v>31</c:v>
                  </c:pt>
                  <c:pt idx="29">
                    <c:v>32</c:v>
                  </c:pt>
                  <c:pt idx="30">
                    <c:v>33</c:v>
                  </c:pt>
                  <c:pt idx="31">
                    <c:v>34</c:v>
                  </c:pt>
                  <c:pt idx="32">
                    <c:v>35</c:v>
                  </c:pt>
                  <c:pt idx="33">
                    <c:v>36</c:v>
                  </c:pt>
                </c:lvl>
                <c:lvl>
                  <c:pt idx="11">
                    <c:v>2019</c:v>
                  </c:pt>
                  <c:pt idx="23">
                    <c:v>2020</c:v>
                  </c:pt>
                </c:lvl>
                <c:lvl>
                  <c:pt idx="25">
                    <c:v>After COVID</c:v>
                  </c:pt>
                </c:lvl>
              </c:multiLvlStrCache>
            </c:multiLvlStrRef>
          </c:cat>
          <c:val>
            <c:numRef>
              <c:f>'2.2.Units.drivers'!$H$28:$AO$28</c:f>
              <c:numCache>
                <c:formatCode>General</c:formatCode>
                <c:ptCount val="34"/>
                <c:pt idx="0">
                  <c:v>-2.6940467219291664E-2</c:v>
                </c:pt>
                <c:pt idx="1">
                  <c:v>-2.8073572120038692E-3</c:v>
                </c:pt>
                <c:pt idx="2">
                  <c:v>0.2083292884186001</c:v>
                </c:pt>
                <c:pt idx="3">
                  <c:v>-0.23154173696473046</c:v>
                </c:pt>
                <c:pt idx="4">
                  <c:v>-4.1191845269210714E-2</c:v>
                </c:pt>
                <c:pt idx="5">
                  <c:v>0.2596227238032931</c:v>
                </c:pt>
                <c:pt idx="6">
                  <c:v>-0.13097299168975074</c:v>
                </c:pt>
                <c:pt idx="7">
                  <c:v>0.22542085865126005</c:v>
                </c:pt>
                <c:pt idx="8">
                  <c:v>-0.22622337831246953</c:v>
                </c:pt>
                <c:pt idx="9">
                  <c:v>-3.0570438071225947E-2</c:v>
                </c:pt>
                <c:pt idx="10">
                  <c:v>0.17446900736887727</c:v>
                </c:pt>
                <c:pt idx="11">
                  <c:v>-6.0896844436242881E-2</c:v>
                </c:pt>
                <c:pt idx="12">
                  <c:v>-6.8579288661819615E-2</c:v>
                </c:pt>
                <c:pt idx="13">
                  <c:v>0.20474683544303796</c:v>
                </c:pt>
                <c:pt idx="14">
                  <c:v>-0.22730058663864805</c:v>
                </c:pt>
                <c:pt idx="15">
                  <c:v>1.3937677053824427E-2</c:v>
                </c:pt>
                <c:pt idx="16">
                  <c:v>0.17534644613321415</c:v>
                </c:pt>
                <c:pt idx="17">
                  <c:v>-0.17581059237425123</c:v>
                </c:pt>
                <c:pt idx="18">
                  <c:v>3.1149053991692544E-3</c:v>
                </c:pt>
                <c:pt idx="19">
                  <c:v>0.25485911443358256</c:v>
                </c:pt>
                <c:pt idx="20">
                  <c:v>-0.15901383924479884</c:v>
                </c:pt>
                <c:pt idx="21">
                  <c:v>-3.247602441150832E-2</c:v>
                </c:pt>
                <c:pt idx="22">
                  <c:v>6.1950889840054035E-2</c:v>
                </c:pt>
                <c:pt idx="23">
                  <c:v>-3.6911327959270213E-2</c:v>
                </c:pt>
                <c:pt idx="24">
                  <c:v>5.2202643171806118E-2</c:v>
                </c:pt>
                <c:pt idx="25">
                  <c:v>0.50743144232782078</c:v>
                </c:pt>
                <c:pt idx="26">
                  <c:v>-0.31849743091237326</c:v>
                </c:pt>
                <c:pt idx="27">
                  <c:v>0.19796230259806413</c:v>
                </c:pt>
                <c:pt idx="28">
                  <c:v>-0.25361456029937068</c:v>
                </c:pt>
                <c:pt idx="29">
                  <c:v>3.6007292616226039E-2</c:v>
                </c:pt>
                <c:pt idx="30">
                  <c:v>0.25120985481742197</c:v>
                </c:pt>
                <c:pt idx="31">
                  <c:v>-0.17572081575246135</c:v>
                </c:pt>
                <c:pt idx="32">
                  <c:v>-1.471686040311404E-2</c:v>
                </c:pt>
                <c:pt idx="33">
                  <c:v>0.2046758307176102</c:v>
                </c:pt>
              </c:numCache>
            </c:numRef>
          </c:val>
          <c:smooth val="0"/>
          <c:extLst>
            <c:ext xmlns:c16="http://schemas.microsoft.com/office/drawing/2014/chart" uri="{C3380CC4-5D6E-409C-BE32-E72D297353CC}">
              <c16:uniqueId val="{00000001-3BAA-4F82-8242-003CE54B3E02}"/>
            </c:ext>
          </c:extLst>
        </c:ser>
        <c:ser>
          <c:idx val="2"/>
          <c:order val="2"/>
          <c:tx>
            <c:strRef>
              <c:f>'2.2.Units.drivers'!$E$29</c:f>
              <c:strCache>
                <c:ptCount val="1"/>
                <c:pt idx="0">
                  <c:v>POCKET FOOD</c:v>
                </c:pt>
              </c:strCache>
            </c:strRef>
          </c:tx>
          <c:spPr>
            <a:ln w="28575" cap="rnd">
              <a:solidFill>
                <a:srgbClr val="00B0F0"/>
              </a:solidFill>
              <a:round/>
            </a:ln>
            <a:effectLst/>
          </c:spPr>
          <c:marker>
            <c:symbol val="none"/>
          </c:marker>
          <c:cat>
            <c:multiLvlStrRef>
              <c:f>'2.2.Units.drivers'!$H$24:$AO$26</c:f>
              <c:multiLvlStrCache>
                <c:ptCount val="34"/>
                <c:lvl>
                  <c:pt idx="0">
                    <c:v>3</c:v>
                  </c:pt>
                  <c:pt idx="1">
                    <c:v>4</c:v>
                  </c:pt>
                  <c:pt idx="2">
                    <c:v>5</c:v>
                  </c:pt>
                  <c:pt idx="3">
                    <c:v>6</c:v>
                  </c:pt>
                  <c:pt idx="4">
                    <c:v>7</c:v>
                  </c:pt>
                  <c:pt idx="5">
                    <c:v>8</c:v>
                  </c:pt>
                  <c:pt idx="6">
                    <c:v>9</c:v>
                  </c:pt>
                  <c:pt idx="7">
                    <c:v>10</c:v>
                  </c:pt>
                  <c:pt idx="8">
                    <c:v>11</c:v>
                  </c:pt>
                  <c:pt idx="9">
                    <c:v>12</c:v>
                  </c:pt>
                  <c:pt idx="10">
                    <c:v>13</c:v>
                  </c:pt>
                  <c:pt idx="11">
                    <c:v>14</c:v>
                  </c:pt>
                  <c:pt idx="12">
                    <c:v>15</c:v>
                  </c:pt>
                  <c:pt idx="13">
                    <c:v>16</c:v>
                  </c:pt>
                  <c:pt idx="14">
                    <c:v>17</c:v>
                  </c:pt>
                  <c:pt idx="15">
                    <c:v>18</c:v>
                  </c:pt>
                  <c:pt idx="16">
                    <c:v>19</c:v>
                  </c:pt>
                  <c:pt idx="17">
                    <c:v>20</c:v>
                  </c:pt>
                  <c:pt idx="18">
                    <c:v>21</c:v>
                  </c:pt>
                  <c:pt idx="19">
                    <c:v>22</c:v>
                  </c:pt>
                  <c:pt idx="20">
                    <c:v>23</c:v>
                  </c:pt>
                  <c:pt idx="21">
                    <c:v>24</c:v>
                  </c:pt>
                  <c:pt idx="22">
                    <c:v>25</c:v>
                  </c:pt>
                  <c:pt idx="23">
                    <c:v>26</c:v>
                  </c:pt>
                  <c:pt idx="24">
                    <c:v>27</c:v>
                  </c:pt>
                  <c:pt idx="25">
                    <c:v>28</c:v>
                  </c:pt>
                  <c:pt idx="26">
                    <c:v>29</c:v>
                  </c:pt>
                  <c:pt idx="27">
                    <c:v>30</c:v>
                  </c:pt>
                  <c:pt idx="28">
                    <c:v>31</c:v>
                  </c:pt>
                  <c:pt idx="29">
                    <c:v>32</c:v>
                  </c:pt>
                  <c:pt idx="30">
                    <c:v>33</c:v>
                  </c:pt>
                  <c:pt idx="31">
                    <c:v>34</c:v>
                  </c:pt>
                  <c:pt idx="32">
                    <c:v>35</c:v>
                  </c:pt>
                  <c:pt idx="33">
                    <c:v>36</c:v>
                  </c:pt>
                </c:lvl>
                <c:lvl>
                  <c:pt idx="11">
                    <c:v>2019</c:v>
                  </c:pt>
                  <c:pt idx="23">
                    <c:v>2020</c:v>
                  </c:pt>
                </c:lvl>
                <c:lvl>
                  <c:pt idx="25">
                    <c:v>After COVID</c:v>
                  </c:pt>
                </c:lvl>
              </c:multiLvlStrCache>
            </c:multiLvlStrRef>
          </c:cat>
          <c:val>
            <c:numRef>
              <c:f>'2.2.Units.drivers'!$H$29:$AO$29</c:f>
              <c:numCache>
                <c:formatCode>General</c:formatCode>
                <c:ptCount val="34"/>
                <c:pt idx="0">
                  <c:v>-0.13031139420101912</c:v>
                </c:pt>
                <c:pt idx="1">
                  <c:v>0.1814756646407969</c:v>
                </c:pt>
                <c:pt idx="2">
                  <c:v>2.8528528527646868E-2</c:v>
                </c:pt>
                <c:pt idx="3">
                  <c:v>-0.19637045469696068</c:v>
                </c:pt>
                <c:pt idx="4">
                  <c:v>1.4099295035248316E-2</c:v>
                </c:pt>
                <c:pt idx="5">
                  <c:v>0.18310900754326287</c:v>
                </c:pt>
                <c:pt idx="6">
                  <c:v>7.5009376172021636E-3</c:v>
                </c:pt>
                <c:pt idx="7">
                  <c:v>0.10261819084253632</c:v>
                </c:pt>
                <c:pt idx="8">
                  <c:v>-0.21145622327256364</c:v>
                </c:pt>
                <c:pt idx="9">
                  <c:v>-0.13243898958184674</c:v>
                </c:pt>
                <c:pt idx="10">
                  <c:v>0.17469978614903758</c:v>
                </c:pt>
                <c:pt idx="11">
                  <c:v>0.11482985576249827</c:v>
                </c:pt>
                <c:pt idx="12">
                  <c:v>-0.13679186031905544</c:v>
                </c:pt>
                <c:pt idx="13">
                  <c:v>0.31300931315483127</c:v>
                </c:pt>
                <c:pt idx="14">
                  <c:v>-0.35320846725036015</c:v>
                </c:pt>
                <c:pt idx="15">
                  <c:v>-2.9472241261137788E-2</c:v>
                </c:pt>
                <c:pt idx="16">
                  <c:v>0.32768361581920913</c:v>
                </c:pt>
                <c:pt idx="17">
                  <c:v>-0.2313829787234043</c:v>
                </c:pt>
                <c:pt idx="18">
                  <c:v>0.29447327950207614</c:v>
                </c:pt>
                <c:pt idx="19">
                  <c:v>0.11145926921947558</c:v>
                </c:pt>
                <c:pt idx="20">
                  <c:v>-0.23229651008273211</c:v>
                </c:pt>
                <c:pt idx="21">
                  <c:v>-2.2277141553518676E-2</c:v>
                </c:pt>
                <c:pt idx="22">
                  <c:v>0.11486702979814156</c:v>
                </c:pt>
                <c:pt idx="23">
                  <c:v>5.4892944388561515E-2</c:v>
                </c:pt>
                <c:pt idx="24">
                  <c:v>-8.7454025337147523E-2</c:v>
                </c:pt>
                <c:pt idx="25">
                  <c:v>0.61487618383669229</c:v>
                </c:pt>
                <c:pt idx="26">
                  <c:v>-0.3882449608403159</c:v>
                </c:pt>
                <c:pt idx="27">
                  <c:v>0.20309929149350259</c:v>
                </c:pt>
                <c:pt idx="28">
                  <c:v>-0.1581238923235061</c:v>
                </c:pt>
                <c:pt idx="29">
                  <c:v>-9.5196260441952174E-2</c:v>
                </c:pt>
                <c:pt idx="30">
                  <c:v>0.18070898598516072</c:v>
                </c:pt>
                <c:pt idx="31">
                  <c:v>-0.45494887431308473</c:v>
                </c:pt>
                <c:pt idx="32">
                  <c:v>5.5824413591371913E-2</c:v>
                </c:pt>
                <c:pt idx="33">
                  <c:v>0.32492113564668768</c:v>
                </c:pt>
              </c:numCache>
            </c:numRef>
          </c:val>
          <c:smooth val="0"/>
          <c:extLst>
            <c:ext xmlns:c16="http://schemas.microsoft.com/office/drawing/2014/chart" uri="{C3380CC4-5D6E-409C-BE32-E72D297353CC}">
              <c16:uniqueId val="{00000002-3BAA-4F82-8242-003CE54B3E02}"/>
            </c:ext>
          </c:extLst>
        </c:ser>
        <c:ser>
          <c:idx val="3"/>
          <c:order val="3"/>
          <c:tx>
            <c:strRef>
              <c:f>'2.2.Units.drivers'!$E$30</c:f>
              <c:strCache>
                <c:ptCount val="1"/>
                <c:pt idx="0">
                  <c:v>SANDWICH</c:v>
                </c:pt>
              </c:strCache>
            </c:strRef>
          </c:tx>
          <c:spPr>
            <a:ln w="28575" cap="rnd">
              <a:solidFill>
                <a:srgbClr val="FFC000"/>
              </a:solidFill>
              <a:round/>
            </a:ln>
            <a:effectLst/>
          </c:spPr>
          <c:marker>
            <c:symbol val="none"/>
          </c:marker>
          <c:cat>
            <c:multiLvlStrRef>
              <c:f>'2.2.Units.drivers'!$H$24:$AO$26</c:f>
              <c:multiLvlStrCache>
                <c:ptCount val="34"/>
                <c:lvl>
                  <c:pt idx="0">
                    <c:v>3</c:v>
                  </c:pt>
                  <c:pt idx="1">
                    <c:v>4</c:v>
                  </c:pt>
                  <c:pt idx="2">
                    <c:v>5</c:v>
                  </c:pt>
                  <c:pt idx="3">
                    <c:v>6</c:v>
                  </c:pt>
                  <c:pt idx="4">
                    <c:v>7</c:v>
                  </c:pt>
                  <c:pt idx="5">
                    <c:v>8</c:v>
                  </c:pt>
                  <c:pt idx="6">
                    <c:v>9</c:v>
                  </c:pt>
                  <c:pt idx="7">
                    <c:v>10</c:v>
                  </c:pt>
                  <c:pt idx="8">
                    <c:v>11</c:v>
                  </c:pt>
                  <c:pt idx="9">
                    <c:v>12</c:v>
                  </c:pt>
                  <c:pt idx="10">
                    <c:v>13</c:v>
                  </c:pt>
                  <c:pt idx="11">
                    <c:v>14</c:v>
                  </c:pt>
                  <c:pt idx="12">
                    <c:v>15</c:v>
                  </c:pt>
                  <c:pt idx="13">
                    <c:v>16</c:v>
                  </c:pt>
                  <c:pt idx="14">
                    <c:v>17</c:v>
                  </c:pt>
                  <c:pt idx="15">
                    <c:v>18</c:v>
                  </c:pt>
                  <c:pt idx="16">
                    <c:v>19</c:v>
                  </c:pt>
                  <c:pt idx="17">
                    <c:v>20</c:v>
                  </c:pt>
                  <c:pt idx="18">
                    <c:v>21</c:v>
                  </c:pt>
                  <c:pt idx="19">
                    <c:v>22</c:v>
                  </c:pt>
                  <c:pt idx="20">
                    <c:v>23</c:v>
                  </c:pt>
                  <c:pt idx="21">
                    <c:v>24</c:v>
                  </c:pt>
                  <c:pt idx="22">
                    <c:v>25</c:v>
                  </c:pt>
                  <c:pt idx="23">
                    <c:v>26</c:v>
                  </c:pt>
                  <c:pt idx="24">
                    <c:v>27</c:v>
                  </c:pt>
                  <c:pt idx="25">
                    <c:v>28</c:v>
                  </c:pt>
                  <c:pt idx="26">
                    <c:v>29</c:v>
                  </c:pt>
                  <c:pt idx="27">
                    <c:v>30</c:v>
                  </c:pt>
                  <c:pt idx="28">
                    <c:v>31</c:v>
                  </c:pt>
                  <c:pt idx="29">
                    <c:v>32</c:v>
                  </c:pt>
                  <c:pt idx="30">
                    <c:v>33</c:v>
                  </c:pt>
                  <c:pt idx="31">
                    <c:v>34</c:v>
                  </c:pt>
                  <c:pt idx="32">
                    <c:v>35</c:v>
                  </c:pt>
                  <c:pt idx="33">
                    <c:v>36</c:v>
                  </c:pt>
                </c:lvl>
                <c:lvl>
                  <c:pt idx="11">
                    <c:v>2019</c:v>
                  </c:pt>
                  <c:pt idx="23">
                    <c:v>2020</c:v>
                  </c:pt>
                </c:lvl>
                <c:lvl>
                  <c:pt idx="25">
                    <c:v>After COVID</c:v>
                  </c:pt>
                </c:lvl>
              </c:multiLvlStrCache>
            </c:multiLvlStrRef>
          </c:cat>
          <c:val>
            <c:numRef>
              <c:f>'2.2.Units.drivers'!$H$30:$AO$30</c:f>
              <c:numCache>
                <c:formatCode>General</c:formatCode>
                <c:ptCount val="34"/>
                <c:pt idx="0">
                  <c:v>-2.108433734939763E-2</c:v>
                </c:pt>
                <c:pt idx="1">
                  <c:v>5.8803418803418772E-2</c:v>
                </c:pt>
                <c:pt idx="2">
                  <c:v>0.12689699709396196</c:v>
                </c:pt>
                <c:pt idx="3">
                  <c:v>-0.2716332378223496</c:v>
                </c:pt>
                <c:pt idx="4">
                  <c:v>1.6915814319433453E-2</c:v>
                </c:pt>
                <c:pt idx="5">
                  <c:v>0.6007736943907156</c:v>
                </c:pt>
                <c:pt idx="6">
                  <c:v>-0.17568873852102462</c:v>
                </c:pt>
                <c:pt idx="7">
                  <c:v>1.3778950454412131E-2</c:v>
                </c:pt>
                <c:pt idx="8">
                  <c:v>-0.18536726431463268</c:v>
                </c:pt>
                <c:pt idx="9">
                  <c:v>-0.12779552715654952</c:v>
                </c:pt>
                <c:pt idx="10">
                  <c:v>0.24135124135124131</c:v>
                </c:pt>
                <c:pt idx="11">
                  <c:v>-5.7377049180327822E-2</c:v>
                </c:pt>
                <c:pt idx="12">
                  <c:v>-8.3826086956521717E-2</c:v>
                </c:pt>
                <c:pt idx="13">
                  <c:v>0.42786636294608971</c:v>
                </c:pt>
                <c:pt idx="14">
                  <c:v>-0.36958255783036431</c:v>
                </c:pt>
                <c:pt idx="15">
                  <c:v>-1.3074652045550361E-2</c:v>
                </c:pt>
                <c:pt idx="16">
                  <c:v>0.10897435897435903</c:v>
                </c:pt>
                <c:pt idx="17">
                  <c:v>-0.16917148362235068</c:v>
                </c:pt>
                <c:pt idx="18">
                  <c:v>0.16697588126159557</c:v>
                </c:pt>
                <c:pt idx="19">
                  <c:v>0.13672496025437209</c:v>
                </c:pt>
                <c:pt idx="20">
                  <c:v>-0.22447552447552443</c:v>
                </c:pt>
                <c:pt idx="21">
                  <c:v>1.3976555455365247E-2</c:v>
                </c:pt>
                <c:pt idx="22">
                  <c:v>-1.2005335704757703E-2</c:v>
                </c:pt>
                <c:pt idx="23">
                  <c:v>0.22322232223222316</c:v>
                </c:pt>
                <c:pt idx="24">
                  <c:v>-6.4385577630610702E-2</c:v>
                </c:pt>
                <c:pt idx="25">
                  <c:v>0.40031458906802997</c:v>
                </c:pt>
                <c:pt idx="26">
                  <c:v>-0.40129177197416455</c:v>
                </c:pt>
                <c:pt idx="27">
                  <c:v>0.25234521575984981</c:v>
                </c:pt>
                <c:pt idx="28">
                  <c:v>-0.19812734082396999</c:v>
                </c:pt>
                <c:pt idx="29">
                  <c:v>-4.3437645959831905E-2</c:v>
                </c:pt>
                <c:pt idx="30">
                  <c:v>0.234375</c:v>
                </c:pt>
                <c:pt idx="31">
                  <c:v>-0.28995253164556967</c:v>
                </c:pt>
                <c:pt idx="32">
                  <c:v>-5.7381615598885771E-2</c:v>
                </c:pt>
                <c:pt idx="33">
                  <c:v>0.21631205673758869</c:v>
                </c:pt>
              </c:numCache>
            </c:numRef>
          </c:val>
          <c:smooth val="0"/>
          <c:extLst>
            <c:ext xmlns:c16="http://schemas.microsoft.com/office/drawing/2014/chart" uri="{C3380CC4-5D6E-409C-BE32-E72D297353CC}">
              <c16:uniqueId val="{00000003-3BAA-4F82-8242-003CE54B3E02}"/>
            </c:ext>
          </c:extLst>
        </c:ser>
        <c:ser>
          <c:idx val="4"/>
          <c:order val="4"/>
          <c:tx>
            <c:strRef>
              <c:f>'2.2.Units.drivers'!$E$31</c:f>
              <c:strCache>
                <c:ptCount val="1"/>
                <c:pt idx="0">
                  <c:v>BURGERNV</c:v>
                </c:pt>
              </c:strCache>
            </c:strRef>
          </c:tx>
          <c:spPr>
            <a:ln w="28575" cap="rnd">
              <a:solidFill>
                <a:schemeClr val="accent4">
                  <a:lumMod val="60000"/>
                  <a:lumOff val="40000"/>
                </a:schemeClr>
              </a:solidFill>
              <a:round/>
            </a:ln>
            <a:effectLst/>
          </c:spPr>
          <c:marker>
            <c:symbol val="none"/>
          </c:marker>
          <c:cat>
            <c:multiLvlStrRef>
              <c:f>'2.2.Units.drivers'!$H$24:$AO$26</c:f>
              <c:multiLvlStrCache>
                <c:ptCount val="34"/>
                <c:lvl>
                  <c:pt idx="0">
                    <c:v>3</c:v>
                  </c:pt>
                  <c:pt idx="1">
                    <c:v>4</c:v>
                  </c:pt>
                  <c:pt idx="2">
                    <c:v>5</c:v>
                  </c:pt>
                  <c:pt idx="3">
                    <c:v>6</c:v>
                  </c:pt>
                  <c:pt idx="4">
                    <c:v>7</c:v>
                  </c:pt>
                  <c:pt idx="5">
                    <c:v>8</c:v>
                  </c:pt>
                  <c:pt idx="6">
                    <c:v>9</c:v>
                  </c:pt>
                  <c:pt idx="7">
                    <c:v>10</c:v>
                  </c:pt>
                  <c:pt idx="8">
                    <c:v>11</c:v>
                  </c:pt>
                  <c:pt idx="9">
                    <c:v>12</c:v>
                  </c:pt>
                  <c:pt idx="10">
                    <c:v>13</c:v>
                  </c:pt>
                  <c:pt idx="11">
                    <c:v>14</c:v>
                  </c:pt>
                  <c:pt idx="12">
                    <c:v>15</c:v>
                  </c:pt>
                  <c:pt idx="13">
                    <c:v>16</c:v>
                  </c:pt>
                  <c:pt idx="14">
                    <c:v>17</c:v>
                  </c:pt>
                  <c:pt idx="15">
                    <c:v>18</c:v>
                  </c:pt>
                  <c:pt idx="16">
                    <c:v>19</c:v>
                  </c:pt>
                  <c:pt idx="17">
                    <c:v>20</c:v>
                  </c:pt>
                  <c:pt idx="18">
                    <c:v>21</c:v>
                  </c:pt>
                  <c:pt idx="19">
                    <c:v>22</c:v>
                  </c:pt>
                  <c:pt idx="20">
                    <c:v>23</c:v>
                  </c:pt>
                  <c:pt idx="21">
                    <c:v>24</c:v>
                  </c:pt>
                  <c:pt idx="22">
                    <c:v>25</c:v>
                  </c:pt>
                  <c:pt idx="23">
                    <c:v>26</c:v>
                  </c:pt>
                  <c:pt idx="24">
                    <c:v>27</c:v>
                  </c:pt>
                  <c:pt idx="25">
                    <c:v>28</c:v>
                  </c:pt>
                  <c:pt idx="26">
                    <c:v>29</c:v>
                  </c:pt>
                  <c:pt idx="27">
                    <c:v>30</c:v>
                  </c:pt>
                  <c:pt idx="28">
                    <c:v>31</c:v>
                  </c:pt>
                  <c:pt idx="29">
                    <c:v>32</c:v>
                  </c:pt>
                  <c:pt idx="30">
                    <c:v>33</c:v>
                  </c:pt>
                  <c:pt idx="31">
                    <c:v>34</c:v>
                  </c:pt>
                  <c:pt idx="32">
                    <c:v>35</c:v>
                  </c:pt>
                  <c:pt idx="33">
                    <c:v>36</c:v>
                  </c:pt>
                </c:lvl>
                <c:lvl>
                  <c:pt idx="11">
                    <c:v>2019</c:v>
                  </c:pt>
                  <c:pt idx="23">
                    <c:v>2020</c:v>
                  </c:pt>
                </c:lvl>
                <c:lvl>
                  <c:pt idx="25">
                    <c:v>After COVID</c:v>
                  </c:pt>
                </c:lvl>
              </c:multiLvlStrCache>
            </c:multiLvlStrRef>
          </c:cat>
          <c:val>
            <c:numRef>
              <c:f>'2.2.Units.drivers'!$H$31:$AO$31</c:f>
              <c:numCache>
                <c:formatCode>General</c:formatCode>
                <c:ptCount val="34"/>
                <c:pt idx="0">
                  <c:v>-5.5139818826309583E-2</c:v>
                </c:pt>
                <c:pt idx="1">
                  <c:v>-4.6686119216340138E-2</c:v>
                </c:pt>
                <c:pt idx="2">
                  <c:v>0.10450371665937919</c:v>
                </c:pt>
                <c:pt idx="3">
                  <c:v>-0.21654790182106098</c:v>
                </c:pt>
                <c:pt idx="4">
                  <c:v>1.3643254168772101E-2</c:v>
                </c:pt>
                <c:pt idx="5">
                  <c:v>0.25672981056829514</c:v>
                </c:pt>
                <c:pt idx="6">
                  <c:v>-0.13566045220150735</c:v>
                </c:pt>
                <c:pt idx="7">
                  <c:v>0.15832950894905928</c:v>
                </c:pt>
                <c:pt idx="8">
                  <c:v>-0.12797147385103014</c:v>
                </c:pt>
                <c:pt idx="9">
                  <c:v>-0.13084961381190363</c:v>
                </c:pt>
                <c:pt idx="10">
                  <c:v>0.35598536330371156</c:v>
                </c:pt>
                <c:pt idx="11">
                  <c:v>5.0501156515034618E-2</c:v>
                </c:pt>
                <c:pt idx="12">
                  <c:v>-0.19229357798165136</c:v>
                </c:pt>
                <c:pt idx="13">
                  <c:v>0.24943207632894149</c:v>
                </c:pt>
                <c:pt idx="14">
                  <c:v>-0.31927272727272726</c:v>
                </c:pt>
                <c:pt idx="15">
                  <c:v>0.10630341880341887</c:v>
                </c:pt>
                <c:pt idx="16">
                  <c:v>0.14244326412361175</c:v>
                </c:pt>
                <c:pt idx="17">
                  <c:v>-0.22907861369399829</c:v>
                </c:pt>
                <c:pt idx="18">
                  <c:v>-6.1951754385964897E-2</c:v>
                </c:pt>
                <c:pt idx="19">
                  <c:v>0.374634716540035</c:v>
                </c:pt>
                <c:pt idx="20">
                  <c:v>2.5510204081633514E-3</c:v>
                </c:pt>
                <c:pt idx="21">
                  <c:v>-0.12637828668363016</c:v>
                </c:pt>
                <c:pt idx="22">
                  <c:v>0.15048543689320382</c:v>
                </c:pt>
                <c:pt idx="23">
                  <c:v>-0.20421940928270044</c:v>
                </c:pt>
                <c:pt idx="24">
                  <c:v>5.7794273594909962E-2</c:v>
                </c:pt>
                <c:pt idx="25">
                  <c:v>0.54135338345864659</c:v>
                </c:pt>
                <c:pt idx="26">
                  <c:v>-0.2321951219512195</c:v>
                </c:pt>
                <c:pt idx="27">
                  <c:v>0.20711562897077518</c:v>
                </c:pt>
                <c:pt idx="28">
                  <c:v>-0.32842105263157895</c:v>
                </c:pt>
                <c:pt idx="29">
                  <c:v>-7.2100313479623868E-2</c:v>
                </c:pt>
                <c:pt idx="30">
                  <c:v>0.54954954954954949</c:v>
                </c:pt>
                <c:pt idx="31">
                  <c:v>-0.18640988372093026</c:v>
                </c:pt>
                <c:pt idx="32">
                  <c:v>-3.2157213041536403E-2</c:v>
                </c:pt>
                <c:pt idx="33">
                  <c:v>6.4143977849561606E-2</c:v>
                </c:pt>
              </c:numCache>
            </c:numRef>
          </c:val>
          <c:smooth val="0"/>
          <c:extLst>
            <c:ext xmlns:c16="http://schemas.microsoft.com/office/drawing/2014/chart" uri="{C3380CC4-5D6E-409C-BE32-E72D297353CC}">
              <c16:uniqueId val="{00000004-3BAA-4F82-8242-003CE54B3E02}"/>
            </c:ext>
          </c:extLst>
        </c:ser>
        <c:ser>
          <c:idx val="5"/>
          <c:order val="5"/>
          <c:tx>
            <c:strRef>
              <c:f>'2.2.Units.drivers'!$E$32</c:f>
              <c:strCache>
                <c:ptCount val="1"/>
                <c:pt idx="0">
                  <c:v>HOT DOG</c:v>
                </c:pt>
              </c:strCache>
            </c:strRef>
          </c:tx>
          <c:spPr>
            <a:ln w="28575" cap="rnd">
              <a:solidFill>
                <a:srgbClr val="7030A0"/>
              </a:solidFill>
              <a:round/>
            </a:ln>
            <a:effectLst/>
          </c:spPr>
          <c:marker>
            <c:symbol val="none"/>
          </c:marker>
          <c:cat>
            <c:multiLvlStrRef>
              <c:f>'2.2.Units.drivers'!$H$24:$AO$26</c:f>
              <c:multiLvlStrCache>
                <c:ptCount val="34"/>
                <c:lvl>
                  <c:pt idx="0">
                    <c:v>3</c:v>
                  </c:pt>
                  <c:pt idx="1">
                    <c:v>4</c:v>
                  </c:pt>
                  <c:pt idx="2">
                    <c:v>5</c:v>
                  </c:pt>
                  <c:pt idx="3">
                    <c:v>6</c:v>
                  </c:pt>
                  <c:pt idx="4">
                    <c:v>7</c:v>
                  </c:pt>
                  <c:pt idx="5">
                    <c:v>8</c:v>
                  </c:pt>
                  <c:pt idx="6">
                    <c:v>9</c:v>
                  </c:pt>
                  <c:pt idx="7">
                    <c:v>10</c:v>
                  </c:pt>
                  <c:pt idx="8">
                    <c:v>11</c:v>
                  </c:pt>
                  <c:pt idx="9">
                    <c:v>12</c:v>
                  </c:pt>
                  <c:pt idx="10">
                    <c:v>13</c:v>
                  </c:pt>
                  <c:pt idx="11">
                    <c:v>14</c:v>
                  </c:pt>
                  <c:pt idx="12">
                    <c:v>15</c:v>
                  </c:pt>
                  <c:pt idx="13">
                    <c:v>16</c:v>
                  </c:pt>
                  <c:pt idx="14">
                    <c:v>17</c:v>
                  </c:pt>
                  <c:pt idx="15">
                    <c:v>18</c:v>
                  </c:pt>
                  <c:pt idx="16">
                    <c:v>19</c:v>
                  </c:pt>
                  <c:pt idx="17">
                    <c:v>20</c:v>
                  </c:pt>
                  <c:pt idx="18">
                    <c:v>21</c:v>
                  </c:pt>
                  <c:pt idx="19">
                    <c:v>22</c:v>
                  </c:pt>
                  <c:pt idx="20">
                    <c:v>23</c:v>
                  </c:pt>
                  <c:pt idx="21">
                    <c:v>24</c:v>
                  </c:pt>
                  <c:pt idx="22">
                    <c:v>25</c:v>
                  </c:pt>
                  <c:pt idx="23">
                    <c:v>26</c:v>
                  </c:pt>
                  <c:pt idx="24">
                    <c:v>27</c:v>
                  </c:pt>
                  <c:pt idx="25">
                    <c:v>28</c:v>
                  </c:pt>
                  <c:pt idx="26">
                    <c:v>29</c:v>
                  </c:pt>
                  <c:pt idx="27">
                    <c:v>30</c:v>
                  </c:pt>
                  <c:pt idx="28">
                    <c:v>31</c:v>
                  </c:pt>
                  <c:pt idx="29">
                    <c:v>32</c:v>
                  </c:pt>
                  <c:pt idx="30">
                    <c:v>33</c:v>
                  </c:pt>
                  <c:pt idx="31">
                    <c:v>34</c:v>
                  </c:pt>
                  <c:pt idx="32">
                    <c:v>35</c:v>
                  </c:pt>
                  <c:pt idx="33">
                    <c:v>36</c:v>
                  </c:pt>
                </c:lvl>
                <c:lvl>
                  <c:pt idx="11">
                    <c:v>2019</c:v>
                  </c:pt>
                  <c:pt idx="23">
                    <c:v>2020</c:v>
                  </c:pt>
                </c:lvl>
                <c:lvl>
                  <c:pt idx="25">
                    <c:v>After COVID</c:v>
                  </c:pt>
                </c:lvl>
              </c:multiLvlStrCache>
            </c:multiLvlStrRef>
          </c:cat>
          <c:val>
            <c:numRef>
              <c:f>'2.2.Units.drivers'!$H$32:$AO$32</c:f>
              <c:numCache>
                <c:formatCode>General</c:formatCode>
                <c:ptCount val="34"/>
                <c:pt idx="0">
                  <c:v>-5.4238833181403878E-2</c:v>
                </c:pt>
                <c:pt idx="1">
                  <c:v>0.12819277108433735</c:v>
                </c:pt>
                <c:pt idx="2">
                  <c:v>0.18581802648440848</c:v>
                </c:pt>
                <c:pt idx="3">
                  <c:v>-0.29971181556195969</c:v>
                </c:pt>
                <c:pt idx="4">
                  <c:v>0.23302469135802473</c:v>
                </c:pt>
                <c:pt idx="5">
                  <c:v>0.3575302461410097</c:v>
                </c:pt>
                <c:pt idx="6">
                  <c:v>-0.18438844499078055</c:v>
                </c:pt>
                <c:pt idx="7">
                  <c:v>0.10286360211002266</c:v>
                </c:pt>
                <c:pt idx="8">
                  <c:v>-0.37273659036556206</c:v>
                </c:pt>
                <c:pt idx="9">
                  <c:v>-3.3769063180827841E-2</c:v>
                </c:pt>
                <c:pt idx="10">
                  <c:v>0.17023675310033815</c:v>
                </c:pt>
                <c:pt idx="11">
                  <c:v>-2.7938342967244734E-2</c:v>
                </c:pt>
                <c:pt idx="12">
                  <c:v>-0.13726461843409321</c:v>
                </c:pt>
                <c:pt idx="13">
                  <c:v>0.2085008615738082</c:v>
                </c:pt>
                <c:pt idx="14">
                  <c:v>-0.22053231939163498</c:v>
                </c:pt>
                <c:pt idx="15">
                  <c:v>-1.8292682926829285E-3</c:v>
                </c:pt>
                <c:pt idx="16">
                  <c:v>0.33231521075137449</c:v>
                </c:pt>
                <c:pt idx="17">
                  <c:v>-0.25813846859238876</c:v>
                </c:pt>
                <c:pt idx="18">
                  <c:v>2.781211372064285E-2</c:v>
                </c:pt>
                <c:pt idx="19">
                  <c:v>0.16416115453998792</c:v>
                </c:pt>
                <c:pt idx="20">
                  <c:v>4.4938016528925706E-2</c:v>
                </c:pt>
                <c:pt idx="21">
                  <c:v>-0.12160158180919423</c:v>
                </c:pt>
                <c:pt idx="22">
                  <c:v>-4.3331457512661764E-2</c:v>
                </c:pt>
                <c:pt idx="23">
                  <c:v>5.2352941176470491E-2</c:v>
                </c:pt>
                <c:pt idx="24">
                  <c:v>1.8446059250978308E-2</c:v>
                </c:pt>
                <c:pt idx="25">
                  <c:v>0.44895718990120748</c:v>
                </c:pt>
                <c:pt idx="26">
                  <c:v>-0.30189393939393938</c:v>
                </c:pt>
                <c:pt idx="27">
                  <c:v>0.2593597395550733</c:v>
                </c:pt>
                <c:pt idx="28">
                  <c:v>-0.21930202498922879</c:v>
                </c:pt>
                <c:pt idx="29">
                  <c:v>-5.2428256070640167E-2</c:v>
                </c:pt>
                <c:pt idx="30">
                  <c:v>0.38905066977285974</c:v>
                </c:pt>
                <c:pt idx="31">
                  <c:v>-0.27169811320754722</c:v>
                </c:pt>
                <c:pt idx="32">
                  <c:v>4.8359240069084652E-2</c:v>
                </c:pt>
                <c:pt idx="33">
                  <c:v>8.8962108731466261E-2</c:v>
                </c:pt>
              </c:numCache>
            </c:numRef>
          </c:val>
          <c:smooth val="0"/>
          <c:extLst>
            <c:ext xmlns:c16="http://schemas.microsoft.com/office/drawing/2014/chart" uri="{C3380CC4-5D6E-409C-BE32-E72D297353CC}">
              <c16:uniqueId val="{00000005-3BAA-4F82-8242-003CE54B3E02}"/>
            </c:ext>
          </c:extLst>
        </c:ser>
        <c:dLbls>
          <c:showLegendKey val="0"/>
          <c:showVal val="0"/>
          <c:showCatName val="0"/>
          <c:showSerName val="0"/>
          <c:showPercent val="0"/>
          <c:showBubbleSize val="0"/>
        </c:dLbls>
        <c:smooth val="0"/>
        <c:axId val="2018108952"/>
        <c:axId val="2018106328"/>
      </c:lineChart>
      <c:catAx>
        <c:axId val="2018108952"/>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8106328"/>
        <c:crosses val="autoZero"/>
        <c:auto val="1"/>
        <c:lblAlgn val="ctr"/>
        <c:lblOffset val="100"/>
        <c:noMultiLvlLbl val="0"/>
      </c:catAx>
      <c:valAx>
        <c:axId val="2018106328"/>
        <c:scaling>
          <c:orientation val="minMax"/>
          <c:max val="0.8"/>
          <c:min val="-0.8"/>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810895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%MOM</a:t>
            </a:r>
            <a:r>
              <a:rPr lang="en-US" baseline="0" dirty="0"/>
              <a:t> CHANGE - UNIT SOLD</a:t>
            </a:r>
          </a:p>
          <a:p>
            <a:pPr>
              <a:defRPr/>
            </a:pPr>
            <a:r>
              <a:rPr lang="en-US" baseline="0" dirty="0"/>
              <a:t>(01/2018-11/2020)</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8.6527191434676159E-2"/>
          <c:y val="0.23680641880438469"/>
          <c:w val="0.69454086290434935"/>
          <c:h val="0.48134182795981889"/>
        </c:manualLayout>
      </c:layout>
      <c:lineChart>
        <c:grouping val="standard"/>
        <c:varyColors val="0"/>
        <c:ser>
          <c:idx val="0"/>
          <c:order val="0"/>
          <c:tx>
            <c:strRef>
              <c:f>'2.2.Units.drivers'!$E$62</c:f>
              <c:strCache>
                <c:ptCount val="1"/>
                <c:pt idx="0">
                  <c:v>MEALS</c:v>
                </c:pt>
              </c:strCache>
            </c:strRef>
          </c:tx>
          <c:spPr>
            <a:ln w="28575" cap="rnd">
              <a:solidFill>
                <a:srgbClr val="00B050"/>
              </a:solidFill>
              <a:round/>
            </a:ln>
            <a:effectLst/>
          </c:spPr>
          <c:marker>
            <c:symbol val="none"/>
          </c:marker>
          <c:cat>
            <c:multiLvlStrRef>
              <c:f>'2.2.Units.drivers'!$G$59:$AO$61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'2.2.Units.drivers'!$G$62:$AO$62</c:f>
              <c:numCache>
                <c:formatCode>General</c:formatCode>
                <c:ptCount val="35"/>
                <c:pt idx="1">
                  <c:v>3.0116057000146856E-2</c:v>
                </c:pt>
                <c:pt idx="2">
                  <c:v>-2.3673702224757509E-2</c:v>
                </c:pt>
                <c:pt idx="3">
                  <c:v>0.24087058136137895</c:v>
                </c:pt>
                <c:pt idx="4">
                  <c:v>-0.29205414949970576</c:v>
                </c:pt>
                <c:pt idx="5">
                  <c:v>-1.8955769870302674E-2</c:v>
                </c:pt>
                <c:pt idx="6">
                  <c:v>0.19372881355932203</c:v>
                </c:pt>
                <c:pt idx="7">
                  <c:v>-8.8030668749112584E-2</c:v>
                </c:pt>
                <c:pt idx="8">
                  <c:v>0.33006383309979759</c:v>
                </c:pt>
                <c:pt idx="9">
                  <c:v>-0.1938429123258808</c:v>
                </c:pt>
                <c:pt idx="10">
                  <c:v>-0.1332946130390591</c:v>
                </c:pt>
                <c:pt idx="11">
                  <c:v>0.21511140894622205</c:v>
                </c:pt>
                <c:pt idx="12">
                  <c:v>-0.10271611746863363</c:v>
                </c:pt>
                <c:pt idx="13">
                  <c:v>-1.7363245236631797E-2</c:v>
                </c:pt>
                <c:pt idx="14">
                  <c:v>0.26942924159499615</c:v>
                </c:pt>
                <c:pt idx="15">
                  <c:v>-0.25979305247597928</c:v>
                </c:pt>
                <c:pt idx="16">
                  <c:v>-5.1922116824762887E-2</c:v>
                </c:pt>
                <c:pt idx="17">
                  <c:v>0.10830261541162023</c:v>
                </c:pt>
                <c:pt idx="18">
                  <c:v>-0.21697814380741209</c:v>
                </c:pt>
                <c:pt idx="19">
                  <c:v>3.3171521035598728E-2</c:v>
                </c:pt>
                <c:pt idx="20">
                  <c:v>0.33183241973375099</c:v>
                </c:pt>
                <c:pt idx="21">
                  <c:v>-0.19873585183007492</c:v>
                </c:pt>
                <c:pt idx="22">
                  <c:v>-1.6143826820766871E-2</c:v>
                </c:pt>
                <c:pt idx="23">
                  <c:v>0.11075890359873197</c:v>
                </c:pt>
                <c:pt idx="24">
                  <c:v>-6.0768843377539072E-2</c:v>
                </c:pt>
                <c:pt idx="25">
                  <c:v>-4.8078641644325293E-2</c:v>
                </c:pt>
                <c:pt idx="26">
                  <c:v>0.43541119038678189</c:v>
                </c:pt>
                <c:pt idx="27">
                  <c:v>-0.4060170045781557</c:v>
                </c:pt>
                <c:pt idx="28">
                  <c:v>0.37767011671438011</c:v>
                </c:pt>
                <c:pt idx="29">
                  <c:v>-0.19341432225063937</c:v>
                </c:pt>
                <c:pt idx="30">
                  <c:v>-9.889021006738008E-2</c:v>
                </c:pt>
                <c:pt idx="31">
                  <c:v>0.33846492192654498</c:v>
                </c:pt>
                <c:pt idx="32">
                  <c:v>-0.23069339467630623</c:v>
                </c:pt>
                <c:pt idx="33">
                  <c:v>5.9803502776591966E-3</c:v>
                </c:pt>
                <c:pt idx="34">
                  <c:v>0.15435244161358819</c:v>
                </c:pt>
              </c:numCache>
            </c:numRef>
          </c:val>
          <c:smooth val="0"/>
          <c:extLst>
            <c:ext xmlns:c16="http://schemas.microsoft.com/office/drawing/2014/chart" uri="{C3380CC4-5D6E-409C-BE32-E72D297353CC}">
              <c16:uniqueId val="{00000000-CA56-407D-92B5-C84D634D8BFB}"/>
            </c:ext>
          </c:extLst>
        </c:ser>
        <c:ser>
          <c:idx val="1"/>
          <c:order val="1"/>
          <c:tx>
            <c:strRef>
              <c:f>'2.2.Units.drivers'!$E$63</c:f>
              <c:strCache>
                <c:ptCount val="1"/>
                <c:pt idx="0">
                  <c:v>SANDWICH</c:v>
                </c:pt>
              </c:strCache>
            </c:strRef>
          </c:tx>
          <c:spPr>
            <a:ln w="28575" cap="rnd">
              <a:solidFill>
                <a:srgbClr val="FFC000"/>
              </a:solidFill>
              <a:round/>
            </a:ln>
            <a:effectLst/>
          </c:spPr>
          <c:marker>
            <c:symbol val="none"/>
          </c:marker>
          <c:cat>
            <c:multiLvlStrRef>
              <c:f>'2.2.Units.drivers'!$G$59:$AO$61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'2.2.Units.drivers'!$G$63:$AO$63</c:f>
              <c:numCache>
                <c:formatCode>General</c:formatCode>
                <c:ptCount val="35"/>
                <c:pt idx="1">
                  <c:v>-0.2099841521394612</c:v>
                </c:pt>
                <c:pt idx="2">
                  <c:v>2.6078234704112413E-2</c:v>
                </c:pt>
                <c:pt idx="3">
                  <c:v>0.36656891495601163</c:v>
                </c:pt>
                <c:pt idx="4">
                  <c:v>-0.21959942775393415</c:v>
                </c:pt>
                <c:pt idx="5">
                  <c:v>-0.14848762603116406</c:v>
                </c:pt>
                <c:pt idx="6">
                  <c:v>-4.3057050592034685E-3</c:v>
                </c:pt>
                <c:pt idx="7">
                  <c:v>0.10270270270270276</c:v>
                </c:pt>
                <c:pt idx="8">
                  <c:v>0</c:v>
                </c:pt>
                <c:pt idx="9">
                  <c:v>-0.11568627450980395</c:v>
                </c:pt>
                <c:pt idx="10">
                  <c:v>-8.3148558758314839E-2</c:v>
                </c:pt>
                <c:pt idx="11">
                  <c:v>-0.16444981862152352</c:v>
                </c:pt>
                <c:pt idx="12">
                  <c:v>0.28798842257597679</c:v>
                </c:pt>
                <c:pt idx="13">
                  <c:v>-7.0786516853932557E-2</c:v>
                </c:pt>
                <c:pt idx="14">
                  <c:v>0.15840386940749696</c:v>
                </c:pt>
                <c:pt idx="15">
                  <c:v>-0.27557411273486432</c:v>
                </c:pt>
                <c:pt idx="16">
                  <c:v>0.14121037463976949</c:v>
                </c:pt>
                <c:pt idx="17">
                  <c:v>0.11489898989898983</c:v>
                </c:pt>
                <c:pt idx="18">
                  <c:v>-1.3590033975084959E-2</c:v>
                </c:pt>
                <c:pt idx="19">
                  <c:v>-1.8369690011481032E-2</c:v>
                </c:pt>
                <c:pt idx="20">
                  <c:v>0.1918128654970761</c:v>
                </c:pt>
                <c:pt idx="21">
                  <c:v>-0.17173699705593715</c:v>
                </c:pt>
                <c:pt idx="22">
                  <c:v>-0.10071090047393361</c:v>
                </c:pt>
                <c:pt idx="23">
                  <c:v>0.10013175230566529</c:v>
                </c:pt>
                <c:pt idx="24">
                  <c:v>-5.1497005988023981E-2</c:v>
                </c:pt>
                <c:pt idx="25">
                  <c:v>0.40782828282828287</c:v>
                </c:pt>
                <c:pt idx="26">
                  <c:v>-0.1434977578475336</c:v>
                </c:pt>
                <c:pt idx="27">
                  <c:v>-0.31727748691099478</c:v>
                </c:pt>
                <c:pt idx="28">
                  <c:v>0.19171779141104284</c:v>
                </c:pt>
                <c:pt idx="29">
                  <c:v>6.8211068211068149E-2</c:v>
                </c:pt>
                <c:pt idx="30">
                  <c:v>0.20843373493975914</c:v>
                </c:pt>
                <c:pt idx="31">
                  <c:v>-0.21635094715852443</c:v>
                </c:pt>
                <c:pt idx="32">
                  <c:v>0.37150127226463114</c:v>
                </c:pt>
                <c:pt idx="33">
                  <c:v>-0.20779220779220775</c:v>
                </c:pt>
                <c:pt idx="34">
                  <c:v>0.21311475409836067</c:v>
                </c:pt>
              </c:numCache>
            </c:numRef>
          </c:val>
          <c:smooth val="0"/>
          <c:extLst>
            <c:ext xmlns:c16="http://schemas.microsoft.com/office/drawing/2014/chart" uri="{C3380CC4-5D6E-409C-BE32-E72D297353CC}">
              <c16:uniqueId val="{00000001-CA56-407D-92B5-C84D634D8BFB}"/>
            </c:ext>
          </c:extLst>
        </c:ser>
        <c:ser>
          <c:idx val="2"/>
          <c:order val="2"/>
          <c:tx>
            <c:strRef>
              <c:f>'2.2.Units.drivers'!$E$64</c:f>
              <c:strCache>
                <c:ptCount val="1"/>
                <c:pt idx="0">
                  <c:v>BURGERNV</c:v>
                </c:pt>
              </c:strCache>
            </c:strRef>
          </c:tx>
          <c:spPr>
            <a:ln w="28575" cap="rnd">
              <a:solidFill>
                <a:schemeClr val="accent4">
                  <a:lumMod val="60000"/>
                  <a:lumOff val="40000"/>
                </a:schemeClr>
              </a:solidFill>
              <a:round/>
            </a:ln>
            <a:effectLst/>
          </c:spPr>
          <c:marker>
            <c:symbol val="none"/>
          </c:marker>
          <c:cat>
            <c:multiLvlStrRef>
              <c:f>'2.2.Units.drivers'!$G$59:$AO$61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'2.2.Units.drivers'!$G$64:$AO$64</c:f>
              <c:numCache>
                <c:formatCode>General</c:formatCode>
                <c:ptCount val="35"/>
                <c:pt idx="1">
                  <c:v>-9.765625E-2</c:v>
                </c:pt>
                <c:pt idx="2">
                  <c:v>7.7922077922077948E-2</c:v>
                </c:pt>
                <c:pt idx="3">
                  <c:v>0.28915662650602414</c:v>
                </c:pt>
                <c:pt idx="4">
                  <c:v>-0.25649013499480788</c:v>
                </c:pt>
                <c:pt idx="5">
                  <c:v>-0.11452513966480449</c:v>
                </c:pt>
                <c:pt idx="6">
                  <c:v>-0.13249211356466872</c:v>
                </c:pt>
                <c:pt idx="7">
                  <c:v>0.28181818181818175</c:v>
                </c:pt>
                <c:pt idx="8">
                  <c:v>0.18014184397163113</c:v>
                </c:pt>
                <c:pt idx="9">
                  <c:v>-0.10456730769230771</c:v>
                </c:pt>
                <c:pt idx="10">
                  <c:v>-0.12617449664429525</c:v>
                </c:pt>
                <c:pt idx="11">
                  <c:v>-0.15053763440860213</c:v>
                </c:pt>
                <c:pt idx="12">
                  <c:v>0.43037974683544311</c:v>
                </c:pt>
                <c:pt idx="13">
                  <c:v>-5.0568900126422234E-2</c:v>
                </c:pt>
                <c:pt idx="14">
                  <c:v>0.18242343541944073</c:v>
                </c:pt>
                <c:pt idx="15">
                  <c:v>-0.25563063063063063</c:v>
                </c:pt>
                <c:pt idx="16">
                  <c:v>5.748865355521926E-2</c:v>
                </c:pt>
                <c:pt idx="17">
                  <c:v>0.22317596566523612</c:v>
                </c:pt>
                <c:pt idx="18">
                  <c:v>-0.1672514619883041</c:v>
                </c:pt>
                <c:pt idx="19">
                  <c:v>-4.3539325842696597E-2</c:v>
                </c:pt>
                <c:pt idx="20">
                  <c:v>8.5168869309838469E-2</c:v>
                </c:pt>
                <c:pt idx="21">
                  <c:v>-0.18132611637347762</c:v>
                </c:pt>
                <c:pt idx="22">
                  <c:v>-4.7933884297520657E-2</c:v>
                </c:pt>
                <c:pt idx="23">
                  <c:v>0.21701388888888884</c:v>
                </c:pt>
                <c:pt idx="24">
                  <c:v>-4.2796005706134066E-2</c:v>
                </c:pt>
                <c:pt idx="25">
                  <c:v>0.2608047690014903</c:v>
                </c:pt>
                <c:pt idx="26">
                  <c:v>0.2293144208037825</c:v>
                </c:pt>
                <c:pt idx="27">
                  <c:v>-0.37884615384615383</c:v>
                </c:pt>
                <c:pt idx="28">
                  <c:v>7.5851393188854477E-2</c:v>
                </c:pt>
                <c:pt idx="29">
                  <c:v>0.12086330935251799</c:v>
                </c:pt>
                <c:pt idx="30">
                  <c:v>7.7021822849807409E-2</c:v>
                </c:pt>
                <c:pt idx="31">
                  <c:v>-0.17997616209773537</c:v>
                </c:pt>
                <c:pt idx="32">
                  <c:v>0.21947674418604657</c:v>
                </c:pt>
                <c:pt idx="33">
                  <c:v>-9.6543504171632932E-2</c:v>
                </c:pt>
                <c:pt idx="34">
                  <c:v>0.36675461741424797</c:v>
                </c:pt>
              </c:numCache>
            </c:numRef>
          </c:val>
          <c:smooth val="0"/>
          <c:extLst>
            <c:ext xmlns:c16="http://schemas.microsoft.com/office/drawing/2014/chart" uri="{C3380CC4-5D6E-409C-BE32-E72D297353CC}">
              <c16:uniqueId val="{00000002-CA56-407D-92B5-C84D634D8BFB}"/>
            </c:ext>
          </c:extLst>
        </c:ser>
        <c:ser>
          <c:idx val="3"/>
          <c:order val="3"/>
          <c:tx>
            <c:strRef>
              <c:f>'2.2.Units.drivers'!$E$65</c:f>
              <c:strCache>
                <c:ptCount val="1"/>
                <c:pt idx="0">
                  <c:v>MEXICAN</c:v>
                </c:pt>
              </c:strCache>
            </c:strRef>
          </c:tx>
          <c:spPr>
            <a:ln w="28575" cap="rnd">
              <a:solidFill>
                <a:srgbClr val="C00000"/>
              </a:solidFill>
              <a:round/>
            </a:ln>
            <a:effectLst/>
          </c:spPr>
          <c:marker>
            <c:symbol val="none"/>
          </c:marker>
          <c:cat>
            <c:multiLvlStrRef>
              <c:f>'2.2.Units.drivers'!$G$59:$AO$61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'2.2.Units.drivers'!$G$65:$AO$65</c:f>
              <c:numCache>
                <c:formatCode>General</c:formatCode>
                <c:ptCount val="35"/>
                <c:pt idx="1">
                  <c:v>-6.4724919093851474E-3</c:v>
                </c:pt>
                <c:pt idx="2">
                  <c:v>1.791530944625408E-2</c:v>
                </c:pt>
                <c:pt idx="3">
                  <c:v>0.27200000000000002</c:v>
                </c:pt>
                <c:pt idx="4">
                  <c:v>-0.24402515723270435</c:v>
                </c:pt>
                <c:pt idx="5">
                  <c:v>6.821963394342756E-2</c:v>
                </c:pt>
                <c:pt idx="6">
                  <c:v>0.2570093457943925</c:v>
                </c:pt>
                <c:pt idx="7">
                  <c:v>-0.22552664188351923</c:v>
                </c:pt>
                <c:pt idx="8">
                  <c:v>0.38880000000000003</c:v>
                </c:pt>
                <c:pt idx="9">
                  <c:v>-0.29493087557603692</c:v>
                </c:pt>
                <c:pt idx="10">
                  <c:v>8.1699346405228468E-3</c:v>
                </c:pt>
                <c:pt idx="11">
                  <c:v>9.4003241491085854E-2</c:v>
                </c:pt>
                <c:pt idx="12">
                  <c:v>0.1333333333333333</c:v>
                </c:pt>
                <c:pt idx="13">
                  <c:v>-7.7124183006535896E-2</c:v>
                </c:pt>
                <c:pt idx="14">
                  <c:v>0.12747875354107641</c:v>
                </c:pt>
                <c:pt idx="15">
                  <c:v>-0.17211055276381915</c:v>
                </c:pt>
                <c:pt idx="16">
                  <c:v>-8.4977238239757225E-2</c:v>
                </c:pt>
                <c:pt idx="17">
                  <c:v>5.9701492537313383E-2</c:v>
                </c:pt>
                <c:pt idx="18">
                  <c:v>-0.17214397496087641</c:v>
                </c:pt>
                <c:pt idx="19">
                  <c:v>-1.3232514177693777E-2</c:v>
                </c:pt>
                <c:pt idx="20">
                  <c:v>0.32758620689655182</c:v>
                </c:pt>
                <c:pt idx="21">
                  <c:v>-3.3189033189033212E-2</c:v>
                </c:pt>
                <c:pt idx="22">
                  <c:v>-0.17611940298507467</c:v>
                </c:pt>
                <c:pt idx="23">
                  <c:v>8.6956521739130377E-2</c:v>
                </c:pt>
                <c:pt idx="24">
                  <c:v>-0.11166666666666669</c:v>
                </c:pt>
                <c:pt idx="25">
                  <c:v>9.1932457786116251E-2</c:v>
                </c:pt>
                <c:pt idx="26">
                  <c:v>0.25257731958762886</c:v>
                </c:pt>
                <c:pt idx="27">
                  <c:v>-0.2496570644718793</c:v>
                </c:pt>
                <c:pt idx="28">
                  <c:v>0.6672760511882998</c:v>
                </c:pt>
                <c:pt idx="29">
                  <c:v>-0.25767543859649122</c:v>
                </c:pt>
                <c:pt idx="30">
                  <c:v>-9.3057607090103356E-2</c:v>
                </c:pt>
                <c:pt idx="31">
                  <c:v>0.32410423452768722</c:v>
                </c:pt>
                <c:pt idx="32">
                  <c:v>-0.17466174661746614</c:v>
                </c:pt>
                <c:pt idx="33">
                  <c:v>-6.1102831594634921E-2</c:v>
                </c:pt>
                <c:pt idx="34">
                  <c:v>0.2047619047619047</c:v>
                </c:pt>
              </c:numCache>
            </c:numRef>
          </c:val>
          <c:smooth val="0"/>
          <c:extLst>
            <c:ext xmlns:c16="http://schemas.microsoft.com/office/drawing/2014/chart" uri="{C3380CC4-5D6E-409C-BE32-E72D297353CC}">
              <c16:uniqueId val="{00000003-CA56-407D-92B5-C84D634D8BFB}"/>
            </c:ext>
          </c:extLst>
        </c:ser>
        <c:ser>
          <c:idx val="4"/>
          <c:order val="4"/>
          <c:tx>
            <c:strRef>
              <c:f>'2.2.Units.drivers'!$E$66</c:f>
              <c:strCache>
                <c:ptCount val="1"/>
                <c:pt idx="0">
                  <c:v>HOT DOG</c:v>
                </c:pt>
              </c:strCache>
            </c:strRef>
          </c:tx>
          <c:spPr>
            <a:ln w="28575" cap="rnd">
              <a:solidFill>
                <a:srgbClr val="7030A0"/>
              </a:solidFill>
              <a:round/>
            </a:ln>
            <a:effectLst/>
          </c:spPr>
          <c:marker>
            <c:symbol val="none"/>
          </c:marker>
          <c:cat>
            <c:multiLvlStrRef>
              <c:f>'2.2.Units.drivers'!$G$59:$AO$61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'2.2.Units.drivers'!$G$66:$AO$66</c:f>
              <c:numCache>
                <c:formatCode>General</c:formatCode>
                <c:ptCount val="35"/>
                <c:pt idx="1">
                  <c:v>-0.24923076923076926</c:v>
                </c:pt>
                <c:pt idx="2">
                  <c:v>0.73360655737704916</c:v>
                </c:pt>
                <c:pt idx="3">
                  <c:v>6.8557919621749397E-2</c:v>
                </c:pt>
                <c:pt idx="4">
                  <c:v>-0.13274336283185839</c:v>
                </c:pt>
                <c:pt idx="5">
                  <c:v>0.17346938775510212</c:v>
                </c:pt>
                <c:pt idx="6">
                  <c:v>-2.1739130434782594E-2</c:v>
                </c:pt>
                <c:pt idx="7">
                  <c:v>-0.24</c:v>
                </c:pt>
                <c:pt idx="8">
                  <c:v>0.17543859649122817</c:v>
                </c:pt>
                <c:pt idx="9">
                  <c:v>-0.15920398009950254</c:v>
                </c:pt>
                <c:pt idx="10">
                  <c:v>-0.11538461538461542</c:v>
                </c:pt>
                <c:pt idx="11">
                  <c:v>0.23745819397993317</c:v>
                </c:pt>
                <c:pt idx="12">
                  <c:v>2.4324324324324298E-2</c:v>
                </c:pt>
                <c:pt idx="13">
                  <c:v>6.0686015831134643E-2</c:v>
                </c:pt>
                <c:pt idx="14">
                  <c:v>0.13930348258706471</c:v>
                </c:pt>
                <c:pt idx="15">
                  <c:v>-0.13973799126637554</c:v>
                </c:pt>
                <c:pt idx="16">
                  <c:v>-9.137055837563457E-2</c:v>
                </c:pt>
                <c:pt idx="17">
                  <c:v>0.37988826815642462</c:v>
                </c:pt>
                <c:pt idx="18">
                  <c:v>-0.18825910931174084</c:v>
                </c:pt>
                <c:pt idx="19">
                  <c:v>-0.14962593516209477</c:v>
                </c:pt>
                <c:pt idx="20">
                  <c:v>0.11436950146627556</c:v>
                </c:pt>
                <c:pt idx="21">
                  <c:v>-5.0000000000000044E-2</c:v>
                </c:pt>
                <c:pt idx="22">
                  <c:v>-0.17451523545706371</c:v>
                </c:pt>
                <c:pt idx="23">
                  <c:v>0.11409395973154357</c:v>
                </c:pt>
                <c:pt idx="24">
                  <c:v>-6.0240963855421326E-3</c:v>
                </c:pt>
                <c:pt idx="25">
                  <c:v>6.9696969696969591E-2</c:v>
                </c:pt>
                <c:pt idx="26">
                  <c:v>0.48158640226628902</c:v>
                </c:pt>
                <c:pt idx="27">
                  <c:v>-0.36902485659655837</c:v>
                </c:pt>
                <c:pt idx="28">
                  <c:v>0.60303030303030303</c:v>
                </c:pt>
                <c:pt idx="29">
                  <c:v>-0.14933837429111529</c:v>
                </c:pt>
                <c:pt idx="30">
                  <c:v>-0.15333333333333332</c:v>
                </c:pt>
                <c:pt idx="31">
                  <c:v>0.29396325459317585</c:v>
                </c:pt>
                <c:pt idx="32">
                  <c:v>-0.15618661257606492</c:v>
                </c:pt>
                <c:pt idx="33">
                  <c:v>-0.10817307692307687</c:v>
                </c:pt>
                <c:pt idx="34">
                  <c:v>-4.8517520215633381E-2</c:v>
                </c:pt>
              </c:numCache>
            </c:numRef>
          </c:val>
          <c:smooth val="0"/>
          <c:extLst>
            <c:ext xmlns:c16="http://schemas.microsoft.com/office/drawing/2014/chart" uri="{C3380CC4-5D6E-409C-BE32-E72D297353CC}">
              <c16:uniqueId val="{00000004-CA56-407D-92B5-C84D634D8BFB}"/>
            </c:ext>
          </c:extLst>
        </c:ser>
        <c:ser>
          <c:idx val="5"/>
          <c:order val="5"/>
          <c:tx>
            <c:strRef>
              <c:f>'2.2.Units.drivers'!$E$67</c:f>
              <c:strCache>
                <c:ptCount val="1"/>
                <c:pt idx="0">
                  <c:v>SIOPAO</c:v>
                </c:pt>
              </c:strCache>
            </c:strRef>
          </c:tx>
          <c:spPr>
            <a:ln w="28575" cap="rnd">
              <a:solidFill>
                <a:schemeClr val="accent6"/>
              </a:solidFill>
              <a:round/>
            </a:ln>
            <a:effectLst/>
          </c:spPr>
          <c:marker>
            <c:symbol val="none"/>
          </c:marker>
          <c:cat>
            <c:multiLvlStrRef>
              <c:f>'2.2.Units.drivers'!$G$59:$AO$61</c:f>
              <c:multiLvlStrCache>
                <c:ptCount val="35"/>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lvl>
                <c:lvl>
                  <c:pt idx="0">
                    <c:v>2018</c:v>
                  </c:pt>
                  <c:pt idx="12">
                    <c:v>2019</c:v>
                  </c:pt>
                  <c:pt idx="24">
                    <c:v>2020</c:v>
                  </c:pt>
                </c:lvl>
                <c:lvl>
                  <c:pt idx="0">
                    <c:v>Before COVID</c:v>
                  </c:pt>
                  <c:pt idx="26">
                    <c:v>After COVID</c:v>
                  </c:pt>
                </c:lvl>
              </c:multiLvlStrCache>
            </c:multiLvlStrRef>
          </c:cat>
          <c:val>
            <c:numRef>
              <c:f>'2.2.Units.drivers'!$G$67:$AO$67</c:f>
            </c:numRef>
          </c:val>
          <c:smooth val="0"/>
          <c:extLst>
            <c:ext xmlns:c16="http://schemas.microsoft.com/office/drawing/2014/chart" uri="{C3380CC4-5D6E-409C-BE32-E72D297353CC}">
              <c16:uniqueId val="{00000005-CA56-407D-92B5-C84D634D8BFB}"/>
            </c:ext>
          </c:extLst>
        </c:ser>
        <c:dLbls>
          <c:showLegendKey val="0"/>
          <c:showVal val="0"/>
          <c:showCatName val="0"/>
          <c:showSerName val="0"/>
          <c:showPercent val="0"/>
          <c:showBubbleSize val="0"/>
        </c:dLbls>
        <c:smooth val="0"/>
        <c:axId val="2018098128"/>
        <c:axId val="2018102720"/>
      </c:lineChart>
      <c:catAx>
        <c:axId val="2018098128"/>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8102720"/>
        <c:crosses val="autoZero"/>
        <c:auto val="1"/>
        <c:lblAlgn val="ctr"/>
        <c:lblOffset val="100"/>
        <c:noMultiLvlLbl val="0"/>
      </c:catAx>
      <c:valAx>
        <c:axId val="2018102720"/>
        <c:scaling>
          <c:orientation val="minMax"/>
          <c:max val="0.8"/>
          <c:min val="-0.8"/>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80981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'3.1.Price'!$B$14</c:f>
              <c:strCache>
                <c:ptCount val="1"/>
                <c:pt idx="0">
                  <c:v>BURGERNV</c:v>
                </c:pt>
              </c:strCache>
            </c:strRef>
          </c:tx>
          <c:spPr>
            <a:ln w="28575" cap="rnd">
              <a:solidFill>
                <a:schemeClr val="accent1"/>
              </a:solidFill>
              <a:round/>
            </a:ln>
            <a:effectLst/>
          </c:spPr>
          <c:marker>
            <c:symbol val="none"/>
          </c:marker>
          <c:cat>
            <c:multiLvlStrRef>
              <c:f>'3.1.Price'!$D$11:$AM$13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'3.1.Price'!$D$14:$AM$14</c:f>
              <c:numCache>
                <c:formatCode>General</c:formatCode>
                <c:ptCount val="36"/>
                <c:pt idx="0">
                  <c:v>-5.8668656065023361E-2</c:v>
                </c:pt>
                <c:pt idx="1">
                  <c:v>4.187709993785349E-2</c:v>
                </c:pt>
                <c:pt idx="2">
                  <c:v>-3.6388710579904338E-2</c:v>
                </c:pt>
                <c:pt idx="3">
                  <c:v>-3.498353424911782E-3</c:v>
                </c:pt>
                <c:pt idx="4">
                  <c:v>1.109970440998409E-2</c:v>
                </c:pt>
                <c:pt idx="5">
                  <c:v>8.9863106782506197E-3</c:v>
                </c:pt>
                <c:pt idx="6">
                  <c:v>1.5536263311126453E-2</c:v>
                </c:pt>
                <c:pt idx="7">
                  <c:v>-4.9653616062135031E-2</c:v>
                </c:pt>
                <c:pt idx="8">
                  <c:v>5.0056498027823082E-2</c:v>
                </c:pt>
                <c:pt idx="9">
                  <c:v>-1.5693118440805121E-2</c:v>
                </c:pt>
                <c:pt idx="10">
                  <c:v>7.9228617143216606E-3</c:v>
                </c:pt>
                <c:pt idx="11">
                  <c:v>2.157976532405903E-2</c:v>
                </c:pt>
                <c:pt idx="12">
                  <c:v>-4.2416750918434554E-2</c:v>
                </c:pt>
                <c:pt idx="13">
                  <c:v>1.7982778851098669E-2</c:v>
                </c:pt>
                <c:pt idx="14">
                  <c:v>-1.357463288466676E-2</c:v>
                </c:pt>
                <c:pt idx="15">
                  <c:v>-1.1367916671546574E-2</c:v>
                </c:pt>
                <c:pt idx="16">
                  <c:v>1.8505238882025932E-2</c:v>
                </c:pt>
                <c:pt idx="17">
                  <c:v>2.6731482964470032E-2</c:v>
                </c:pt>
                <c:pt idx="18">
                  <c:v>3.496127018468731E-2</c:v>
                </c:pt>
                <c:pt idx="19">
                  <c:v>1.204495405459749E-2</c:v>
                </c:pt>
                <c:pt idx="20">
                  <c:v>-6.3266555952929959E-3</c:v>
                </c:pt>
                <c:pt idx="21">
                  <c:v>1.1994222557743406E-2</c:v>
                </c:pt>
                <c:pt idx="22">
                  <c:v>1.0040713033322213E-2</c:v>
                </c:pt>
                <c:pt idx="23">
                  <c:v>4.798467662167849E-2</c:v>
                </c:pt>
                <c:pt idx="24">
                  <c:v>-1.6156786448893401E-2</c:v>
                </c:pt>
                <c:pt idx="25">
                  <c:v>9.9826012996266922E-3</c:v>
                </c:pt>
                <c:pt idx="26">
                  <c:v>8.0266673527360499E-3</c:v>
                </c:pt>
                <c:pt idx="27">
                  <c:v>9.8121951390872431E-2</c:v>
                </c:pt>
                <c:pt idx="28">
                  <c:v>1.8743339503483059E-2</c:v>
                </c:pt>
                <c:pt idx="29">
                  <c:v>8.0463373107917402E-3</c:v>
                </c:pt>
                <c:pt idx="30">
                  <c:v>7.3077529265863639E-4</c:v>
                </c:pt>
                <c:pt idx="31">
                  <c:v>-7.0714514611885271E-2</c:v>
                </c:pt>
                <c:pt idx="32">
                  <c:v>-6.3496209261431069E-3</c:v>
                </c:pt>
                <c:pt idx="33">
                  <c:v>2.4804541104619826E-2</c:v>
                </c:pt>
                <c:pt idx="34">
                  <c:v>2.1691305569073505E-2</c:v>
                </c:pt>
                <c:pt idx="35">
                  <c:v>8.1878258463948805E-2</c:v>
                </c:pt>
              </c:numCache>
            </c:numRef>
          </c:val>
          <c:smooth val="0"/>
          <c:extLst>
            <c:ext xmlns:c16="http://schemas.microsoft.com/office/drawing/2014/chart" uri="{C3380CC4-5D6E-409C-BE32-E72D297353CC}">
              <c16:uniqueId val="{00000000-04CE-4CD5-991D-C19738845C3F}"/>
            </c:ext>
          </c:extLst>
        </c:ser>
        <c:ser>
          <c:idx val="1"/>
          <c:order val="1"/>
          <c:tx>
            <c:strRef>
              <c:f>'3.1.Price'!$B$15</c:f>
              <c:strCache>
                <c:ptCount val="1"/>
                <c:pt idx="0">
                  <c:v>HOT DOG</c:v>
                </c:pt>
              </c:strCache>
            </c:strRef>
          </c:tx>
          <c:spPr>
            <a:ln w="28575" cap="rnd">
              <a:solidFill>
                <a:srgbClr val="7030A0"/>
              </a:solidFill>
              <a:round/>
            </a:ln>
            <a:effectLst/>
          </c:spPr>
          <c:marker>
            <c:symbol val="none"/>
          </c:marker>
          <c:cat>
            <c:multiLvlStrRef>
              <c:f>'3.1.Price'!$D$11:$AM$13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'3.1.Price'!$D$15:$AM$15</c:f>
              <c:numCache>
                <c:formatCode>General</c:formatCode>
                <c:ptCount val="36"/>
                <c:pt idx="0">
                  <c:v>-2.1407323625664332E-2</c:v>
                </c:pt>
                <c:pt idx="1">
                  <c:v>1.2583607244240458E-2</c:v>
                </c:pt>
                <c:pt idx="2">
                  <c:v>6.7723973588729169E-3</c:v>
                </c:pt>
                <c:pt idx="3">
                  <c:v>-1.3743798278781028E-2</c:v>
                </c:pt>
                <c:pt idx="4">
                  <c:v>-9.8778286330535314E-3</c:v>
                </c:pt>
                <c:pt idx="5">
                  <c:v>-2.6605719649448467E-3</c:v>
                </c:pt>
                <c:pt idx="6">
                  <c:v>-1.0122806219898584E-2</c:v>
                </c:pt>
                <c:pt idx="7">
                  <c:v>2.3600044783816942E-2</c:v>
                </c:pt>
                <c:pt idx="8">
                  <c:v>3.0670848247178917E-2</c:v>
                </c:pt>
                <c:pt idx="9">
                  <c:v>-1.3918981142111986E-2</c:v>
                </c:pt>
                <c:pt idx="10">
                  <c:v>1.43096161947045E-2</c:v>
                </c:pt>
                <c:pt idx="11">
                  <c:v>3.7926475263238668E-2</c:v>
                </c:pt>
                <c:pt idx="12">
                  <c:v>-7.753962031321282E-3</c:v>
                </c:pt>
                <c:pt idx="13">
                  <c:v>2.1365439598900027E-2</c:v>
                </c:pt>
                <c:pt idx="14">
                  <c:v>-1.3117130785789466E-2</c:v>
                </c:pt>
                <c:pt idx="15">
                  <c:v>-1.1480911978197561E-2</c:v>
                </c:pt>
                <c:pt idx="16">
                  <c:v>2.9906050266007345E-2</c:v>
                </c:pt>
                <c:pt idx="17">
                  <c:v>-8.7740340116566617E-3</c:v>
                </c:pt>
                <c:pt idx="18">
                  <c:v>1.1310631840895757E-2</c:v>
                </c:pt>
                <c:pt idx="19">
                  <c:v>-2.8505576335590699E-2</c:v>
                </c:pt>
                <c:pt idx="20">
                  <c:v>1.2527137153690138E-2</c:v>
                </c:pt>
                <c:pt idx="21">
                  <c:v>-1.7937526955613348E-2</c:v>
                </c:pt>
                <c:pt idx="22">
                  <c:v>2.5724209068169746E-3</c:v>
                </c:pt>
                <c:pt idx="23">
                  <c:v>-9.3053749912205275E-3</c:v>
                </c:pt>
                <c:pt idx="24">
                  <c:v>5.2837874652669647E-2</c:v>
                </c:pt>
                <c:pt idx="25">
                  <c:v>-4.3231455330114299E-2</c:v>
                </c:pt>
                <c:pt idx="26">
                  <c:v>2.1393288310367353E-3</c:v>
                </c:pt>
                <c:pt idx="27">
                  <c:v>1.8190862421381571E-2</c:v>
                </c:pt>
                <c:pt idx="28">
                  <c:v>1.230988295611235E-2</c:v>
                </c:pt>
                <c:pt idx="29">
                  <c:v>1.561973567326902E-3</c:v>
                </c:pt>
                <c:pt idx="30">
                  <c:v>-2.6612061929176312E-2</c:v>
                </c:pt>
                <c:pt idx="31">
                  <c:v>3.2122422584961452E-3</c:v>
                </c:pt>
                <c:pt idx="32">
                  <c:v>-4.8787581835452176E-4</c:v>
                </c:pt>
                <c:pt idx="33">
                  <c:v>-1.3617935094800693E-4</c:v>
                </c:pt>
                <c:pt idx="34">
                  <c:v>-3.9843780274971041E-2</c:v>
                </c:pt>
                <c:pt idx="35">
                  <c:v>2.7599681388503994E-2</c:v>
                </c:pt>
              </c:numCache>
            </c:numRef>
          </c:val>
          <c:smooth val="0"/>
          <c:extLst>
            <c:ext xmlns:c16="http://schemas.microsoft.com/office/drawing/2014/chart" uri="{C3380CC4-5D6E-409C-BE32-E72D297353CC}">
              <c16:uniqueId val="{00000001-04CE-4CD5-991D-C19738845C3F}"/>
            </c:ext>
          </c:extLst>
        </c:ser>
        <c:ser>
          <c:idx val="2"/>
          <c:order val="2"/>
          <c:tx>
            <c:strRef>
              <c:f>'3.1.Price'!$B$16</c:f>
              <c:strCache>
                <c:ptCount val="1"/>
                <c:pt idx="0">
                  <c:v>MEALS</c:v>
                </c:pt>
              </c:strCache>
            </c:strRef>
          </c:tx>
          <c:spPr>
            <a:ln w="28575" cap="rnd">
              <a:solidFill>
                <a:schemeClr val="accent3"/>
              </a:solidFill>
              <a:round/>
            </a:ln>
            <a:effectLst/>
          </c:spPr>
          <c:marker>
            <c:symbol val="none"/>
          </c:marker>
          <c:cat>
            <c:multiLvlStrRef>
              <c:f>'3.1.Price'!$D$11:$AM$13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'3.1.Price'!$D$16:$AM$16</c:f>
              <c:numCache>
                <c:formatCode>General</c:formatCode>
                <c:ptCount val="36"/>
                <c:pt idx="0">
                  <c:v>-2.9492436773695951E-2</c:v>
                </c:pt>
                <c:pt idx="1">
                  <c:v>2.8821488705299769E-2</c:v>
                </c:pt>
                <c:pt idx="2">
                  <c:v>-9.826091659706826E-3</c:v>
                </c:pt>
                <c:pt idx="3">
                  <c:v>-4.595068863613827E-3</c:v>
                </c:pt>
                <c:pt idx="4">
                  <c:v>-1.7203168139980796E-2</c:v>
                </c:pt>
                <c:pt idx="5">
                  <c:v>4.7459431822678422E-3</c:v>
                </c:pt>
                <c:pt idx="6">
                  <c:v>-2.0474913679205287E-2</c:v>
                </c:pt>
                <c:pt idx="7">
                  <c:v>1.3172906920585703E-2</c:v>
                </c:pt>
                <c:pt idx="8">
                  <c:v>-5.3176484114347833E-4</c:v>
                </c:pt>
                <c:pt idx="9">
                  <c:v>1.8828850012986509E-2</c:v>
                </c:pt>
                <c:pt idx="10">
                  <c:v>2.120940872442878E-2</c:v>
                </c:pt>
                <c:pt idx="11">
                  <c:v>-1.5592768328641649E-3</c:v>
                </c:pt>
                <c:pt idx="12">
                  <c:v>-1.7682763934108281E-2</c:v>
                </c:pt>
                <c:pt idx="13">
                  <c:v>8.6042704624502697E-3</c:v>
                </c:pt>
                <c:pt idx="14">
                  <c:v>-1.1210730032875094E-2</c:v>
                </c:pt>
                <c:pt idx="15">
                  <c:v>8.6428980948347611E-3</c:v>
                </c:pt>
                <c:pt idx="16">
                  <c:v>-2.2247904280182196E-2</c:v>
                </c:pt>
                <c:pt idx="17">
                  <c:v>5.466312483462632E-3</c:v>
                </c:pt>
                <c:pt idx="18">
                  <c:v>4.8485009323344652E-3</c:v>
                </c:pt>
                <c:pt idx="19">
                  <c:v>-1.2646273627941462E-2</c:v>
                </c:pt>
                <c:pt idx="20">
                  <c:v>2.6205517793146615E-2</c:v>
                </c:pt>
                <c:pt idx="21">
                  <c:v>2.434200673816056E-3</c:v>
                </c:pt>
                <c:pt idx="22">
                  <c:v>1.1689107481790861E-2</c:v>
                </c:pt>
                <c:pt idx="23">
                  <c:v>-6.7882152701751464E-3</c:v>
                </c:pt>
                <c:pt idx="24">
                  <c:v>-2.1908564619035009E-2</c:v>
                </c:pt>
                <c:pt idx="25">
                  <c:v>1.9134475428748354E-2</c:v>
                </c:pt>
                <c:pt idx="26">
                  <c:v>2.8010154901444428E-2</c:v>
                </c:pt>
                <c:pt idx="27">
                  <c:v>1.6035536481677104E-2</c:v>
                </c:pt>
                <c:pt idx="28">
                  <c:v>-1.7403688551421825E-2</c:v>
                </c:pt>
                <c:pt idx="29">
                  <c:v>-2.356663065276654E-2</c:v>
                </c:pt>
                <c:pt idx="30">
                  <c:v>5.9714556597905144E-3</c:v>
                </c:pt>
                <c:pt idx="31">
                  <c:v>-1.5077008896280053E-2</c:v>
                </c:pt>
                <c:pt idx="32">
                  <c:v>1.0729799714590982E-2</c:v>
                </c:pt>
                <c:pt idx="33">
                  <c:v>6.7401475003650013E-3</c:v>
                </c:pt>
                <c:pt idx="34">
                  <c:v>9.6442341120248631E-3</c:v>
                </c:pt>
                <c:pt idx="35">
                  <c:v>1.2309555768863945E-2</c:v>
                </c:pt>
              </c:numCache>
            </c:numRef>
          </c:val>
          <c:smooth val="0"/>
          <c:extLst>
            <c:ext xmlns:c16="http://schemas.microsoft.com/office/drawing/2014/chart" uri="{C3380CC4-5D6E-409C-BE32-E72D297353CC}">
              <c16:uniqueId val="{00000002-04CE-4CD5-991D-C19738845C3F}"/>
            </c:ext>
          </c:extLst>
        </c:ser>
        <c:ser>
          <c:idx val="3"/>
          <c:order val="3"/>
          <c:tx>
            <c:strRef>
              <c:f>'3.1.Price'!$B$17</c:f>
              <c:strCache>
                <c:ptCount val="1"/>
                <c:pt idx="0">
                  <c:v>MEXICAN</c:v>
                </c:pt>
              </c:strCache>
            </c:strRef>
          </c:tx>
          <c:spPr>
            <a:ln w="28575" cap="rnd">
              <a:solidFill>
                <a:srgbClr val="C00000"/>
              </a:solidFill>
              <a:round/>
            </a:ln>
            <a:effectLst/>
          </c:spPr>
          <c:marker>
            <c:symbol val="none"/>
          </c:marker>
          <c:cat>
            <c:multiLvlStrRef>
              <c:f>'3.1.Price'!$D$11:$AM$13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'3.1.Price'!$D$17:$AM$17</c:f>
              <c:numCache>
                <c:formatCode>General</c:formatCode>
                <c:ptCount val="36"/>
                <c:pt idx="0">
                  <c:v>-2.9442523428169665E-2</c:v>
                </c:pt>
                <c:pt idx="1">
                  <c:v>1.9361218402209612E-3</c:v>
                </c:pt>
                <c:pt idx="2">
                  <c:v>-1.2823018903941885E-2</c:v>
                </c:pt>
                <c:pt idx="3">
                  <c:v>-4.9373172578275337E-3</c:v>
                </c:pt>
                <c:pt idx="4">
                  <c:v>1.2022830565845188E-2</c:v>
                </c:pt>
                <c:pt idx="5">
                  <c:v>2.0390304566402007E-2</c:v>
                </c:pt>
                <c:pt idx="6">
                  <c:v>-2.5511970944039897E-2</c:v>
                </c:pt>
                <c:pt idx="7">
                  <c:v>3.1145508102264463E-2</c:v>
                </c:pt>
                <c:pt idx="8">
                  <c:v>-5.4697083245778155E-2</c:v>
                </c:pt>
                <c:pt idx="9">
                  <c:v>3.564158430649389E-2</c:v>
                </c:pt>
                <c:pt idx="10">
                  <c:v>-3.0793085972547818E-2</c:v>
                </c:pt>
                <c:pt idx="11">
                  <c:v>2.7178453781737E-2</c:v>
                </c:pt>
                <c:pt idx="12">
                  <c:v>-8.0197142801617938E-3</c:v>
                </c:pt>
                <c:pt idx="13">
                  <c:v>1.4014606684844111E-2</c:v>
                </c:pt>
                <c:pt idx="14">
                  <c:v>-3.5639275921691693E-3</c:v>
                </c:pt>
                <c:pt idx="15">
                  <c:v>1.4660429652257889E-5</c:v>
                </c:pt>
                <c:pt idx="16">
                  <c:v>1.3337224121914515E-2</c:v>
                </c:pt>
                <c:pt idx="17">
                  <c:v>-1.1415814829603521E-2</c:v>
                </c:pt>
                <c:pt idx="18">
                  <c:v>-1.6777017303109987E-2</c:v>
                </c:pt>
                <c:pt idx="19">
                  <c:v>1.2509439924595078E-3</c:v>
                </c:pt>
                <c:pt idx="20">
                  <c:v>2.5366498787908531E-2</c:v>
                </c:pt>
                <c:pt idx="21">
                  <c:v>-4.2872580137701677E-3</c:v>
                </c:pt>
                <c:pt idx="22">
                  <c:v>-3.2303412487876271E-3</c:v>
                </c:pt>
                <c:pt idx="23">
                  <c:v>3.065061960777915E-2</c:v>
                </c:pt>
                <c:pt idx="24">
                  <c:v>3.1097396969830271E-3</c:v>
                </c:pt>
                <c:pt idx="25">
                  <c:v>-3.2318033432525928E-2</c:v>
                </c:pt>
                <c:pt idx="26">
                  <c:v>1.325635728755592E-2</c:v>
                </c:pt>
                <c:pt idx="27">
                  <c:v>6.1357332922109764E-2</c:v>
                </c:pt>
                <c:pt idx="28">
                  <c:v>-5.0551872375436901E-2</c:v>
                </c:pt>
                <c:pt idx="29">
                  <c:v>2.3835884350344561E-2</c:v>
                </c:pt>
                <c:pt idx="30">
                  <c:v>1.0283056424419179E-2</c:v>
                </c:pt>
                <c:pt idx="31">
                  <c:v>1.0471340252836914E-2</c:v>
                </c:pt>
                <c:pt idx="32">
                  <c:v>6.1920181863968082E-3</c:v>
                </c:pt>
                <c:pt idx="33">
                  <c:v>-5.9405460070327543E-4</c:v>
                </c:pt>
                <c:pt idx="34">
                  <c:v>1.1586658695352137E-2</c:v>
                </c:pt>
                <c:pt idx="35">
                  <c:v>6.7903037279303913E-2</c:v>
                </c:pt>
              </c:numCache>
            </c:numRef>
          </c:val>
          <c:smooth val="0"/>
          <c:extLst>
            <c:ext xmlns:c16="http://schemas.microsoft.com/office/drawing/2014/chart" uri="{C3380CC4-5D6E-409C-BE32-E72D297353CC}">
              <c16:uniqueId val="{00000003-04CE-4CD5-991D-C19738845C3F}"/>
            </c:ext>
          </c:extLst>
        </c:ser>
        <c:ser>
          <c:idx val="4"/>
          <c:order val="4"/>
          <c:tx>
            <c:strRef>
              <c:f>'3.1.Price'!$B$18</c:f>
              <c:strCache>
                <c:ptCount val="1"/>
                <c:pt idx="0">
                  <c:v>POCKET FOOD</c:v>
                </c:pt>
              </c:strCache>
            </c:strRef>
          </c:tx>
          <c:spPr>
            <a:ln w="28575" cap="rnd">
              <a:solidFill>
                <a:schemeClr val="accent5"/>
              </a:solidFill>
              <a:round/>
            </a:ln>
            <a:effectLst/>
          </c:spPr>
          <c:marker>
            <c:symbol val="none"/>
          </c:marker>
          <c:cat>
            <c:multiLvlStrRef>
              <c:f>'3.1.Price'!$D$11:$AM$13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'3.1.Price'!$D$18:$AM$18</c:f>
              <c:numCache>
                <c:formatCode>General</c:formatCode>
                <c:ptCount val="36"/>
                <c:pt idx="0">
                  <c:v>-3.5025713336245046E-2</c:v>
                </c:pt>
                <c:pt idx="1">
                  <c:v>3.7229647322395198E-2</c:v>
                </c:pt>
                <c:pt idx="2">
                  <c:v>-3.7917043451261234E-2</c:v>
                </c:pt>
                <c:pt idx="3">
                  <c:v>1.8267733480815229E-2</c:v>
                </c:pt>
                <c:pt idx="4">
                  <c:v>-3.9716112563563666E-3</c:v>
                </c:pt>
                <c:pt idx="5">
                  <c:v>2.2938034889512515E-3</c:v>
                </c:pt>
                <c:pt idx="6">
                  <c:v>-1.1721424518143841E-2</c:v>
                </c:pt>
                <c:pt idx="7">
                  <c:v>-7.8305188701653927E-3</c:v>
                </c:pt>
                <c:pt idx="8">
                  <c:v>-1.9562860042662722E-2</c:v>
                </c:pt>
                <c:pt idx="9">
                  <c:v>3.6062901143304238E-2</c:v>
                </c:pt>
                <c:pt idx="10">
                  <c:v>-1.5859942170816099E-3</c:v>
                </c:pt>
                <c:pt idx="11">
                  <c:v>1.5126723783833507E-2</c:v>
                </c:pt>
                <c:pt idx="12">
                  <c:v>-1.9761058405888265E-3</c:v>
                </c:pt>
                <c:pt idx="13">
                  <c:v>1.6139416900162962E-2</c:v>
                </c:pt>
                <c:pt idx="14">
                  <c:v>-1.6018586840945037E-2</c:v>
                </c:pt>
                <c:pt idx="15">
                  <c:v>-2.8470426365245771E-4</c:v>
                </c:pt>
                <c:pt idx="16">
                  <c:v>-9.5760407773817224E-3</c:v>
                </c:pt>
                <c:pt idx="17">
                  <c:v>1.5875320505845947E-2</c:v>
                </c:pt>
                <c:pt idx="18">
                  <c:v>6.6315050547069987E-3</c:v>
                </c:pt>
                <c:pt idx="19">
                  <c:v>-5.6368836698261759E-3</c:v>
                </c:pt>
                <c:pt idx="20">
                  <c:v>3.452903593021972E-4</c:v>
                </c:pt>
                <c:pt idx="21">
                  <c:v>9.5717167947868553E-3</c:v>
                </c:pt>
                <c:pt idx="22">
                  <c:v>-2.1652637797524021E-2</c:v>
                </c:pt>
                <c:pt idx="23">
                  <c:v>-1.5303017333374358E-2</c:v>
                </c:pt>
                <c:pt idx="24">
                  <c:v>-3.9885493764408864E-3</c:v>
                </c:pt>
                <c:pt idx="25">
                  <c:v>2.0680073418269496E-2</c:v>
                </c:pt>
                <c:pt idx="26">
                  <c:v>1.5705857256585798E-2</c:v>
                </c:pt>
                <c:pt idx="27">
                  <c:v>-3.2141710046508232E-3</c:v>
                </c:pt>
                <c:pt idx="28">
                  <c:v>1.4714214921442093E-2</c:v>
                </c:pt>
                <c:pt idx="29">
                  <c:v>-2.1131778938560219E-2</c:v>
                </c:pt>
                <c:pt idx="30">
                  <c:v>-4.5283915264519914E-2</c:v>
                </c:pt>
                <c:pt idx="31">
                  <c:v>-3.086716383597099E-2</c:v>
                </c:pt>
                <c:pt idx="32">
                  <c:v>9.4033253699489894E-2</c:v>
                </c:pt>
                <c:pt idx="33">
                  <c:v>-5.5321425829338855E-3</c:v>
                </c:pt>
                <c:pt idx="34">
                  <c:v>6.8829355994744601E-2</c:v>
                </c:pt>
                <c:pt idx="35">
                  <c:v>-2.8717446191599438E-2</c:v>
                </c:pt>
              </c:numCache>
            </c:numRef>
          </c:val>
          <c:smooth val="0"/>
          <c:extLst>
            <c:ext xmlns:c16="http://schemas.microsoft.com/office/drawing/2014/chart" uri="{C3380CC4-5D6E-409C-BE32-E72D297353CC}">
              <c16:uniqueId val="{00000004-04CE-4CD5-991D-C19738845C3F}"/>
            </c:ext>
          </c:extLst>
        </c:ser>
        <c:ser>
          <c:idx val="5"/>
          <c:order val="5"/>
          <c:tx>
            <c:strRef>
              <c:f>'3.1.Price'!$B$19</c:f>
              <c:strCache>
                <c:ptCount val="1"/>
                <c:pt idx="0">
                  <c:v>SANDWICH</c:v>
                </c:pt>
              </c:strCache>
            </c:strRef>
          </c:tx>
          <c:spPr>
            <a:ln w="28575" cap="rnd">
              <a:solidFill>
                <a:srgbClr val="DE7722"/>
              </a:solidFill>
              <a:round/>
            </a:ln>
            <a:effectLst/>
          </c:spPr>
          <c:marker>
            <c:symbol val="none"/>
          </c:marker>
          <c:cat>
            <c:multiLvlStrRef>
              <c:f>'3.1.Price'!$D$11:$AM$13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'3.1.Price'!$D$19:$AM$19</c:f>
              <c:numCache>
                <c:formatCode>General</c:formatCode>
                <c:ptCount val="36"/>
                <c:pt idx="0">
                  <c:v>1.0226563462042426E-2</c:v>
                </c:pt>
                <c:pt idx="1">
                  <c:v>4.6048783228138213E-2</c:v>
                </c:pt>
                <c:pt idx="2">
                  <c:v>-3.1235769735741159E-2</c:v>
                </c:pt>
                <c:pt idx="3">
                  <c:v>5.2513420181617088E-2</c:v>
                </c:pt>
                <c:pt idx="4">
                  <c:v>-9.7654770958539583E-3</c:v>
                </c:pt>
                <c:pt idx="5">
                  <c:v>-5.1273231830488708E-2</c:v>
                </c:pt>
                <c:pt idx="6">
                  <c:v>-6.8019969058715768E-3</c:v>
                </c:pt>
                <c:pt idx="7">
                  <c:v>9.246032358748435E-3</c:v>
                </c:pt>
                <c:pt idx="8">
                  <c:v>-7.0123621304294392E-3</c:v>
                </c:pt>
                <c:pt idx="9">
                  <c:v>-4.2670684196254305E-3</c:v>
                </c:pt>
                <c:pt idx="10">
                  <c:v>1.323564346150885E-2</c:v>
                </c:pt>
                <c:pt idx="11">
                  <c:v>3.3648302338857849E-3</c:v>
                </c:pt>
                <c:pt idx="12">
                  <c:v>1.7932247270750379E-2</c:v>
                </c:pt>
                <c:pt idx="13">
                  <c:v>2.9477132703448206E-3</c:v>
                </c:pt>
                <c:pt idx="14">
                  <c:v>-3.3490823234227918E-4</c:v>
                </c:pt>
                <c:pt idx="15">
                  <c:v>4.6145213780998784E-2</c:v>
                </c:pt>
                <c:pt idx="16">
                  <c:v>5.4171599022802441E-2</c:v>
                </c:pt>
                <c:pt idx="17">
                  <c:v>-1.5701158996419551E-3</c:v>
                </c:pt>
                <c:pt idx="18">
                  <c:v>-1.3692634939570514E-2</c:v>
                </c:pt>
                <c:pt idx="19">
                  <c:v>-2.3512871941999358E-2</c:v>
                </c:pt>
                <c:pt idx="20">
                  <c:v>3.292222235856701E-2</c:v>
                </c:pt>
                <c:pt idx="21">
                  <c:v>-3.8225235076551511E-2</c:v>
                </c:pt>
                <c:pt idx="22">
                  <c:v>6.8646953176600967E-3</c:v>
                </c:pt>
                <c:pt idx="23">
                  <c:v>-2.5836533039094944E-2</c:v>
                </c:pt>
                <c:pt idx="24">
                  <c:v>4.2138638236791426E-2</c:v>
                </c:pt>
                <c:pt idx="25">
                  <c:v>7.2303711918895175E-3</c:v>
                </c:pt>
                <c:pt idx="26">
                  <c:v>3.0399162479655129E-3</c:v>
                </c:pt>
                <c:pt idx="27">
                  <c:v>2.7652149233285961E-3</c:v>
                </c:pt>
                <c:pt idx="28">
                  <c:v>1.4450996663890159E-2</c:v>
                </c:pt>
                <c:pt idx="29">
                  <c:v>-5.6244097556251593E-2</c:v>
                </c:pt>
                <c:pt idx="30">
                  <c:v>-4.8187339681883268E-3</c:v>
                </c:pt>
                <c:pt idx="31">
                  <c:v>2.2953220890671977E-2</c:v>
                </c:pt>
                <c:pt idx="32">
                  <c:v>1.5425100779390855E-2</c:v>
                </c:pt>
                <c:pt idx="33">
                  <c:v>-2.8612062788043735E-3</c:v>
                </c:pt>
                <c:pt idx="34">
                  <c:v>7.1045461055199155E-3</c:v>
                </c:pt>
                <c:pt idx="35">
                  <c:v>8.911801289011545E-2</c:v>
                </c:pt>
              </c:numCache>
            </c:numRef>
          </c:val>
          <c:smooth val="0"/>
          <c:extLst>
            <c:ext xmlns:c16="http://schemas.microsoft.com/office/drawing/2014/chart" uri="{C3380CC4-5D6E-409C-BE32-E72D297353CC}">
              <c16:uniqueId val="{00000005-04CE-4CD5-991D-C19738845C3F}"/>
            </c:ext>
          </c:extLst>
        </c:ser>
        <c:dLbls>
          <c:showLegendKey val="0"/>
          <c:showVal val="0"/>
          <c:showCatName val="0"/>
          <c:showSerName val="0"/>
          <c:showPercent val="0"/>
          <c:showBubbleSize val="0"/>
        </c:dLbls>
        <c:smooth val="0"/>
        <c:axId val="842359336"/>
        <c:axId val="842357040"/>
      </c:lineChart>
      <c:catAx>
        <c:axId val="842359336"/>
        <c:scaling>
          <c:orientation val="minMax"/>
        </c:scaling>
        <c:delete val="0"/>
        <c:axPos val="b"/>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2357040"/>
        <c:crosses val="autoZero"/>
        <c:auto val="1"/>
        <c:lblAlgn val="ctr"/>
        <c:lblOffset val="100"/>
        <c:noMultiLvlLbl val="0"/>
      </c:catAx>
      <c:valAx>
        <c:axId val="84235704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42359336"/>
        <c:crosses val="autoZero"/>
        <c:crossBetween val="between"/>
      </c:valAx>
      <c:spPr>
        <a:noFill/>
        <a:ln>
          <a:noFill/>
        </a:ln>
        <a:effectLst/>
      </c:spPr>
    </c:plotArea>
    <c:legend>
      <c:legendPos val="b"/>
      <c:layout>
        <c:manualLayout>
          <c:xMode val="edge"/>
          <c:yMode val="edge"/>
          <c:x val="8.623036970694057E-3"/>
          <c:y val="0.82009354966539139"/>
          <c:w val="0.98006491732886158"/>
          <c:h val="0.1516860049552435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'3.1.Price'!$B$4</c:f>
              <c:strCache>
                <c:ptCount val="1"/>
                <c:pt idx="0">
                  <c:v>BURGERNV</c:v>
                </c:pt>
              </c:strCache>
            </c:strRef>
          </c:tx>
          <c:spPr>
            <a:ln w="28575" cap="rnd">
              <a:solidFill>
                <a:schemeClr val="accent1"/>
              </a:solidFill>
              <a:round/>
            </a:ln>
            <a:effectLst/>
          </c:spPr>
          <c:marker>
            <c:symbol val="none"/>
          </c:marker>
          <c:cat>
            <c:multiLvlStrRef>
              <c:f>'3.1.Price'!$D$1:$AM$3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'3.1.Price'!$D$4:$AM$4</c:f>
              <c:numCache>
                <c:formatCode>General</c:formatCode>
                <c:ptCount val="36"/>
                <c:pt idx="0">
                  <c:v>5.3684633435447129</c:v>
                </c:pt>
                <c:pt idx="1">
                  <c:v>5.5932790194950375</c:v>
                </c:pt>
                <c:pt idx="2">
                  <c:v>5.3897468080619815</c:v>
                </c:pt>
                <c:pt idx="3">
                  <c:v>5.3708915688565906</c:v>
                </c:pt>
                <c:pt idx="4">
                  <c:v>5.4305068776889742</c:v>
                </c:pt>
                <c:pt idx="5">
                  <c:v>5.4793070996322637</c:v>
                </c:pt>
                <c:pt idx="6">
                  <c:v>5.5644350574946753</c:v>
                </c:pt>
                <c:pt idx="7">
                  <c:v>5.2881407355471506</c:v>
                </c:pt>
                <c:pt idx="8">
                  <c:v>5.5528465418469173</c:v>
                </c:pt>
                <c:pt idx="9">
                  <c:v>5.4657050633820985</c:v>
                </c:pt>
                <c:pt idx="10">
                  <c:v>5.5090090887705427</c:v>
                </c:pt>
                <c:pt idx="11">
                  <c:v>5.6278922120743191</c:v>
                </c:pt>
                <c:pt idx="12">
                  <c:v>5.389175309918965</c:v>
                </c:pt>
                <c:pt idx="13">
                  <c:v>5.4860876577070385</c:v>
                </c:pt>
                <c:pt idx="14">
                  <c:v>5.4116160317805644</c:v>
                </c:pt>
                <c:pt idx="15">
                  <c:v>5.3500972316728772</c:v>
                </c:pt>
                <c:pt idx="16">
                  <c:v>5.4491020589870489</c:v>
                </c:pt>
                <c:pt idx="17">
                  <c:v>5.5947646378485194</c:v>
                </c:pt>
                <c:pt idx="18">
                  <c:v>5.7903647159720757</c:v>
                </c:pt>
                <c:pt idx="19">
                  <c:v>5.8601093929353221</c:v>
                </c:pt>
                <c:pt idx="20">
                  <c:v>5.8230344990554785</c:v>
                </c:pt>
                <c:pt idx="21">
                  <c:v>5.8928772707985679</c:v>
                </c:pt>
                <c:pt idx="22">
                  <c:v>5.9520459604152434</c:v>
                </c:pt>
                <c:pt idx="23">
                  <c:v>6.2376529610631364</c:v>
                </c:pt>
                <c:pt idx="24">
                  <c:v>6.1368725342289316</c:v>
                </c:pt>
                <c:pt idx="25">
                  <c:v>6.1981344859647693</c:v>
                </c:pt>
                <c:pt idx="26">
                  <c:v>6.2478848496911308</c:v>
                </c:pt>
                <c:pt idx="27">
                  <c:v>6.860939503208292</c:v>
                </c:pt>
                <c:pt idx="28">
                  <c:v>6.9895364216297828</c:v>
                </c:pt>
                <c:pt idx="29">
                  <c:v>7.045776589324281</c:v>
                </c:pt>
                <c:pt idx="30">
                  <c:v>7.050925468773352</c:v>
                </c:pt>
                <c:pt idx="31">
                  <c:v>6.552322696684465</c:v>
                </c:pt>
                <c:pt idx="32">
                  <c:v>6.5107179313747547</c:v>
                </c:pt>
                <c:pt idx="33">
                  <c:v>6.6722133019241259</c:v>
                </c:pt>
                <c:pt idx="34">
                  <c:v>6.8169423194781995</c:v>
                </c:pt>
                <c:pt idx="35">
                  <c:v>7.3751016846462658</c:v>
                </c:pt>
              </c:numCache>
            </c:numRef>
          </c:val>
          <c:smooth val="0"/>
          <c:extLst>
            <c:ext xmlns:c16="http://schemas.microsoft.com/office/drawing/2014/chart" uri="{C3380CC4-5D6E-409C-BE32-E72D297353CC}">
              <c16:uniqueId val="{00000000-5150-4AA0-9453-9630C58F279D}"/>
            </c:ext>
          </c:extLst>
        </c:ser>
        <c:ser>
          <c:idx val="1"/>
          <c:order val="1"/>
          <c:tx>
            <c:strRef>
              <c:f>'3.1.Price'!$B$5</c:f>
              <c:strCache>
                <c:ptCount val="1"/>
                <c:pt idx="0">
                  <c:v>HOT DOG</c:v>
                </c:pt>
              </c:strCache>
            </c:strRef>
          </c:tx>
          <c:spPr>
            <a:ln w="28575" cap="rnd">
              <a:solidFill>
                <a:srgbClr val="7030A0"/>
              </a:solidFill>
              <a:round/>
            </a:ln>
            <a:effectLst/>
          </c:spPr>
          <c:marker>
            <c:symbol val="none"/>
          </c:marker>
          <c:cat>
            <c:multiLvlStrRef>
              <c:f>'3.1.Price'!$D$1:$AM$3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'3.1.Price'!$D$5:$AM$5</c:f>
              <c:numCache>
                <c:formatCode>General</c:formatCode>
                <c:ptCount val="36"/>
                <c:pt idx="0">
                  <c:v>5.6274687959395999</c:v>
                </c:pt>
                <c:pt idx="1">
                  <c:v>5.6982826530469222</c:v>
                </c:pt>
                <c:pt idx="2">
                  <c:v>5.7368736874365283</c:v>
                </c:pt>
                <c:pt idx="3">
                  <c:v>5.658027252725554</c:v>
                </c:pt>
                <c:pt idx="4">
                  <c:v>5.6021382291219846</c:v>
                </c:pt>
                <c:pt idx="5">
                  <c:v>5.5872333372058369</c:v>
                </c:pt>
                <c:pt idx="6">
                  <c:v>5.5306748568279449</c:v>
                </c:pt>
                <c:pt idx="7">
                  <c:v>5.6611990311338145</c:v>
                </c:pt>
                <c:pt idx="8">
                  <c:v>5.8348328075147959</c:v>
                </c:pt>
                <c:pt idx="9">
                  <c:v>5.7536178796996209</c:v>
                </c:pt>
                <c:pt idx="10">
                  <c:v>5.835949943289112</c:v>
                </c:pt>
                <c:pt idx="11">
                  <c:v>6.057286954450765</c:v>
                </c:pt>
                <c:pt idx="12">
                  <c:v>6.0103189813931364</c:v>
                </c:pt>
                <c:pt idx="13">
                  <c:v>6.1387320885602135</c:v>
                </c:pt>
                <c:pt idx="14">
                  <c:v>6.0582095368956468</c:v>
                </c:pt>
                <c:pt idx="15">
                  <c:v>5.9886557664570708</c:v>
                </c:pt>
                <c:pt idx="16">
                  <c:v>6.1677528068345513</c:v>
                </c:pt>
                <c:pt idx="17">
                  <c:v>6.1136367339318944</c:v>
                </c:pt>
                <c:pt idx="18">
                  <c:v>6.1827858282383747</c:v>
                </c:pt>
                <c:pt idx="19">
                  <c:v>6.0065419548449173</c:v>
                </c:pt>
                <c:pt idx="20">
                  <c:v>6.0817867297326531</c:v>
                </c:pt>
                <c:pt idx="21">
                  <c:v>5.9726945163297822</c:v>
                </c:pt>
                <c:pt idx="22">
                  <c:v>5.9880588005736195</c:v>
                </c:pt>
                <c:pt idx="23">
                  <c:v>5.9323376679648039</c:v>
                </c:pt>
                <c:pt idx="24">
                  <c:v>6.2457897820620385</c:v>
                </c:pt>
                <c:pt idx="25">
                  <c:v>5.975775200097539</c:v>
                </c:pt>
                <c:pt idx="26">
                  <c:v>5.9885593482709014</c:v>
                </c:pt>
                <c:pt idx="27">
                  <c:v>6.0974964074775757</c:v>
                </c:pt>
                <c:pt idx="28">
                  <c:v>6.1725558745789408</c:v>
                </c:pt>
                <c:pt idx="29">
                  <c:v>6.1821972436978818</c:v>
                </c:pt>
                <c:pt idx="30">
                  <c:v>6.0176762277902105</c:v>
                </c:pt>
                <c:pt idx="31">
                  <c:v>6.0370064616670653</c:v>
                </c:pt>
                <c:pt idx="32">
                  <c:v>6.0340611521991683</c:v>
                </c:pt>
                <c:pt idx="33">
                  <c:v>6.0332394376678815</c:v>
                </c:pt>
                <c:pt idx="34">
                  <c:v>5.7928523711671529</c:v>
                </c:pt>
                <c:pt idx="35">
                  <c:v>5.9527332509420061</c:v>
                </c:pt>
              </c:numCache>
            </c:numRef>
          </c:val>
          <c:smooth val="0"/>
          <c:extLst>
            <c:ext xmlns:c16="http://schemas.microsoft.com/office/drawing/2014/chart" uri="{C3380CC4-5D6E-409C-BE32-E72D297353CC}">
              <c16:uniqueId val="{00000001-5150-4AA0-9453-9630C58F279D}"/>
            </c:ext>
          </c:extLst>
        </c:ser>
        <c:ser>
          <c:idx val="2"/>
          <c:order val="2"/>
          <c:tx>
            <c:strRef>
              <c:f>'3.1.Price'!$B$6</c:f>
              <c:strCache>
                <c:ptCount val="1"/>
                <c:pt idx="0">
                  <c:v>MEALS</c:v>
                </c:pt>
              </c:strCache>
            </c:strRef>
          </c:tx>
          <c:spPr>
            <a:ln w="28575" cap="rnd">
              <a:solidFill>
                <a:schemeClr val="accent3"/>
              </a:solidFill>
              <a:round/>
            </a:ln>
            <a:effectLst/>
          </c:spPr>
          <c:marker>
            <c:symbol val="none"/>
          </c:marker>
          <c:cat>
            <c:multiLvlStrRef>
              <c:f>'3.1.Price'!$D$1:$AM$3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'3.1.Price'!$D$6:$AM$6</c:f>
              <c:numCache>
                <c:formatCode>General</c:formatCode>
                <c:ptCount val="36"/>
                <c:pt idx="0">
                  <c:v>3.8772138031736532</c:v>
                </c:pt>
                <c:pt idx="1">
                  <c:v>3.988960877009855</c:v>
                </c:pt>
                <c:pt idx="2">
                  <c:v>3.9497649818053717</c:v>
                </c:pt>
                <c:pt idx="3">
                  <c:v>3.9316155397188854</c:v>
                </c:pt>
                <c:pt idx="4">
                  <c:v>3.8639792965273401</c:v>
                </c:pt>
                <c:pt idx="5">
                  <c:v>3.882317522726118</c:v>
                </c:pt>
                <c:pt idx="6">
                  <c:v>3.8028274065730345</c:v>
                </c:pt>
                <c:pt idx="7">
                  <c:v>3.8529216980348737</c:v>
                </c:pt>
                <c:pt idx="8">
                  <c:v>3.8508728497401798</c:v>
                </c:pt>
                <c:pt idx="9">
                  <c:v>3.9233803570470194</c:v>
                </c:pt>
                <c:pt idx="10">
                  <c:v>4.0065929346210245</c:v>
                </c:pt>
                <c:pt idx="11">
                  <c:v>4.0003455470793527</c:v>
                </c:pt>
                <c:pt idx="12">
                  <c:v>3.9296083811154872</c:v>
                </c:pt>
                <c:pt idx="13">
                  <c:v>3.9634197944381158</c:v>
                </c:pt>
                <c:pt idx="14">
                  <c:v>3.9189869651157165</c:v>
                </c:pt>
                <c:pt idx="15">
                  <c:v>3.9528583700901976</c:v>
                </c:pt>
                <c:pt idx="16">
                  <c:v>3.864915555439314</c:v>
                </c:pt>
                <c:pt idx="17">
                  <c:v>3.8860423915875408</c:v>
                </c:pt>
                <c:pt idx="18">
                  <c:v>3.904883871746244</c:v>
                </c:pt>
                <c:pt idx="19">
                  <c:v>3.8555016418188055</c:v>
                </c:pt>
                <c:pt idx="20">
                  <c:v>3.9565370586949942</c:v>
                </c:pt>
                <c:pt idx="21">
                  <c:v>3.9661680638692478</c:v>
                </c:pt>
                <c:pt idx="22">
                  <c:v>4.0125290286586619</c:v>
                </c:pt>
                <c:pt idx="23">
                  <c:v>3.9852911178343002</c:v>
                </c:pt>
                <c:pt idx="24">
                  <c:v>3.8979791098535612</c:v>
                </c:pt>
                <c:pt idx="25">
                  <c:v>3.972564895352829</c:v>
                </c:pt>
                <c:pt idx="26">
                  <c:v>4.0838370534277022</c:v>
                </c:pt>
                <c:pt idx="27">
                  <c:v>4.1493235714831664</c:v>
                </c:pt>
                <c:pt idx="28">
                  <c:v>4.0771100363460002</c:v>
                </c:pt>
                <c:pt idx="29">
                  <c:v>3.9810262899887463</c:v>
                </c:pt>
                <c:pt idx="30">
                  <c:v>4.0047988119598745</c:v>
                </c:pt>
                <c:pt idx="31">
                  <c:v>3.9444184246441436</c:v>
                </c:pt>
                <c:pt idx="32">
                  <c:v>3.9867412443311174</c:v>
                </c:pt>
                <c:pt idx="33">
                  <c:v>4.0136124683636982</c:v>
                </c:pt>
                <c:pt idx="34">
                  <c:v>4.0523206866435393</c:v>
                </c:pt>
                <c:pt idx="35">
                  <c:v>4.1022029541290994</c:v>
                </c:pt>
              </c:numCache>
            </c:numRef>
          </c:val>
          <c:smooth val="0"/>
          <c:extLst>
            <c:ext xmlns:c16="http://schemas.microsoft.com/office/drawing/2014/chart" uri="{C3380CC4-5D6E-409C-BE32-E72D297353CC}">
              <c16:uniqueId val="{00000002-5150-4AA0-9453-9630C58F279D}"/>
            </c:ext>
          </c:extLst>
        </c:ser>
        <c:ser>
          <c:idx val="3"/>
          <c:order val="3"/>
          <c:tx>
            <c:strRef>
              <c:f>'3.1.Price'!$B$7</c:f>
              <c:strCache>
                <c:ptCount val="1"/>
                <c:pt idx="0">
                  <c:v>MEXICAN</c:v>
                </c:pt>
              </c:strCache>
            </c:strRef>
          </c:tx>
          <c:spPr>
            <a:ln w="28575" cap="rnd">
              <a:solidFill>
                <a:srgbClr val="C00000"/>
              </a:solidFill>
              <a:round/>
            </a:ln>
            <a:effectLst/>
          </c:spPr>
          <c:marker>
            <c:symbol val="none"/>
          </c:marker>
          <c:cat>
            <c:multiLvlStrRef>
              <c:f>'3.1.Price'!$D$1:$AM$3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'3.1.Price'!$D$7:$AM$7</c:f>
              <c:numCache>
                <c:formatCode>General</c:formatCode>
                <c:ptCount val="36"/>
                <c:pt idx="0">
                  <c:v>3.7517696235305253</c:v>
                </c:pt>
                <c:pt idx="1">
                  <c:v>3.75903350663812</c:v>
                </c:pt>
                <c:pt idx="2">
                  <c:v>3.7108313489219484</c:v>
                </c:pt>
                <c:pt idx="3">
                  <c:v>3.6925097972620287</c:v>
                </c:pt>
                <c:pt idx="4">
                  <c:v>3.7369042169172331</c:v>
                </c:pt>
                <c:pt idx="5">
                  <c:v>3.8131008320356474</c:v>
                </c:pt>
                <c:pt idx="6">
                  <c:v>3.7158211144020594</c:v>
                </c:pt>
                <c:pt idx="7">
                  <c:v>3.8315522510272344</c:v>
                </c:pt>
                <c:pt idx="8">
                  <c:v>3.6219775185922489</c:v>
                </c:pt>
                <c:pt idx="9">
                  <c:v>3.7510705356773801</c:v>
                </c:pt>
                <c:pt idx="10">
                  <c:v>3.6355634981831755</c:v>
                </c:pt>
                <c:pt idx="11">
                  <c:v>3.7343724926891166</c:v>
                </c:pt>
                <c:pt idx="12">
                  <c:v>3.7044238922820543</c:v>
                </c:pt>
                <c:pt idx="13">
                  <c:v>3.7563399361263263</c:v>
                </c:pt>
                <c:pt idx="14">
                  <c:v>3.7429526125823989</c:v>
                </c:pt>
                <c:pt idx="15">
                  <c:v>3.7430074858758671</c:v>
                </c:pt>
                <c:pt idx="16">
                  <c:v>3.7929288156049976</c:v>
                </c:pt>
                <c:pt idx="17">
                  <c:v>3.7496294425841836</c:v>
                </c:pt>
                <c:pt idx="18">
                  <c:v>3.6867218445456982</c:v>
                </c:pt>
                <c:pt idx="19">
                  <c:v>3.6913337270890016</c:v>
                </c:pt>
                <c:pt idx="20">
                  <c:v>3.7849699396029703</c:v>
                </c:pt>
                <c:pt idx="21">
                  <c:v>3.7687427968975284</c:v>
                </c:pt>
                <c:pt idx="22">
                  <c:v>3.756568471584639</c:v>
                </c:pt>
                <c:pt idx="23">
                  <c:v>3.8717096228377561</c:v>
                </c:pt>
                <c:pt idx="24">
                  <c:v>3.8837496319470857</c:v>
                </c:pt>
                <c:pt idx="25">
                  <c:v>3.7582344814982593</c:v>
                </c:pt>
                <c:pt idx="26">
                  <c:v>3.8080549805554131</c:v>
                </c:pt>
                <c:pt idx="27">
                  <c:v>4.0417070777830499</c:v>
                </c:pt>
                <c:pt idx="28">
                  <c:v>3.8373912174080611</c:v>
                </c:pt>
                <c:pt idx="29">
                  <c:v>3.9288588306732275</c:v>
                </c:pt>
                <c:pt idx="30">
                  <c:v>3.9692595077126183</c:v>
                </c:pt>
                <c:pt idx="31">
                  <c:v>4.0108229745696846</c:v>
                </c:pt>
                <c:pt idx="32">
                  <c:v>4.0356580633706383</c:v>
                </c:pt>
                <c:pt idx="33">
                  <c:v>4.0332606621312275</c:v>
                </c:pt>
                <c:pt idx="34">
                  <c:v>4.0799926768527319</c:v>
                </c:pt>
                <c:pt idx="35">
                  <c:v>4.3570365716883499</c:v>
                </c:pt>
              </c:numCache>
            </c:numRef>
          </c:val>
          <c:smooth val="0"/>
          <c:extLst>
            <c:ext xmlns:c16="http://schemas.microsoft.com/office/drawing/2014/chart" uri="{C3380CC4-5D6E-409C-BE32-E72D297353CC}">
              <c16:uniqueId val="{00000003-5150-4AA0-9453-9630C58F279D}"/>
            </c:ext>
          </c:extLst>
        </c:ser>
        <c:ser>
          <c:idx val="4"/>
          <c:order val="4"/>
          <c:tx>
            <c:strRef>
              <c:f>'3.1.Price'!$B$8</c:f>
              <c:strCache>
                <c:ptCount val="1"/>
                <c:pt idx="0">
                  <c:v>POCKET FOOD</c:v>
                </c:pt>
              </c:strCache>
            </c:strRef>
          </c:tx>
          <c:spPr>
            <a:ln w="28575" cap="rnd">
              <a:solidFill>
                <a:schemeClr val="accent5"/>
              </a:solidFill>
              <a:round/>
            </a:ln>
            <a:effectLst/>
          </c:spPr>
          <c:marker>
            <c:symbol val="none"/>
          </c:marker>
          <c:cat>
            <c:multiLvlStrRef>
              <c:f>'3.1.Price'!$D$1:$AM$3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'3.1.Price'!$D$8:$AM$8</c:f>
              <c:numCache>
                <c:formatCode>General</c:formatCode>
                <c:ptCount val="36"/>
                <c:pt idx="0">
                  <c:v>4.7935302430035547</c:v>
                </c:pt>
                <c:pt idx="1">
                  <c:v>4.9719916833798123</c:v>
                </c:pt>
                <c:pt idx="2">
                  <c:v>4.7834684586817904</c:v>
                </c:pt>
                <c:pt idx="3">
                  <c:v>4.8708515855988752</c:v>
                </c:pt>
                <c:pt idx="4">
                  <c:v>4.8515064566134694</c:v>
                </c:pt>
                <c:pt idx="5">
                  <c:v>4.8626348590503188</c:v>
                </c:pt>
                <c:pt idx="6">
                  <c:v>4.8056378515906655</c:v>
                </c:pt>
                <c:pt idx="7">
                  <c:v>4.7680072137106038</c:v>
                </c:pt>
                <c:pt idx="8">
                  <c:v>4.6747313559063768</c:v>
                </c:pt>
                <c:pt idx="9">
                  <c:v>4.8433157306659327</c:v>
                </c:pt>
                <c:pt idx="10">
                  <c:v>4.8356342599255964</c:v>
                </c:pt>
                <c:pt idx="11">
                  <c:v>4.9087815636951326</c:v>
                </c:pt>
                <c:pt idx="12">
                  <c:v>4.8990812917769402</c:v>
                </c:pt>
                <c:pt idx="13">
                  <c:v>4.9781496071727176</c:v>
                </c:pt>
                <c:pt idx="14">
                  <c:v>4.8984066853830051</c:v>
                </c:pt>
                <c:pt idx="15">
                  <c:v>4.8970120881145727</c:v>
                </c:pt>
                <c:pt idx="16">
                  <c:v>4.8501181006714562</c:v>
                </c:pt>
                <c:pt idx="17">
                  <c:v>4.9271152800108204</c:v>
                </c:pt>
                <c:pt idx="18">
                  <c:v>4.9597894698953366</c:v>
                </c:pt>
                <c:pt idx="19">
                  <c:v>4.9318317136267078</c:v>
                </c:pt>
                <c:pt idx="20">
                  <c:v>4.9335346275711238</c:v>
                </c:pt>
                <c:pt idx="21">
                  <c:v>4.980757023823509</c:v>
                </c:pt>
                <c:pt idx="22">
                  <c:v>4.8729104960291849</c:v>
                </c:pt>
                <c:pt idx="23">
                  <c:v>4.7983402622444684</c:v>
                </c:pt>
                <c:pt idx="24">
                  <c:v>4.7792018451835423</c:v>
                </c:pt>
                <c:pt idx="25">
                  <c:v>4.8780360902226665</c:v>
                </c:pt>
                <c:pt idx="26">
                  <c:v>4.9546498287481775</c:v>
                </c:pt>
                <c:pt idx="27">
                  <c:v>4.9387247369304168</c:v>
                </c:pt>
                <c:pt idx="28">
                  <c:v>5.0113941941474538</c:v>
                </c:pt>
                <c:pt idx="29">
                  <c:v>4.9054945198627458</c:v>
                </c:pt>
                <c:pt idx="30">
                  <c:v>4.6833545216947146</c:v>
                </c:pt>
                <c:pt idx="31">
                  <c:v>4.5387926503716285</c:v>
                </c:pt>
                <c:pt idx="32">
                  <c:v>4.9655900911534037</c:v>
                </c:pt>
                <c:pt idx="33">
                  <c:v>4.9381197387607392</c:v>
                </c:pt>
                <c:pt idx="34">
                  <c:v>5.2780073402045771</c:v>
                </c:pt>
                <c:pt idx="35">
                  <c:v>5.1264364484133855</c:v>
                </c:pt>
              </c:numCache>
            </c:numRef>
          </c:val>
          <c:smooth val="0"/>
          <c:extLst>
            <c:ext xmlns:c16="http://schemas.microsoft.com/office/drawing/2014/chart" uri="{C3380CC4-5D6E-409C-BE32-E72D297353CC}">
              <c16:uniqueId val="{00000004-5150-4AA0-9453-9630C58F279D}"/>
            </c:ext>
          </c:extLst>
        </c:ser>
        <c:ser>
          <c:idx val="5"/>
          <c:order val="5"/>
          <c:tx>
            <c:strRef>
              <c:f>'3.1.Price'!$B$9</c:f>
              <c:strCache>
                <c:ptCount val="1"/>
                <c:pt idx="0">
                  <c:v>SANDWICH</c:v>
                </c:pt>
              </c:strCache>
            </c:strRef>
          </c:tx>
          <c:spPr>
            <a:ln w="28575" cap="rnd">
              <a:solidFill>
                <a:srgbClr val="DE7722"/>
              </a:solidFill>
              <a:round/>
            </a:ln>
            <a:effectLst/>
          </c:spPr>
          <c:marker>
            <c:symbol val="none"/>
          </c:marker>
          <c:cat>
            <c:multiLvlStrRef>
              <c:f>'3.1.Price'!$D$1:$AM$3</c:f>
              <c:multiLvlStrCache>
                <c:ptCount val="36"/>
                <c:lvl>
                  <c:pt idx="0">
                    <c:v>2</c:v>
                  </c:pt>
                  <c:pt idx="1">
                    <c:v>3</c:v>
                  </c:pt>
                  <c:pt idx="2">
                    <c:v>4</c:v>
                  </c:pt>
                  <c:pt idx="3">
                    <c:v>5</c:v>
                  </c:pt>
                  <c:pt idx="4">
                    <c:v>6</c:v>
                  </c:pt>
                  <c:pt idx="5">
                    <c:v>7</c:v>
                  </c:pt>
                  <c:pt idx="6">
                    <c:v>8</c:v>
                  </c:pt>
                  <c:pt idx="7">
                    <c:v>9</c:v>
                  </c:pt>
                  <c:pt idx="8">
                    <c:v>10</c:v>
                  </c:pt>
                  <c:pt idx="9">
                    <c:v>11</c:v>
                  </c:pt>
                  <c:pt idx="10">
                    <c:v>12</c:v>
                  </c:pt>
                  <c:pt idx="11">
                    <c:v>13</c:v>
                  </c:pt>
                  <c:pt idx="12">
                    <c:v>14</c:v>
                  </c:pt>
                  <c:pt idx="13">
                    <c:v>15</c:v>
                  </c:pt>
                  <c:pt idx="14">
                    <c:v>16</c:v>
                  </c:pt>
                  <c:pt idx="15">
                    <c:v>17</c:v>
                  </c:pt>
                  <c:pt idx="16">
                    <c:v>18</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lvl>
                <c:lvl>
                  <c:pt idx="0">
                    <c:v>2018</c:v>
                  </c:pt>
                  <c:pt idx="12">
                    <c:v>2019</c:v>
                  </c:pt>
                  <c:pt idx="24">
                    <c:v>2020</c:v>
                  </c:pt>
                </c:lvl>
                <c:lvl>
                  <c:pt idx="0">
                    <c:v>Before COVID</c:v>
                  </c:pt>
                  <c:pt idx="26">
                    <c:v>After COVID</c:v>
                  </c:pt>
                </c:lvl>
              </c:multiLvlStrCache>
            </c:multiLvlStrRef>
          </c:cat>
          <c:val>
            <c:numRef>
              <c:f>'3.1.Price'!$D$9:$AM$9</c:f>
              <c:numCache>
                <c:formatCode>General</c:formatCode>
                <c:ptCount val="36"/>
                <c:pt idx="0">
                  <c:v>3.9461437396577814</c:v>
                </c:pt>
                <c:pt idx="1">
                  <c:v>4.1278588573123569</c:v>
                </c:pt>
                <c:pt idx="2">
                  <c:v>3.9989220085437087</c:v>
                </c:pt>
                <c:pt idx="3">
                  <c:v>4.2089190802518806</c:v>
                </c:pt>
                <c:pt idx="4">
                  <c:v>4.1678169773753782</c:v>
                </c:pt>
                <c:pt idx="5">
                  <c:v>3.9541195312673638</c:v>
                </c:pt>
                <c:pt idx="6">
                  <c:v>3.9272236224502368</c:v>
                </c:pt>
                <c:pt idx="7">
                  <c:v>3.9635348591434534</c:v>
                </c:pt>
                <c:pt idx="8">
                  <c:v>3.9357411173945587</c:v>
                </c:pt>
                <c:pt idx="9">
                  <c:v>3.9189470407647029</c:v>
                </c:pt>
                <c:pt idx="10">
                  <c:v>3.9708168265407999</c:v>
                </c:pt>
                <c:pt idx="11">
                  <c:v>3.9841779510519668</c:v>
                </c:pt>
                <c:pt idx="12">
                  <c:v>4.0556232152409022</c:v>
                </c:pt>
                <c:pt idx="13">
                  <c:v>4.0675780296119859</c:v>
                </c:pt>
                <c:pt idx="14">
                  <c:v>4.0662157642441743</c:v>
                </c:pt>
                <c:pt idx="15">
                  <c:v>4.2538521599648886</c:v>
                </c:pt>
                <c:pt idx="16">
                  <c:v>4.4842901334767884</c:v>
                </c:pt>
                <c:pt idx="17">
                  <c:v>4.4772492782396087</c:v>
                </c:pt>
                <c:pt idx="18">
                  <c:v>4.4159439383392183</c:v>
                </c:pt>
                <c:pt idx="19">
                  <c:v>4.3121124140139999</c:v>
                </c:pt>
                <c:pt idx="20">
                  <c:v>4.4540767377433061</c:v>
                </c:pt>
                <c:pt idx="21">
                  <c:v>4.2838186073940685</c:v>
                </c:pt>
                <c:pt idx="22">
                  <c:v>4.3132257169299519</c:v>
                </c:pt>
                <c:pt idx="23">
                  <c:v>4.2017869181894172</c:v>
                </c:pt>
                <c:pt idx="24">
                  <c:v>4.378844497083084</c:v>
                </c:pt>
                <c:pt idx="25">
                  <c:v>4.4105051681885579</c:v>
                </c:pt>
                <c:pt idx="26">
                  <c:v>4.4239127345110703</c:v>
                </c:pt>
                <c:pt idx="27">
                  <c:v>4.4361458040240436</c:v>
                </c:pt>
                <c:pt idx="28">
                  <c:v>4.5002525322385249</c:v>
                </c:pt>
                <c:pt idx="29">
                  <c:v>4.2471398897875332</c:v>
                </c:pt>
                <c:pt idx="30">
                  <c:v>4.2266740525329665</c:v>
                </c:pt>
                <c:pt idx="31">
                  <c:v>4.3236898356936271</c:v>
                </c:pt>
                <c:pt idx="32">
                  <c:v>4.3903831871480294</c:v>
                </c:pt>
                <c:pt idx="33">
                  <c:v>4.3778213952066043</c:v>
                </c:pt>
                <c:pt idx="34">
                  <c:v>4.4089238291505808</c:v>
                </c:pt>
                <c:pt idx="35">
                  <c:v>4.8018383597883592</c:v>
                </c:pt>
              </c:numCache>
            </c:numRef>
          </c:val>
          <c:smooth val="0"/>
          <c:extLst>
            <c:ext xmlns:c16="http://schemas.microsoft.com/office/drawing/2014/chart" uri="{C3380CC4-5D6E-409C-BE32-E72D297353CC}">
              <c16:uniqueId val="{00000005-5150-4AA0-9453-9630C58F279D}"/>
            </c:ext>
          </c:extLst>
        </c:ser>
        <c:dLbls>
          <c:showLegendKey val="0"/>
          <c:showVal val="0"/>
          <c:showCatName val="0"/>
          <c:showSerName val="0"/>
          <c:showPercent val="0"/>
          <c:showBubbleSize val="0"/>
        </c:dLbls>
        <c:smooth val="0"/>
        <c:axId val="804698320"/>
        <c:axId val="804698976"/>
      </c:lineChart>
      <c:catAx>
        <c:axId val="804698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04698976"/>
        <c:crosses val="autoZero"/>
        <c:auto val="1"/>
        <c:lblAlgn val="ctr"/>
        <c:lblOffset val="100"/>
        <c:noMultiLvlLbl val="0"/>
      </c:catAx>
      <c:valAx>
        <c:axId val="804698976"/>
        <c:scaling>
          <c:orientation val="minMax"/>
          <c:min val="3"/>
        </c:scaling>
        <c:delete val="0"/>
        <c:axPos val="l"/>
        <c:majorGridlines>
          <c:spPr>
            <a:ln w="9525" cap="flat" cmpd="sng" algn="ctr">
              <a:solidFill>
                <a:schemeClr val="tx1">
                  <a:lumMod val="15000"/>
                  <a:lumOff val="85000"/>
                </a:schemeClr>
              </a:solidFill>
              <a:round/>
            </a:ln>
            <a:effectLst/>
          </c:spPr>
        </c:majorGridlines>
        <c:numFmt formatCode="&quot;$&quot;#,##0.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046983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'3.1.Price'!$B$33</c:f>
              <c:strCache>
                <c:ptCount val="1"/>
                <c:pt idx="0">
                  <c:v>BURGERNV</c:v>
                </c:pt>
              </c:strCache>
            </c:strRef>
          </c:tx>
          <c:spPr>
            <a:ln w="28575" cap="rnd">
              <a:solidFill>
                <a:schemeClr val="accent1"/>
              </a:solidFill>
              <a:round/>
            </a:ln>
            <a:effectLst/>
          </c:spPr>
          <c:marker>
            <c:symbol val="none"/>
          </c:marker>
          <c:cat>
            <c:multiLvlStrRef>
              <c:f>'3.1.Price'!$C$30:$AM$32</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'3.1.Price'!$C$33:$AM$33</c:f>
              <c:numCache>
                <c:formatCode>General</c:formatCode>
                <c:ptCount val="37"/>
                <c:pt idx="0">
                  <c:v>5.1093564992877498</c:v>
                </c:pt>
                <c:pt idx="1">
                  <c:v>4.3734983072998395</c:v>
                </c:pt>
                <c:pt idx="2">
                  <c:v>4.6026374740689864</c:v>
                </c:pt>
                <c:pt idx="3">
                  <c:v>4.1527079979885482</c:v>
                </c:pt>
                <c:pt idx="4">
                  <c:v>4.3258384461772899</c:v>
                </c:pt>
                <c:pt idx="5">
                  <c:v>4.484190247640413</c:v>
                </c:pt>
                <c:pt idx="6">
                  <c:v>4.3640371799917244</c:v>
                </c:pt>
                <c:pt idx="7">
                  <c:v>4.6249093239466346</c:v>
                </c:pt>
                <c:pt idx="8">
                  <c:v>4.307932837664981</c:v>
                </c:pt>
                <c:pt idx="9">
                  <c:v>4.3325031856218068</c:v>
                </c:pt>
                <c:pt idx="10">
                  <c:v>4.4715047041642677</c:v>
                </c:pt>
                <c:pt idx="11">
                  <c:v>4.5542588925377103</c:v>
                </c:pt>
                <c:pt idx="12">
                  <c:v>4.6993007018234314</c:v>
                </c:pt>
                <c:pt idx="13">
                  <c:v>4.1989634419625972</c:v>
                </c:pt>
                <c:pt idx="14">
                  <c:v>4.3238534844795673</c:v>
                </c:pt>
                <c:pt idx="15">
                  <c:v>4.6155689107660898</c:v>
                </c:pt>
                <c:pt idx="16">
                  <c:v>4.6333723275694494</c:v>
                </c:pt>
                <c:pt idx="17">
                  <c:v>4.4060527586068323</c:v>
                </c:pt>
                <c:pt idx="18">
                  <c:v>4.3404366521842768</c:v>
                </c:pt>
                <c:pt idx="19">
                  <c:v>4.4149587227736431</c:v>
                </c:pt>
                <c:pt idx="20">
                  <c:v>4.3761726466102875</c:v>
                </c:pt>
                <c:pt idx="21">
                  <c:v>4.3412942917519501</c:v>
                </c:pt>
                <c:pt idx="22">
                  <c:v>4.638604609213357</c:v>
                </c:pt>
                <c:pt idx="23">
                  <c:v>4.2401132410799054</c:v>
                </c:pt>
                <c:pt idx="24">
                  <c:v>4.4523618629764821</c:v>
                </c:pt>
                <c:pt idx="25">
                  <c:v>4.412170521795205</c:v>
                </c:pt>
                <c:pt idx="26">
                  <c:v>4.2084043290758242</c:v>
                </c:pt>
                <c:pt idx="27">
                  <c:v>4.3645024609730561</c:v>
                </c:pt>
                <c:pt idx="28">
                  <c:v>4.4337600840808404</c:v>
                </c:pt>
                <c:pt idx="29">
                  <c:v>4.6504563138264627</c:v>
                </c:pt>
                <c:pt idx="30">
                  <c:v>4.1241195244166571</c:v>
                </c:pt>
                <c:pt idx="31">
                  <c:v>4.5210898132496249</c:v>
                </c:pt>
                <c:pt idx="32">
                  <c:v>4.4583367070545865</c:v>
                </c:pt>
                <c:pt idx="33">
                  <c:v>3.933341815274344</c:v>
                </c:pt>
                <c:pt idx="34">
                  <c:v>4.0829186768998396</c:v>
                </c:pt>
                <c:pt idx="35">
                  <c:v>4.1754584505344798</c:v>
                </c:pt>
                <c:pt idx="36">
                  <c:v>4.2578605902644355</c:v>
                </c:pt>
              </c:numCache>
            </c:numRef>
          </c:val>
          <c:smooth val="0"/>
          <c:extLst>
            <c:ext xmlns:c16="http://schemas.microsoft.com/office/drawing/2014/chart" uri="{C3380CC4-5D6E-409C-BE32-E72D297353CC}">
              <c16:uniqueId val="{00000000-1E24-4CF0-B071-171EDA03347A}"/>
            </c:ext>
          </c:extLst>
        </c:ser>
        <c:ser>
          <c:idx val="1"/>
          <c:order val="1"/>
          <c:tx>
            <c:strRef>
              <c:f>'3.1.Price'!$B$34</c:f>
              <c:strCache>
                <c:ptCount val="1"/>
                <c:pt idx="0">
                  <c:v>HOT DOG</c:v>
                </c:pt>
              </c:strCache>
            </c:strRef>
          </c:tx>
          <c:spPr>
            <a:ln w="28575" cap="rnd">
              <a:solidFill>
                <a:srgbClr val="7030A0"/>
              </a:solidFill>
              <a:round/>
            </a:ln>
            <a:effectLst/>
          </c:spPr>
          <c:marker>
            <c:symbol val="none"/>
          </c:marker>
          <c:cat>
            <c:multiLvlStrRef>
              <c:f>'3.1.Price'!$C$30:$AM$32</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'3.1.Price'!$C$34:$AM$34</c:f>
              <c:numCache>
                <c:formatCode>General</c:formatCode>
                <c:ptCount val="37"/>
                <c:pt idx="0">
                  <c:v>3.6566708860759496</c:v>
                </c:pt>
                <c:pt idx="1">
                  <c:v>3.6254040878572007</c:v>
                </c:pt>
                <c:pt idx="2">
                  <c:v>3.5665213298028817</c:v>
                </c:pt>
                <c:pt idx="3">
                  <c:v>3.5903736842315257</c:v>
                </c:pt>
                <c:pt idx="4">
                  <c:v>3.4372559126984124</c:v>
                </c:pt>
                <c:pt idx="5">
                  <c:v>3.3677677072536216</c:v>
                </c:pt>
                <c:pt idx="6">
                  <c:v>3.5218003468862293</c:v>
                </c:pt>
                <c:pt idx="7">
                  <c:v>3.5277482185417579</c:v>
                </c:pt>
                <c:pt idx="8">
                  <c:v>3.5269507706464225</c:v>
                </c:pt>
                <c:pt idx="9">
                  <c:v>3.3185394868222442</c:v>
                </c:pt>
                <c:pt idx="10">
                  <c:v>3.6682942804224639</c:v>
                </c:pt>
                <c:pt idx="11">
                  <c:v>3.545799145299144</c:v>
                </c:pt>
                <c:pt idx="12">
                  <c:v>3.5482434292045397</c:v>
                </c:pt>
                <c:pt idx="13">
                  <c:v>3.6226698946285536</c:v>
                </c:pt>
                <c:pt idx="14">
                  <c:v>3.6906423505572437</c:v>
                </c:pt>
                <c:pt idx="15">
                  <c:v>3.555917626481262</c:v>
                </c:pt>
                <c:pt idx="16">
                  <c:v>3.6565020743145715</c:v>
                </c:pt>
                <c:pt idx="17">
                  <c:v>3.5781159528097497</c:v>
                </c:pt>
                <c:pt idx="18">
                  <c:v>3.916817235850568</c:v>
                </c:pt>
                <c:pt idx="19">
                  <c:v>3.770658281434879</c:v>
                </c:pt>
                <c:pt idx="20">
                  <c:v>3.7515619763301187</c:v>
                </c:pt>
                <c:pt idx="21">
                  <c:v>3.6593653456908495</c:v>
                </c:pt>
                <c:pt idx="22">
                  <c:v>3.6721695578231284</c:v>
                </c:pt>
                <c:pt idx="23">
                  <c:v>3.7267203296703273</c:v>
                </c:pt>
                <c:pt idx="24">
                  <c:v>3.7575276398319866</c:v>
                </c:pt>
                <c:pt idx="25">
                  <c:v>4.118756367663341</c:v>
                </c:pt>
                <c:pt idx="26">
                  <c:v>3.7238937213865264</c:v>
                </c:pt>
                <c:pt idx="27">
                  <c:v>4.0030642412542399</c:v>
                </c:pt>
                <c:pt idx="28">
                  <c:v>3.9159404174015275</c:v>
                </c:pt>
                <c:pt idx="29">
                  <c:v>4.1703891419038444</c:v>
                </c:pt>
                <c:pt idx="30">
                  <c:v>3.9345343107293393</c:v>
                </c:pt>
                <c:pt idx="31">
                  <c:v>3.8264368502543684</c:v>
                </c:pt>
                <c:pt idx="32">
                  <c:v>3.9261843950623008</c:v>
                </c:pt>
                <c:pt idx="33">
                  <c:v>3.8274187671728432</c:v>
                </c:pt>
                <c:pt idx="34">
                  <c:v>3.9112134006790473</c:v>
                </c:pt>
                <c:pt idx="35">
                  <c:v>3.8098112129987123</c:v>
                </c:pt>
                <c:pt idx="36">
                  <c:v>4.1834560439560402</c:v>
                </c:pt>
              </c:numCache>
            </c:numRef>
          </c:val>
          <c:smooth val="0"/>
          <c:extLst>
            <c:ext xmlns:c16="http://schemas.microsoft.com/office/drawing/2014/chart" uri="{C3380CC4-5D6E-409C-BE32-E72D297353CC}">
              <c16:uniqueId val="{00000001-1E24-4CF0-B071-171EDA03347A}"/>
            </c:ext>
          </c:extLst>
        </c:ser>
        <c:ser>
          <c:idx val="2"/>
          <c:order val="2"/>
          <c:tx>
            <c:strRef>
              <c:f>'3.1.Price'!$B$35</c:f>
              <c:strCache>
                <c:ptCount val="1"/>
                <c:pt idx="0">
                  <c:v>MEALS</c:v>
                </c:pt>
              </c:strCache>
            </c:strRef>
          </c:tx>
          <c:spPr>
            <a:ln w="28575" cap="rnd">
              <a:solidFill>
                <a:schemeClr val="accent3"/>
              </a:solidFill>
              <a:round/>
            </a:ln>
            <a:effectLst/>
          </c:spPr>
          <c:marker>
            <c:symbol val="none"/>
          </c:marker>
          <c:cat>
            <c:multiLvlStrRef>
              <c:f>'3.1.Price'!$C$30:$AM$32</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'3.1.Price'!$C$35:$AM$35</c:f>
              <c:numCache>
                <c:formatCode>General</c:formatCode>
                <c:ptCount val="37"/>
                <c:pt idx="0">
                  <c:v>4.2961094545193355</c:v>
                </c:pt>
                <c:pt idx="1">
                  <c:v>4.2686377236607989</c:v>
                </c:pt>
                <c:pt idx="2">
                  <c:v>4.3785359396291286</c:v>
                </c:pt>
                <c:pt idx="3">
                  <c:v>4.3247829177717998</c:v>
                </c:pt>
                <c:pt idx="4">
                  <c:v>4.251234597534383</c:v>
                </c:pt>
                <c:pt idx="5">
                  <c:v>4.2347458565787424</c:v>
                </c:pt>
                <c:pt idx="6">
                  <c:v>4.2057969940142534</c:v>
                </c:pt>
                <c:pt idx="7">
                  <c:v>4.196287926016157</c:v>
                </c:pt>
                <c:pt idx="8">
                  <c:v>4.1526191916297313</c:v>
                </c:pt>
                <c:pt idx="9">
                  <c:v>4.1063681276621233</c:v>
                </c:pt>
                <c:pt idx="10">
                  <c:v>4.2534622786047516</c:v>
                </c:pt>
                <c:pt idx="11">
                  <c:v>4.2790955359346752</c:v>
                </c:pt>
                <c:pt idx="12">
                  <c:v>4.4479054774118207</c:v>
                </c:pt>
                <c:pt idx="13">
                  <c:v>4.3652387913505137</c:v>
                </c:pt>
                <c:pt idx="14">
                  <c:v>4.2675561292627204</c:v>
                </c:pt>
                <c:pt idx="15">
                  <c:v>4.2432496477068771</c:v>
                </c:pt>
                <c:pt idx="16">
                  <c:v>4.1553235830040913</c:v>
                </c:pt>
                <c:pt idx="17">
                  <c:v>4.1863726111400927</c:v>
                </c:pt>
                <c:pt idx="18">
                  <c:v>4.2178945745999679</c:v>
                </c:pt>
                <c:pt idx="19">
                  <c:v>4.2423822050520137</c:v>
                </c:pt>
                <c:pt idx="20">
                  <c:v>4.2122448830522838</c:v>
                </c:pt>
                <c:pt idx="21">
                  <c:v>4.2446067528351961</c:v>
                </c:pt>
                <c:pt idx="22">
                  <c:v>4.3382447500152104</c:v>
                </c:pt>
                <c:pt idx="23">
                  <c:v>4.356168407398358</c:v>
                </c:pt>
                <c:pt idx="24">
                  <c:v>4.3568127747751619</c:v>
                </c:pt>
                <c:pt idx="25">
                  <c:v>4.28954403205777</c:v>
                </c:pt>
                <c:pt idx="26">
                  <c:v>4.3578327038789357</c:v>
                </c:pt>
                <c:pt idx="27">
                  <c:v>4.4500974705802729</c:v>
                </c:pt>
                <c:pt idx="28">
                  <c:v>4.3733534337779689</c:v>
                </c:pt>
                <c:pt idx="29">
                  <c:v>4.4126824605182779</c:v>
                </c:pt>
                <c:pt idx="30">
                  <c:v>4.3699800384396053</c:v>
                </c:pt>
                <c:pt idx="31">
                  <c:v>4.4204652790103962</c:v>
                </c:pt>
                <c:pt idx="32">
                  <c:v>4.3473766906307789</c:v>
                </c:pt>
                <c:pt idx="33">
                  <c:v>4.3204412648429349</c:v>
                </c:pt>
                <c:pt idx="34">
                  <c:v>4.4694687499294927</c:v>
                </c:pt>
                <c:pt idx="35">
                  <c:v>4.3803132931759272</c:v>
                </c:pt>
                <c:pt idx="36">
                  <c:v>4.4992996736536801</c:v>
                </c:pt>
              </c:numCache>
            </c:numRef>
          </c:val>
          <c:smooth val="0"/>
          <c:extLst>
            <c:ext xmlns:c16="http://schemas.microsoft.com/office/drawing/2014/chart" uri="{C3380CC4-5D6E-409C-BE32-E72D297353CC}">
              <c16:uniqueId val="{00000002-1E24-4CF0-B071-171EDA03347A}"/>
            </c:ext>
          </c:extLst>
        </c:ser>
        <c:ser>
          <c:idx val="3"/>
          <c:order val="3"/>
          <c:tx>
            <c:strRef>
              <c:f>'3.1.Price'!$B$36</c:f>
              <c:strCache>
                <c:ptCount val="1"/>
                <c:pt idx="0">
                  <c:v>MEXICAN</c:v>
                </c:pt>
              </c:strCache>
            </c:strRef>
          </c:tx>
          <c:spPr>
            <a:ln w="28575" cap="rnd">
              <a:solidFill>
                <a:srgbClr val="C00000"/>
              </a:solidFill>
              <a:round/>
            </a:ln>
            <a:effectLst/>
          </c:spPr>
          <c:marker>
            <c:symbol val="none"/>
          </c:marker>
          <c:cat>
            <c:multiLvlStrRef>
              <c:f>'3.1.Price'!$C$30:$AM$32</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'3.1.Price'!$C$36:$AM$36</c:f>
              <c:numCache>
                <c:formatCode>General</c:formatCode>
                <c:ptCount val="37"/>
                <c:pt idx="0">
                  <c:v>3.178891564857159</c:v>
                </c:pt>
                <c:pt idx="1">
                  <c:v>2.8984265796276958</c:v>
                </c:pt>
                <c:pt idx="2">
                  <c:v>3.0717921166748487</c:v>
                </c:pt>
                <c:pt idx="3">
                  <c:v>3.1565187404709865</c:v>
                </c:pt>
                <c:pt idx="4">
                  <c:v>2.9493802456650808</c:v>
                </c:pt>
                <c:pt idx="5">
                  <c:v>3.0792339598997485</c:v>
                </c:pt>
                <c:pt idx="6">
                  <c:v>2.9977833487095791</c:v>
                </c:pt>
                <c:pt idx="7">
                  <c:v>3.0592281943997439</c:v>
                </c:pt>
                <c:pt idx="8">
                  <c:v>2.9486257723757707</c:v>
                </c:pt>
                <c:pt idx="9">
                  <c:v>3.1663767263880915</c:v>
                </c:pt>
                <c:pt idx="10">
                  <c:v>3.0257052616054483</c:v>
                </c:pt>
                <c:pt idx="11">
                  <c:v>3.0980737673634215</c:v>
                </c:pt>
                <c:pt idx="12">
                  <c:v>2.7485428098429825</c:v>
                </c:pt>
                <c:pt idx="13">
                  <c:v>2.9085669617410428</c:v>
                </c:pt>
                <c:pt idx="14">
                  <c:v>2.8988742415036262</c:v>
                </c:pt>
                <c:pt idx="15">
                  <c:v>2.9083462259728083</c:v>
                </c:pt>
                <c:pt idx="16">
                  <c:v>2.7944554215039057</c:v>
                </c:pt>
                <c:pt idx="17">
                  <c:v>2.9323306095613781</c:v>
                </c:pt>
                <c:pt idx="18">
                  <c:v>2.9124769953578911</c:v>
                </c:pt>
                <c:pt idx="19">
                  <c:v>2.7444130618502118</c:v>
                </c:pt>
                <c:pt idx="20">
                  <c:v>2.9189522036002478</c:v>
                </c:pt>
                <c:pt idx="21">
                  <c:v>2.8272791022915924</c:v>
                </c:pt>
                <c:pt idx="22">
                  <c:v>2.856818852788638</c:v>
                </c:pt>
                <c:pt idx="23">
                  <c:v>2.8341141925204405</c:v>
                </c:pt>
                <c:pt idx="24">
                  <c:v>2.8348714838758879</c:v>
                </c:pt>
                <c:pt idx="25">
                  <c:v>2.8539576074332156</c:v>
                </c:pt>
                <c:pt idx="26">
                  <c:v>2.86271416842599</c:v>
                </c:pt>
                <c:pt idx="27">
                  <c:v>2.9807324910916737</c:v>
                </c:pt>
                <c:pt idx="28">
                  <c:v>3.1880020771626025</c:v>
                </c:pt>
                <c:pt idx="29">
                  <c:v>3.4026772504260556</c:v>
                </c:pt>
                <c:pt idx="30">
                  <c:v>3.5677836950485284</c:v>
                </c:pt>
                <c:pt idx="31">
                  <c:v>3.3044571699134178</c:v>
                </c:pt>
                <c:pt idx="32">
                  <c:v>3.177657339848631</c:v>
                </c:pt>
                <c:pt idx="33">
                  <c:v>3.1117063940271978</c:v>
                </c:pt>
                <c:pt idx="34">
                  <c:v>3.0928801505294023</c:v>
                </c:pt>
                <c:pt idx="35">
                  <c:v>3.0878312429949548</c:v>
                </c:pt>
                <c:pt idx="36">
                  <c:v>3.450422619047615</c:v>
                </c:pt>
              </c:numCache>
            </c:numRef>
          </c:val>
          <c:smooth val="0"/>
          <c:extLst>
            <c:ext xmlns:c16="http://schemas.microsoft.com/office/drawing/2014/chart" uri="{C3380CC4-5D6E-409C-BE32-E72D297353CC}">
              <c16:uniqueId val="{00000003-1E24-4CF0-B071-171EDA03347A}"/>
            </c:ext>
          </c:extLst>
        </c:ser>
        <c:ser>
          <c:idx val="4"/>
          <c:order val="4"/>
          <c:tx>
            <c:strRef>
              <c:f>'3.1.Price'!$B$37</c:f>
              <c:strCache>
                <c:ptCount val="1"/>
                <c:pt idx="0">
                  <c:v>SANDWICH</c:v>
                </c:pt>
              </c:strCache>
            </c:strRef>
          </c:tx>
          <c:spPr>
            <a:ln w="28575" cap="rnd">
              <a:solidFill>
                <a:srgbClr val="DE7722"/>
              </a:solidFill>
              <a:round/>
            </a:ln>
            <a:effectLst/>
          </c:spPr>
          <c:marker>
            <c:symbol val="none"/>
          </c:marker>
          <c:cat>
            <c:multiLvlStrRef>
              <c:f>'3.1.Price'!$C$30:$AM$32</c:f>
              <c:multiLvlStrCache>
                <c:ptCount val="37"/>
                <c:lvl>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lvl>
                <c:lvl>
                  <c:pt idx="0">
                    <c:v>2017</c:v>
                  </c:pt>
                  <c:pt idx="1">
                    <c:v>2018</c:v>
                  </c:pt>
                  <c:pt idx="13">
                    <c:v>2019</c:v>
                  </c:pt>
                  <c:pt idx="25">
                    <c:v>2020</c:v>
                  </c:pt>
                </c:lvl>
                <c:lvl>
                  <c:pt idx="0">
                    <c:v>Before COVID</c:v>
                  </c:pt>
                  <c:pt idx="27">
                    <c:v>After COVID</c:v>
                  </c:pt>
                </c:lvl>
              </c:multiLvlStrCache>
            </c:multiLvlStrRef>
          </c:cat>
          <c:val>
            <c:numRef>
              <c:f>'3.1.Price'!$C$37:$AM$37</c:f>
              <c:numCache>
                <c:formatCode>General</c:formatCode>
                <c:ptCount val="37"/>
                <c:pt idx="0">
                  <c:v>3.3326166410650293</c:v>
                </c:pt>
                <c:pt idx="1">
                  <c:v>2.8812213117241448</c:v>
                </c:pt>
                <c:pt idx="2">
                  <c:v>3.2181453904333086</c:v>
                </c:pt>
                <c:pt idx="3">
                  <c:v>3.3343673281301465</c:v>
                </c:pt>
                <c:pt idx="4">
                  <c:v>3.1400086235382476</c:v>
                </c:pt>
                <c:pt idx="5">
                  <c:v>3.5867085054429593</c:v>
                </c:pt>
                <c:pt idx="6">
                  <c:v>3.6011801043130314</c:v>
                </c:pt>
                <c:pt idx="7">
                  <c:v>3.5286236348662627</c:v>
                </c:pt>
                <c:pt idx="8">
                  <c:v>3.8201417363444028</c:v>
                </c:pt>
                <c:pt idx="9">
                  <c:v>3.6876588752738657</c:v>
                </c:pt>
                <c:pt idx="10">
                  <c:v>3.4332242838726494</c:v>
                </c:pt>
                <c:pt idx="11">
                  <c:v>3.4451839274216804</c:v>
                </c:pt>
                <c:pt idx="12">
                  <c:v>3.391327521528182</c:v>
                </c:pt>
                <c:pt idx="13">
                  <c:v>3.2268584988002358</c:v>
                </c:pt>
                <c:pt idx="14">
                  <c:v>3.4559588285287268</c:v>
                </c:pt>
                <c:pt idx="15">
                  <c:v>3.389840046455284</c:v>
                </c:pt>
                <c:pt idx="16">
                  <c:v>3.6239582363279723</c:v>
                </c:pt>
                <c:pt idx="17">
                  <c:v>3.4256721406068644</c:v>
                </c:pt>
                <c:pt idx="18">
                  <c:v>3.2434583240402231</c:v>
                </c:pt>
                <c:pt idx="19">
                  <c:v>3.2955099619426895</c:v>
                </c:pt>
                <c:pt idx="20">
                  <c:v>4.1749107903773357</c:v>
                </c:pt>
                <c:pt idx="21">
                  <c:v>4.2247050699796045</c:v>
                </c:pt>
                <c:pt idx="22">
                  <c:v>3.9995304226386139</c:v>
                </c:pt>
                <c:pt idx="23">
                  <c:v>4.2798093611425712</c:v>
                </c:pt>
                <c:pt idx="24">
                  <c:v>4.05869077342411</c:v>
                </c:pt>
                <c:pt idx="25">
                  <c:v>3.5859466880514148</c:v>
                </c:pt>
                <c:pt idx="26">
                  <c:v>3.7586258661064527</c:v>
                </c:pt>
                <c:pt idx="27">
                  <c:v>3.7519226563614008</c:v>
                </c:pt>
                <c:pt idx="28">
                  <c:v>4.0827854594900064</c:v>
                </c:pt>
                <c:pt idx="29">
                  <c:v>4.3947909796547515</c:v>
                </c:pt>
                <c:pt idx="30">
                  <c:v>3.800826777018484</c:v>
                </c:pt>
                <c:pt idx="31">
                  <c:v>3.7720918607976888</c:v>
                </c:pt>
                <c:pt idx="32">
                  <c:v>4.0762238550357255</c:v>
                </c:pt>
                <c:pt idx="33">
                  <c:v>3.8701007519643165</c:v>
                </c:pt>
                <c:pt idx="34">
                  <c:v>3.8298391476118727</c:v>
                </c:pt>
                <c:pt idx="35">
                  <c:v>3.8423188846480225</c:v>
                </c:pt>
                <c:pt idx="36">
                  <c:v>4.1239113393220448</c:v>
                </c:pt>
              </c:numCache>
            </c:numRef>
          </c:val>
          <c:smooth val="0"/>
          <c:extLst>
            <c:ext xmlns:c16="http://schemas.microsoft.com/office/drawing/2014/chart" uri="{C3380CC4-5D6E-409C-BE32-E72D297353CC}">
              <c16:uniqueId val="{00000004-1E24-4CF0-B071-171EDA03347A}"/>
            </c:ext>
          </c:extLst>
        </c:ser>
        <c:dLbls>
          <c:showLegendKey val="0"/>
          <c:showVal val="0"/>
          <c:showCatName val="0"/>
          <c:showSerName val="0"/>
          <c:showPercent val="0"/>
          <c:showBubbleSize val="0"/>
        </c:dLbls>
        <c:smooth val="0"/>
        <c:axId val="815144080"/>
        <c:axId val="815151296"/>
      </c:lineChart>
      <c:catAx>
        <c:axId val="8151440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5151296"/>
        <c:crosses val="autoZero"/>
        <c:auto val="1"/>
        <c:lblAlgn val="ctr"/>
        <c:lblOffset val="100"/>
        <c:noMultiLvlLbl val="0"/>
      </c:catAx>
      <c:valAx>
        <c:axId val="815151296"/>
        <c:scaling>
          <c:orientation val="minMax"/>
          <c:max val="8"/>
          <c:min val="2"/>
        </c:scaling>
        <c:delete val="0"/>
        <c:axPos val="l"/>
        <c:majorGridlines>
          <c:spPr>
            <a:ln w="9525" cap="flat" cmpd="sng" algn="ctr">
              <a:solidFill>
                <a:schemeClr val="tx1">
                  <a:lumMod val="15000"/>
                  <a:lumOff val="85000"/>
                </a:schemeClr>
              </a:solidFill>
              <a:round/>
            </a:ln>
            <a:effectLst/>
          </c:spPr>
        </c:majorGridlines>
        <c:numFmt formatCode="&quot;$&quot;#,##0.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151440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487193-F1D8-4426-9DF8-EB1DFD15D96E}" type="datetimeFigureOut">
              <a:rPr lang="en-US" smtClean="0"/>
              <a:t>5/5/2021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0EAA60-FBA9-4B62-A9B5-23A14F4A36B8}" type="slidenum">
              <a:rPr lang="en-US" smtClean="0"/>
              <a:t>‹#›</a:t>
            </a:fld>
            <a:endParaRPr lang="en-US"/>
          </a:p>
        </p:txBody>
      </p:sp>
    </p:spTree>
    <p:extLst>
      <p:ext uri="{BB962C8B-B14F-4D97-AF65-F5344CB8AC3E}">
        <p14:creationId xmlns:p14="http://schemas.microsoft.com/office/powerpoint/2010/main" val="3318702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0EAA60-FBA9-4B62-A9B5-23A14F4A36B8}" type="slidenum">
              <a:rPr lang="en-US" smtClean="0"/>
              <a:t>1</a:t>
            </a:fld>
            <a:endParaRPr lang="en-US"/>
          </a:p>
        </p:txBody>
      </p:sp>
    </p:spTree>
    <p:extLst>
      <p:ext uri="{BB962C8B-B14F-4D97-AF65-F5344CB8AC3E}">
        <p14:creationId xmlns:p14="http://schemas.microsoft.com/office/powerpoint/2010/main" val="522010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Speaker notes – </a:t>
            </a:r>
          </a:p>
          <a:p>
            <a:r>
              <a:rPr lang="en-US" sz="1200"/>
              <a:t>We observe a high demand at all NUTRITION LEVEL after COVID, in Mar/2020, then, a sharp decrease in demand in the following month. </a:t>
            </a:r>
            <a:endParaRPr lang="en-US" sz="1200" b="1"/>
          </a:p>
          <a:p>
            <a:r>
              <a:rPr lang="en-US" sz="1200" b="1"/>
              <a:t>GOOD </a:t>
            </a:r>
            <a:r>
              <a:rPr lang="en-US" sz="1200"/>
              <a:t>(or </a:t>
            </a:r>
            <a:r>
              <a:rPr lang="en-US" sz="1200" b="1"/>
              <a:t>healthy</a:t>
            </a:r>
            <a:r>
              <a:rPr lang="en-US" sz="1200"/>
              <a:t>) products, including VEGETARIAN BURGER, experienced a significant increase in demand right after COVID. But, in other side, the units sold is relatively small compared to other products. There is not enough evidence to say there is any significant change in demand regarding to nutrition level before and after COVID.</a:t>
            </a:r>
          </a:p>
          <a:p>
            <a:endParaRPr lang="en-US"/>
          </a:p>
        </p:txBody>
      </p:sp>
      <p:sp>
        <p:nvSpPr>
          <p:cNvPr id="4" name="Slide Number Placeholder 3"/>
          <p:cNvSpPr>
            <a:spLocks noGrp="1"/>
          </p:cNvSpPr>
          <p:nvPr>
            <p:ph type="sldNum" sz="quarter" idx="5"/>
          </p:nvPr>
        </p:nvSpPr>
        <p:spPr/>
        <p:txBody>
          <a:bodyPr/>
          <a:lstStyle/>
          <a:p>
            <a:fld id="{9E0EAA60-FBA9-4B62-A9B5-23A14F4A36B8}" type="slidenum">
              <a:rPr lang="en-US" smtClean="0"/>
              <a:t>16</a:t>
            </a:fld>
            <a:endParaRPr lang="en-US"/>
          </a:p>
        </p:txBody>
      </p:sp>
    </p:spTree>
    <p:extLst>
      <p:ext uri="{BB962C8B-B14F-4D97-AF65-F5344CB8AC3E}">
        <p14:creationId xmlns:p14="http://schemas.microsoft.com/office/powerpoint/2010/main" val="2420283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E0EAA60-FBA9-4B62-A9B5-23A14F4A36B8}" type="slidenum">
              <a:rPr lang="en-US" smtClean="0"/>
              <a:t>17</a:t>
            </a:fld>
            <a:endParaRPr lang="en-US"/>
          </a:p>
        </p:txBody>
      </p:sp>
    </p:spTree>
    <p:extLst>
      <p:ext uri="{BB962C8B-B14F-4D97-AF65-F5344CB8AC3E}">
        <p14:creationId xmlns:p14="http://schemas.microsoft.com/office/powerpoint/2010/main" val="2830019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0EAA60-FBA9-4B62-A9B5-23A14F4A36B8}" type="slidenum">
              <a:rPr lang="en-US" smtClean="0"/>
              <a:t>20</a:t>
            </a:fld>
            <a:endParaRPr lang="en-US"/>
          </a:p>
        </p:txBody>
      </p:sp>
    </p:spTree>
    <p:extLst>
      <p:ext uri="{BB962C8B-B14F-4D97-AF65-F5344CB8AC3E}">
        <p14:creationId xmlns:p14="http://schemas.microsoft.com/office/powerpoint/2010/main" val="2796496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National brands accounted for 74% of the total units sold through 2018-2020. And while there was variation in demand even was before covid, there was a definite spike in March after the Covid impact as people started panic buying and hoarding. </a:t>
            </a:r>
            <a:br>
              <a:rPr lang="en-US" dirty="0"/>
            </a:br>
            <a:r>
              <a:rPr lang="en-US" dirty="0"/>
              <a:t>Microwaveable popcorn had the highest market share in both National and Private label at 81% and 79% respectively. And national brands had higher sales than Private labels throughout. </a:t>
            </a:r>
          </a:p>
        </p:txBody>
      </p:sp>
      <p:sp>
        <p:nvSpPr>
          <p:cNvPr id="4" name="Slide Number Placeholder 3"/>
          <p:cNvSpPr>
            <a:spLocks noGrp="1"/>
          </p:cNvSpPr>
          <p:nvPr>
            <p:ph type="sldNum" sz="quarter" idx="5"/>
          </p:nvPr>
        </p:nvSpPr>
        <p:spPr/>
        <p:txBody>
          <a:bodyPr/>
          <a:lstStyle/>
          <a:p>
            <a:fld id="{9E0EAA60-FBA9-4B62-A9B5-23A14F4A36B8}" type="slidenum">
              <a:rPr lang="en-US" smtClean="0"/>
              <a:t>21</a:t>
            </a:fld>
            <a:endParaRPr lang="en-US"/>
          </a:p>
        </p:txBody>
      </p:sp>
    </p:spTree>
    <p:extLst>
      <p:ext uri="{BB962C8B-B14F-4D97-AF65-F5344CB8AC3E}">
        <p14:creationId xmlns:p14="http://schemas.microsoft.com/office/powerpoint/2010/main" val="377579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 </a:t>
            </a:r>
          </a:p>
          <a:p>
            <a:r>
              <a:rPr lang="en-US" sz="1200" dirty="0"/>
              <a:t>Speaking of Price elasticity, we observe different trends:</a:t>
            </a:r>
          </a:p>
          <a:p>
            <a:pPr marL="171450" indent="-171450">
              <a:buFontTx/>
              <a:buChar char="-"/>
            </a:pPr>
            <a:r>
              <a:rPr lang="en-US" sz="1200" b="1" dirty="0"/>
              <a:t>With change in price, Kernel popcorn dd seems to be affected the most till 2019. However, later we see the pattern get less volatile and become stagnant like others for national brand. This could be a possible effect on Covid. </a:t>
            </a:r>
          </a:p>
          <a:p>
            <a:pPr marL="171450" indent="-171450">
              <a:buFontTx/>
              <a:buChar char="-"/>
            </a:pPr>
            <a:r>
              <a:rPr lang="en-US" sz="1200" dirty="0"/>
              <a:t>The trend of average month price of PRIVATE BRAND is </a:t>
            </a:r>
            <a:r>
              <a:rPr lang="en-US" sz="1200" b="1" dirty="0"/>
              <a:t>more </a:t>
            </a:r>
            <a:r>
              <a:rPr lang="en-US" sz="1200" b="1" u="sng" dirty="0"/>
              <a:t>stable </a:t>
            </a:r>
            <a:r>
              <a:rPr lang="en-US" sz="1200" dirty="0"/>
              <a:t>compared to NATIONAL BRAND except for a one time spike in early 2019. We also observe that </a:t>
            </a:r>
            <a:r>
              <a:rPr lang="en-US" sz="1200" b="1" u="sng" dirty="0"/>
              <a:t>COVID does not show a significant impact on </a:t>
            </a:r>
            <a:r>
              <a:rPr lang="en-US" sz="1200" dirty="0"/>
              <a:t>the Price change of PRIVATE BRAND</a:t>
            </a:r>
          </a:p>
          <a:p>
            <a:endParaRPr lang="en-US" sz="1200" b="1" dirty="0"/>
          </a:p>
          <a:p>
            <a:endParaRPr lang="en-US" dirty="0"/>
          </a:p>
        </p:txBody>
      </p:sp>
      <p:sp>
        <p:nvSpPr>
          <p:cNvPr id="4" name="Slide Number Placeholder 3"/>
          <p:cNvSpPr>
            <a:spLocks noGrp="1"/>
          </p:cNvSpPr>
          <p:nvPr>
            <p:ph type="sldNum" sz="quarter" idx="5"/>
          </p:nvPr>
        </p:nvSpPr>
        <p:spPr/>
        <p:txBody>
          <a:bodyPr/>
          <a:lstStyle/>
          <a:p>
            <a:fld id="{9E0EAA60-FBA9-4B62-A9B5-23A14F4A36B8}" type="slidenum">
              <a:rPr lang="en-US" smtClean="0"/>
              <a:t>22</a:t>
            </a:fld>
            <a:endParaRPr lang="en-US"/>
          </a:p>
        </p:txBody>
      </p:sp>
    </p:spTree>
    <p:extLst>
      <p:ext uri="{BB962C8B-B14F-4D97-AF65-F5344CB8AC3E}">
        <p14:creationId xmlns:p14="http://schemas.microsoft.com/office/powerpoint/2010/main" val="14145918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 </a:t>
            </a:r>
          </a:p>
          <a:p>
            <a:r>
              <a:rPr lang="en-US" dirty="0"/>
              <a:t>In flavor preference we see that butter is the most preferred flavor in popcorns with a significantly high dd than others. flavors other than sweet, </a:t>
            </a:r>
            <a:r>
              <a:rPr lang="en-US" dirty="0" err="1"/>
              <a:t>herb&amp;spice</a:t>
            </a:r>
            <a:r>
              <a:rPr lang="en-US" dirty="0"/>
              <a:t>, cheese and fruit are preferred most after the classic butter popcorn. And we can also see the temporary increase on the sales of these flavors after covid.</a:t>
            </a:r>
          </a:p>
          <a:p>
            <a:endParaRPr lang="en-US" dirty="0"/>
          </a:p>
        </p:txBody>
      </p:sp>
      <p:sp>
        <p:nvSpPr>
          <p:cNvPr id="4" name="Slide Number Placeholder 3"/>
          <p:cNvSpPr>
            <a:spLocks noGrp="1"/>
          </p:cNvSpPr>
          <p:nvPr>
            <p:ph type="sldNum" sz="quarter" idx="5"/>
          </p:nvPr>
        </p:nvSpPr>
        <p:spPr/>
        <p:txBody>
          <a:bodyPr/>
          <a:lstStyle/>
          <a:p>
            <a:fld id="{9E0EAA60-FBA9-4B62-A9B5-23A14F4A36B8}" type="slidenum">
              <a:rPr lang="en-US" smtClean="0"/>
              <a:t>23</a:t>
            </a:fld>
            <a:endParaRPr lang="en-US"/>
          </a:p>
        </p:txBody>
      </p:sp>
    </p:spTree>
    <p:extLst>
      <p:ext uri="{BB962C8B-B14F-4D97-AF65-F5344CB8AC3E}">
        <p14:creationId xmlns:p14="http://schemas.microsoft.com/office/powerpoint/2010/main" val="352785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We observe a HIGH DEMAND from all four regions after COVID; in terms of % change, within National Brands, the change is highest for Midwest &amp; west regions . As expected, there is a decrease in all 4 regions, however it is the most observable in the west region  relatively. </a:t>
            </a:r>
            <a:br>
              <a:rPr lang="en-US" sz="1200" dirty="0"/>
            </a:br>
            <a:r>
              <a:rPr lang="en-US" sz="1400" b="1" dirty="0"/>
              <a:t>PRIVATE LABEL: </a:t>
            </a:r>
            <a:r>
              <a:rPr lang="en-US" sz="1400" dirty="0"/>
              <a:t>We observe a high demand at all four regions after COVID, then, a sharp decline in demand just as with the National Brand.</a:t>
            </a:r>
          </a:p>
          <a:p>
            <a:pPr marL="742950" lvl="1" indent="-285750">
              <a:buFont typeface="Arial" panose="020B0604020202020204" pitchFamily="34" charset="0"/>
              <a:buChar char="•"/>
            </a:pPr>
            <a:r>
              <a:rPr lang="en-US" sz="1400" dirty="0">
                <a:cs typeface="Calibri"/>
              </a:rPr>
              <a:t>West region experienced a sharp peak followed by a ~</a:t>
            </a:r>
            <a:r>
              <a:rPr lang="en-US" sz="1400" b="1" dirty="0">
                <a:cs typeface="Calibri"/>
              </a:rPr>
              <a:t>25% decrease </a:t>
            </a:r>
            <a:r>
              <a:rPr lang="en-US" sz="1400" dirty="0">
                <a:cs typeface="Calibri"/>
              </a:rPr>
              <a:t>in the unit sales</a:t>
            </a:r>
            <a:endParaRPr lang="en-US" sz="1400" dirty="0"/>
          </a:p>
          <a:p>
            <a:pPr marL="742950" lvl="1" indent="-285750">
              <a:buFont typeface="Arial" panose="020B0604020202020204" pitchFamily="34" charset="0"/>
              <a:buChar char="•"/>
            </a:pPr>
            <a:r>
              <a:rPr lang="en-US" sz="1400" dirty="0">
                <a:cs typeface="Calibri"/>
              </a:rPr>
              <a:t>Midwest region follows the same sharp peak followed by a </a:t>
            </a:r>
            <a:r>
              <a:rPr lang="en-US" sz="1400" b="1" dirty="0">
                <a:cs typeface="Calibri"/>
              </a:rPr>
              <a:t>~21% decrease </a:t>
            </a:r>
            <a:r>
              <a:rPr lang="en-US" sz="1400" dirty="0">
                <a:cs typeface="Calibri"/>
              </a:rPr>
              <a:t>in unit sales </a:t>
            </a:r>
          </a:p>
          <a:p>
            <a:pPr marL="742950" lvl="1" indent="-285750">
              <a:buFont typeface="Arial" panose="020B0604020202020204" pitchFamily="34" charset="0"/>
              <a:buChar char="•"/>
            </a:pPr>
            <a:r>
              <a:rPr lang="en-US" sz="1400" dirty="0"/>
              <a:t>The differences are significant to observe when comparing Private vs. National Brands in </a:t>
            </a:r>
            <a:r>
              <a:rPr lang="en-US" sz="1400" b="1" dirty="0">
                <a:solidFill>
                  <a:srgbClr val="000000"/>
                </a:solidFill>
                <a:effectLst/>
                <a:ea typeface="Times New Roman" panose="02020603050405020304" pitchFamily="18" charset="0"/>
                <a:cs typeface="Segoe UI"/>
              </a:rPr>
              <a:t>Midwest (N Central), Northeast, West, and South</a:t>
            </a:r>
            <a:r>
              <a:rPr lang="en-US" sz="1400" dirty="0"/>
              <a:t>“ After-COVID". The fluctuations in regional sales outside of COVID's impact in specific regions can be due to pricing strategies. </a:t>
            </a:r>
            <a:endParaRPr lang="en-US" sz="1400" dirty="0">
              <a:cs typeface="Calibri"/>
            </a:endParaRPr>
          </a:p>
          <a:p>
            <a:endParaRPr lang="en-US" dirty="0"/>
          </a:p>
        </p:txBody>
      </p:sp>
      <p:sp>
        <p:nvSpPr>
          <p:cNvPr id="4" name="Slide Number Placeholder 3"/>
          <p:cNvSpPr>
            <a:spLocks noGrp="1"/>
          </p:cNvSpPr>
          <p:nvPr>
            <p:ph type="sldNum" sz="quarter" idx="5"/>
          </p:nvPr>
        </p:nvSpPr>
        <p:spPr/>
        <p:txBody>
          <a:bodyPr/>
          <a:lstStyle/>
          <a:p>
            <a:fld id="{9E0EAA60-FBA9-4B62-A9B5-23A14F4A36B8}" type="slidenum">
              <a:rPr lang="en-US" smtClean="0"/>
              <a:t>24</a:t>
            </a:fld>
            <a:endParaRPr lang="en-US"/>
          </a:p>
        </p:txBody>
      </p:sp>
    </p:spTree>
    <p:extLst>
      <p:ext uri="{BB962C8B-B14F-4D97-AF65-F5344CB8AC3E}">
        <p14:creationId xmlns:p14="http://schemas.microsoft.com/office/powerpoint/2010/main" val="7123693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E0EAA60-FBA9-4B62-A9B5-23A14F4A36B8}" type="slidenum">
              <a:rPr lang="en-US" smtClean="0"/>
              <a:t>25</a:t>
            </a:fld>
            <a:endParaRPr lang="en-US"/>
          </a:p>
        </p:txBody>
      </p:sp>
    </p:spTree>
    <p:extLst>
      <p:ext uri="{BB962C8B-B14F-4D97-AF65-F5344CB8AC3E}">
        <p14:creationId xmlns:p14="http://schemas.microsoft.com/office/powerpoint/2010/main" val="23500997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A55CF2-256D-44FD-9430-5B63A079CF5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799322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0EAA60-FBA9-4B62-A9B5-23A14F4A36B8}" type="slidenum">
              <a:rPr lang="en-US" smtClean="0"/>
              <a:t>6</a:t>
            </a:fld>
            <a:endParaRPr lang="en-US"/>
          </a:p>
        </p:txBody>
      </p:sp>
    </p:spTree>
    <p:extLst>
      <p:ext uri="{BB962C8B-B14F-4D97-AF65-F5344CB8AC3E}">
        <p14:creationId xmlns:p14="http://schemas.microsoft.com/office/powerpoint/2010/main" val="3553979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National brand</a:t>
            </a:r>
            <a:r>
              <a:rPr lang="en-US" sz="1200" dirty="0"/>
              <a:t>: MEALS is the major driver for revenue, then, 2</a:t>
            </a:r>
            <a:r>
              <a:rPr lang="en-US" sz="1200" baseline="30000" dirty="0"/>
              <a:t>nd</a:t>
            </a:r>
            <a:r>
              <a:rPr lang="en-US" sz="1200" dirty="0"/>
              <a:t> MEXICAN &amp;  3</a:t>
            </a:r>
            <a:r>
              <a:rPr lang="en-US" sz="1200" baseline="30000" dirty="0"/>
              <a:t>rd</a:t>
            </a:r>
            <a:r>
              <a:rPr lang="en-US" sz="1200" dirty="0"/>
              <a:t> POCKET FOOD. We observe a bit wider variance in % month over month of units sold after COVID compare to before COVID, supporting the conclusion that </a:t>
            </a:r>
            <a:r>
              <a:rPr lang="en-US" sz="1200" b="1" dirty="0"/>
              <a:t>COVID has impact on top selling National brand</a:t>
            </a:r>
          </a:p>
          <a:p>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Private label</a:t>
            </a:r>
            <a:r>
              <a:rPr lang="en-US" sz="1200" dirty="0"/>
              <a:t>: MEALS is the major driver for revenue, then, 2</a:t>
            </a:r>
            <a:r>
              <a:rPr lang="en-US" sz="1200" baseline="30000" dirty="0"/>
              <a:t>nd</a:t>
            </a:r>
            <a:r>
              <a:rPr lang="en-US" sz="1200" dirty="0"/>
              <a:t> SANDWICH &amp;  3</a:t>
            </a:r>
            <a:r>
              <a:rPr lang="en-US" sz="1200" baseline="30000" dirty="0"/>
              <a:t>rd</a:t>
            </a:r>
            <a:r>
              <a:rPr lang="en-US" sz="1200" dirty="0"/>
              <a:t> MEXICAN. We observe a downward trend for MEALS over time. </a:t>
            </a:r>
            <a:r>
              <a:rPr lang="en-US" sz="1200" b="1" dirty="0"/>
              <a:t>The impact of COVID is not clear to Private label.</a:t>
            </a:r>
          </a:p>
          <a:p>
            <a:endParaRPr lang="en-US" sz="1200" dirty="0"/>
          </a:p>
        </p:txBody>
      </p:sp>
      <p:sp>
        <p:nvSpPr>
          <p:cNvPr id="4" name="Slide Number Placeholder 3"/>
          <p:cNvSpPr>
            <a:spLocks noGrp="1"/>
          </p:cNvSpPr>
          <p:nvPr>
            <p:ph type="sldNum" sz="quarter" idx="5"/>
          </p:nvPr>
        </p:nvSpPr>
        <p:spPr/>
        <p:txBody>
          <a:bodyPr/>
          <a:lstStyle/>
          <a:p>
            <a:fld id="{9E0EAA60-FBA9-4B62-A9B5-23A14F4A36B8}" type="slidenum">
              <a:rPr lang="en-US" smtClean="0"/>
              <a:t>7</a:t>
            </a:fld>
            <a:endParaRPr lang="en-US"/>
          </a:p>
        </p:txBody>
      </p:sp>
    </p:spTree>
    <p:extLst>
      <p:ext uri="{BB962C8B-B14F-4D97-AF65-F5344CB8AC3E}">
        <p14:creationId xmlns:p14="http://schemas.microsoft.com/office/powerpoint/2010/main" val="21596470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 </a:t>
            </a:r>
          </a:p>
          <a:p>
            <a:r>
              <a:rPr lang="en-US" sz="1200" dirty="0"/>
              <a:t>Analyzing average monthly prices of TOP 5 NATIONAL BRAND product type groups, we observe there are different trends among those 5 groups: </a:t>
            </a:r>
          </a:p>
          <a:p>
            <a:pPr marL="171450" indent="-171450">
              <a:buFontTx/>
              <a:buChar char="-"/>
            </a:pPr>
            <a:r>
              <a:rPr lang="en-US" sz="1200" dirty="0"/>
              <a:t>Upward trend and most fluctuating: </a:t>
            </a:r>
            <a:r>
              <a:rPr lang="en-US" sz="1200" b="1" dirty="0"/>
              <a:t>BURGERNV</a:t>
            </a:r>
            <a:r>
              <a:rPr lang="en-US" sz="1200" dirty="0"/>
              <a:t>, with Var(% monthly Price change ) = 0.36</a:t>
            </a:r>
          </a:p>
          <a:p>
            <a:pPr marL="171450" indent="-171450">
              <a:buFontTx/>
              <a:buChar char="-"/>
            </a:pPr>
            <a:r>
              <a:rPr lang="en-US" sz="1200" dirty="0"/>
              <a:t>Slight movements: </a:t>
            </a:r>
            <a:r>
              <a:rPr lang="en-US" sz="1200" b="1" dirty="0"/>
              <a:t>MEXICAN</a:t>
            </a:r>
            <a:r>
              <a:rPr lang="en-US" sz="1200" dirty="0"/>
              <a:t>, </a:t>
            </a:r>
            <a:r>
              <a:rPr lang="en-US" sz="1200" b="1" dirty="0"/>
              <a:t>MEALS</a:t>
            </a:r>
            <a:r>
              <a:rPr lang="en-US" sz="1200" dirty="0"/>
              <a:t>, </a:t>
            </a:r>
            <a:r>
              <a:rPr lang="en-US" sz="1200" b="1" dirty="0"/>
              <a:t>POCKET FOOD</a:t>
            </a:r>
            <a:r>
              <a:rPr lang="en-US" sz="1200" dirty="0"/>
              <a:t>, </a:t>
            </a:r>
            <a:r>
              <a:rPr lang="en-US" sz="1200" b="1" dirty="0"/>
              <a:t>HOT DOG, </a:t>
            </a:r>
            <a:r>
              <a:rPr lang="en-US" sz="1200" dirty="0"/>
              <a:t>and </a:t>
            </a:r>
            <a:r>
              <a:rPr lang="en-US" sz="1200" b="1" dirty="0"/>
              <a:t>SANDWICH </a:t>
            </a:r>
            <a:r>
              <a:rPr lang="en-US" sz="1200" dirty="0"/>
              <a:t>with Var(%monthly price change) ranging from 0.01 – 0.05.</a:t>
            </a:r>
          </a:p>
          <a:p>
            <a:r>
              <a:rPr lang="en-US" sz="1200" dirty="0"/>
              <a:t>We also observe that </a:t>
            </a:r>
            <a:r>
              <a:rPr lang="en-US" sz="1200" b="1" u="sng" dirty="0"/>
              <a:t>COVID has impact on </a:t>
            </a:r>
            <a:r>
              <a:rPr lang="en-US" sz="1200" dirty="0"/>
              <a:t>the Price change of TOP 5 groups regarding to the wide fluctuation of % monthly price change before vs. after COVID of </a:t>
            </a:r>
            <a:r>
              <a:rPr lang="en-US" sz="1200" b="1" dirty="0"/>
              <a:t>BURGERNV</a:t>
            </a:r>
            <a:r>
              <a:rPr lang="en-US" sz="1200" dirty="0"/>
              <a:t>, </a:t>
            </a:r>
            <a:r>
              <a:rPr lang="en-US" sz="1200" b="1" dirty="0"/>
              <a:t>MEXICAN </a:t>
            </a:r>
            <a:r>
              <a:rPr lang="en-US" sz="1200" dirty="0"/>
              <a:t>and </a:t>
            </a:r>
            <a:r>
              <a:rPr lang="en-US" sz="1200" b="1" dirty="0"/>
              <a:t>SANDWICH</a:t>
            </a:r>
          </a:p>
          <a:p>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trend of average month price of TOP 5 in PRIVATE BRAND is </a:t>
            </a:r>
            <a:r>
              <a:rPr lang="en-US" sz="1200" b="1" dirty="0"/>
              <a:t>more </a:t>
            </a:r>
            <a:r>
              <a:rPr lang="en-US" sz="1200" b="1" u="sng" dirty="0"/>
              <a:t>stable </a:t>
            </a:r>
            <a:r>
              <a:rPr lang="en-US" sz="1200" dirty="0"/>
              <a:t>compared to NATIONAL BRAND. We also observe that </a:t>
            </a:r>
            <a:r>
              <a:rPr lang="en-US" sz="1200" b="1" u="sng" dirty="0"/>
              <a:t>COVID does not show a significant impact on </a:t>
            </a:r>
            <a:r>
              <a:rPr lang="en-US" sz="1200" dirty="0"/>
              <a:t>the Price change of TOP 5 groups in PRIVATE BRAND</a:t>
            </a:r>
          </a:p>
          <a:p>
            <a:endParaRPr lang="en-US" sz="1200" b="1" dirty="0"/>
          </a:p>
          <a:p>
            <a:endParaRPr lang="en-US" dirty="0"/>
          </a:p>
        </p:txBody>
      </p:sp>
      <p:sp>
        <p:nvSpPr>
          <p:cNvPr id="4" name="Slide Number Placeholder 3"/>
          <p:cNvSpPr>
            <a:spLocks noGrp="1"/>
          </p:cNvSpPr>
          <p:nvPr>
            <p:ph type="sldNum" sz="quarter" idx="5"/>
          </p:nvPr>
        </p:nvSpPr>
        <p:spPr/>
        <p:txBody>
          <a:bodyPr/>
          <a:lstStyle/>
          <a:p>
            <a:fld id="{9E0EAA60-FBA9-4B62-A9B5-23A14F4A36B8}" type="slidenum">
              <a:rPr lang="en-US" smtClean="0"/>
              <a:t>8</a:t>
            </a:fld>
            <a:endParaRPr lang="en-US"/>
          </a:p>
        </p:txBody>
      </p:sp>
    </p:spTree>
    <p:extLst>
      <p:ext uri="{BB962C8B-B14F-4D97-AF65-F5344CB8AC3E}">
        <p14:creationId xmlns:p14="http://schemas.microsoft.com/office/powerpoint/2010/main" val="11172483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Speaker notes – </a:t>
            </a:r>
          </a:p>
          <a:p>
            <a:r>
              <a:rPr lang="en-US" sz="1200" dirty="0"/>
              <a:t>We observe a high demand at all NUTRITION LEVEL after COVID, in Mar/2020, then, a sharp decrease in demand in the following month. </a:t>
            </a:r>
            <a:endParaRPr lang="en-US" sz="1200" b="1" dirty="0"/>
          </a:p>
          <a:p>
            <a:r>
              <a:rPr lang="en-US" sz="1200" b="1" dirty="0"/>
              <a:t>GOOD </a:t>
            </a:r>
            <a:r>
              <a:rPr lang="en-US" sz="1200" dirty="0"/>
              <a:t>(or </a:t>
            </a:r>
            <a:r>
              <a:rPr lang="en-US" sz="1200" b="1" dirty="0"/>
              <a:t>healthy</a:t>
            </a:r>
            <a:r>
              <a:rPr lang="en-US" sz="1200" dirty="0"/>
              <a:t>) products, including VEGETARIAN BURGER, experienced a significant increase in demand right after COVID. But, in other side, the units sold is relatively small compared to other products. There is not enough evidence to say there is any significant change in demand regarding to nutrition level before and after COVID.</a:t>
            </a:r>
          </a:p>
          <a:p>
            <a:endParaRPr lang="en-US" dirty="0"/>
          </a:p>
        </p:txBody>
      </p:sp>
      <p:sp>
        <p:nvSpPr>
          <p:cNvPr id="4" name="Slide Number Placeholder 3"/>
          <p:cNvSpPr>
            <a:spLocks noGrp="1"/>
          </p:cNvSpPr>
          <p:nvPr>
            <p:ph type="sldNum" sz="quarter" idx="5"/>
          </p:nvPr>
        </p:nvSpPr>
        <p:spPr/>
        <p:txBody>
          <a:bodyPr/>
          <a:lstStyle/>
          <a:p>
            <a:fld id="{9E0EAA60-FBA9-4B62-A9B5-23A14F4A36B8}" type="slidenum">
              <a:rPr lang="en-US" smtClean="0"/>
              <a:t>9</a:t>
            </a:fld>
            <a:endParaRPr lang="en-US"/>
          </a:p>
        </p:txBody>
      </p:sp>
    </p:spTree>
    <p:extLst>
      <p:ext uri="{BB962C8B-B14F-4D97-AF65-F5344CB8AC3E}">
        <p14:creationId xmlns:p14="http://schemas.microsoft.com/office/powerpoint/2010/main" val="2679561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E0EAA60-FBA9-4B62-A9B5-23A14F4A36B8}" type="slidenum">
              <a:rPr lang="en-US" smtClean="0"/>
              <a:t>10</a:t>
            </a:fld>
            <a:endParaRPr lang="en-US"/>
          </a:p>
        </p:txBody>
      </p:sp>
    </p:spTree>
    <p:extLst>
      <p:ext uri="{BB962C8B-B14F-4D97-AF65-F5344CB8AC3E}">
        <p14:creationId xmlns:p14="http://schemas.microsoft.com/office/powerpoint/2010/main" val="2540956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further analyze if there were any specific factors effecting preference for a particular product type – we ran a multinomial regression</a:t>
            </a:r>
          </a:p>
        </p:txBody>
      </p:sp>
      <p:sp>
        <p:nvSpPr>
          <p:cNvPr id="4" name="Slide Number Placeholder 3"/>
          <p:cNvSpPr>
            <a:spLocks noGrp="1"/>
          </p:cNvSpPr>
          <p:nvPr>
            <p:ph type="sldNum" sz="quarter" idx="5"/>
          </p:nvPr>
        </p:nvSpPr>
        <p:spPr/>
        <p:txBody>
          <a:bodyPr/>
          <a:lstStyle/>
          <a:p>
            <a:fld id="{9E0EAA60-FBA9-4B62-A9B5-23A14F4A36B8}" type="slidenum">
              <a:rPr lang="en-US" smtClean="0"/>
              <a:t>11</a:t>
            </a:fld>
            <a:endParaRPr lang="en-US"/>
          </a:p>
        </p:txBody>
      </p:sp>
    </p:spTree>
    <p:extLst>
      <p:ext uri="{BB962C8B-B14F-4D97-AF65-F5344CB8AC3E}">
        <p14:creationId xmlns:p14="http://schemas.microsoft.com/office/powerpoint/2010/main" val="8190030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E0EAA60-FBA9-4B62-A9B5-23A14F4A36B8}" type="slidenum">
              <a:rPr lang="en-US" smtClean="0"/>
              <a:t>12</a:t>
            </a:fld>
            <a:endParaRPr lang="en-US"/>
          </a:p>
        </p:txBody>
      </p:sp>
    </p:spTree>
    <p:extLst>
      <p:ext uri="{BB962C8B-B14F-4D97-AF65-F5344CB8AC3E}">
        <p14:creationId xmlns:p14="http://schemas.microsoft.com/office/powerpoint/2010/main" val="33572925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Speaker notes – </a:t>
            </a:r>
          </a:p>
          <a:p>
            <a:r>
              <a:rPr lang="en-US" sz="1200"/>
              <a:t>Analyzing average monthly prices of TOP 5 NATIONAL BRAND product type groups, we observe there are different trends among those 5 groups: </a:t>
            </a:r>
          </a:p>
          <a:p>
            <a:pPr marL="171450" indent="-171450">
              <a:buFontTx/>
              <a:buChar char="-"/>
            </a:pPr>
            <a:r>
              <a:rPr lang="en-US" sz="1200"/>
              <a:t>Upward trend and most fluctuating: </a:t>
            </a:r>
            <a:r>
              <a:rPr lang="en-US" sz="1200" b="1"/>
              <a:t>BURGERNV</a:t>
            </a:r>
            <a:r>
              <a:rPr lang="en-US" sz="1200"/>
              <a:t>, with Var(% monthly Price change ) = 0.36</a:t>
            </a:r>
          </a:p>
          <a:p>
            <a:pPr marL="171450" indent="-171450">
              <a:buFontTx/>
              <a:buChar char="-"/>
            </a:pPr>
            <a:r>
              <a:rPr lang="en-US" sz="1200"/>
              <a:t>Slight movements: </a:t>
            </a:r>
            <a:r>
              <a:rPr lang="en-US" sz="1200" b="1"/>
              <a:t>MEXICAN</a:t>
            </a:r>
            <a:r>
              <a:rPr lang="en-US" sz="1200"/>
              <a:t>, </a:t>
            </a:r>
            <a:r>
              <a:rPr lang="en-US" sz="1200" b="1"/>
              <a:t>MEALS</a:t>
            </a:r>
            <a:r>
              <a:rPr lang="en-US" sz="1200"/>
              <a:t>, </a:t>
            </a:r>
            <a:r>
              <a:rPr lang="en-US" sz="1200" b="1"/>
              <a:t>POCKET FOOD</a:t>
            </a:r>
            <a:r>
              <a:rPr lang="en-US" sz="1200"/>
              <a:t>, </a:t>
            </a:r>
            <a:r>
              <a:rPr lang="en-US" sz="1200" b="1"/>
              <a:t>HOT DOG, </a:t>
            </a:r>
            <a:r>
              <a:rPr lang="en-US" sz="1200"/>
              <a:t>and </a:t>
            </a:r>
            <a:r>
              <a:rPr lang="en-US" sz="1200" b="1"/>
              <a:t>SANDWICH </a:t>
            </a:r>
            <a:r>
              <a:rPr lang="en-US" sz="1200"/>
              <a:t>with Var(%monthly price change) ranging from 0.01 – 0.05.</a:t>
            </a:r>
          </a:p>
          <a:p>
            <a:r>
              <a:rPr lang="en-US" sz="1200"/>
              <a:t>We also observe that </a:t>
            </a:r>
            <a:r>
              <a:rPr lang="en-US" sz="1200" b="1" u="sng"/>
              <a:t>COVID has impact on </a:t>
            </a:r>
            <a:r>
              <a:rPr lang="en-US" sz="1200"/>
              <a:t>the Price change of TOP 5 groups regarding to the wide fluctuation of % monthly price change before vs. after COVID of </a:t>
            </a:r>
            <a:r>
              <a:rPr lang="en-US" sz="1200" b="1"/>
              <a:t>BURGERNV</a:t>
            </a:r>
            <a:r>
              <a:rPr lang="en-US" sz="1200"/>
              <a:t>, </a:t>
            </a:r>
            <a:r>
              <a:rPr lang="en-US" sz="1200" b="1"/>
              <a:t>MEXICAN </a:t>
            </a:r>
            <a:r>
              <a:rPr lang="en-US" sz="1200"/>
              <a:t>and </a:t>
            </a:r>
            <a:r>
              <a:rPr lang="en-US" sz="1200" b="1"/>
              <a:t>SANDWICH</a:t>
            </a:r>
          </a:p>
          <a:p>
            <a:endParaRPr lang="en-US" sz="1200" b="1"/>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The trend of average month price of TOP 5 in PRIVATE BRAND is </a:t>
            </a:r>
            <a:r>
              <a:rPr lang="en-US" sz="1200" b="1"/>
              <a:t>more </a:t>
            </a:r>
            <a:r>
              <a:rPr lang="en-US" sz="1200" b="1" u="sng"/>
              <a:t>stable </a:t>
            </a:r>
            <a:r>
              <a:rPr lang="en-US" sz="1200"/>
              <a:t>compared to NATIONAL BRAND. We also observe that </a:t>
            </a:r>
            <a:r>
              <a:rPr lang="en-US" sz="1200" b="1" u="sng"/>
              <a:t>COVID does not show a significant impact on </a:t>
            </a:r>
            <a:r>
              <a:rPr lang="en-US" sz="1200"/>
              <a:t>the Price change of TOP 5 groups in PRIVATE BRAND</a:t>
            </a:r>
          </a:p>
          <a:p>
            <a:endParaRPr lang="en-US" sz="1200" b="1"/>
          </a:p>
          <a:p>
            <a:endParaRPr lang="en-US"/>
          </a:p>
        </p:txBody>
      </p:sp>
      <p:sp>
        <p:nvSpPr>
          <p:cNvPr id="4" name="Slide Number Placeholder 3"/>
          <p:cNvSpPr>
            <a:spLocks noGrp="1"/>
          </p:cNvSpPr>
          <p:nvPr>
            <p:ph type="sldNum" sz="quarter" idx="5"/>
          </p:nvPr>
        </p:nvSpPr>
        <p:spPr/>
        <p:txBody>
          <a:bodyPr/>
          <a:lstStyle/>
          <a:p>
            <a:fld id="{9E0EAA60-FBA9-4B62-A9B5-23A14F4A36B8}" type="slidenum">
              <a:rPr lang="en-US" smtClean="0"/>
              <a:t>15</a:t>
            </a:fld>
            <a:endParaRPr lang="en-US"/>
          </a:p>
        </p:txBody>
      </p:sp>
    </p:spTree>
    <p:extLst>
      <p:ext uri="{BB962C8B-B14F-4D97-AF65-F5344CB8AC3E}">
        <p14:creationId xmlns:p14="http://schemas.microsoft.com/office/powerpoint/2010/main" val="1117248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23B96-89EE-452E-9702-9622E72D7F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C2FA6D6-D835-47B4-87EC-31CDB5346FD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D4F7018-B558-4212-9A6B-B9A1D1B45724}"/>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5" name="Footer Placeholder 4">
            <a:extLst>
              <a:ext uri="{FF2B5EF4-FFF2-40B4-BE49-F238E27FC236}">
                <a16:creationId xmlns:a16="http://schemas.microsoft.com/office/drawing/2014/main" id="{C34E9014-4958-42A6-BC59-BB1AF31401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7DED89-740A-47F7-B2AE-121FAA3DF53E}"/>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4163057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1A100-ED87-4601-BFA4-64B2C6ED44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8EF399-E921-4B2F-9B35-79F3C7AA27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FCDF3A-3734-449C-94AF-4527A9B9FA96}"/>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5" name="Footer Placeholder 4">
            <a:extLst>
              <a:ext uri="{FF2B5EF4-FFF2-40B4-BE49-F238E27FC236}">
                <a16:creationId xmlns:a16="http://schemas.microsoft.com/office/drawing/2014/main" id="{C9D80A75-4B3D-4689-8E04-9DE6D7A271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4C05D7-8454-4748-A437-B66A92942798}"/>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31245036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13EF07-B9F0-4000-9FCD-6A5D0A83A7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9A598E-AB43-4543-A1AE-82046FB7D49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71CF64-25CE-409C-A7AE-966D1EFC1971}"/>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5" name="Footer Placeholder 4">
            <a:extLst>
              <a:ext uri="{FF2B5EF4-FFF2-40B4-BE49-F238E27FC236}">
                <a16:creationId xmlns:a16="http://schemas.microsoft.com/office/drawing/2014/main" id="{BCE72260-0A08-4DFF-8C2D-6D034F9D1F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70900E-6241-4833-B258-21F57177AF8A}"/>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12097069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4E4F8-638A-434E-BE5B-57F2CF7A19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8FD98F-7EC0-4496-988E-45017622B1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8C8268-4F9D-4142-B382-BB85DCE1FC10}"/>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5" name="Footer Placeholder 4">
            <a:extLst>
              <a:ext uri="{FF2B5EF4-FFF2-40B4-BE49-F238E27FC236}">
                <a16:creationId xmlns:a16="http://schemas.microsoft.com/office/drawing/2014/main" id="{E908D929-F26C-4FB5-A4A1-C3FB73CF74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8825F3-3B06-4A75-BF6C-F13F66F84E45}"/>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2809115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ECB22-F67F-4353-9825-B7FF4E910A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12DD612-70D6-4BAE-87E7-5D20548944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55DAAA-8AFC-4EDD-A5E8-323534FAD5CB}"/>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5" name="Footer Placeholder 4">
            <a:extLst>
              <a:ext uri="{FF2B5EF4-FFF2-40B4-BE49-F238E27FC236}">
                <a16:creationId xmlns:a16="http://schemas.microsoft.com/office/drawing/2014/main" id="{DB3B440B-57BD-4AD2-A45B-356F2A58E4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B22ED-D745-4DA4-B8E0-67C517039672}"/>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41256393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DD578-9886-4887-9070-D311ED1D37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E236C3-F3F0-409F-8040-4F93A23BBC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6A67FD-1919-415E-9FAE-603B5160C5A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621D95-BB67-4497-939C-8859420D1E57}"/>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6" name="Footer Placeholder 5">
            <a:extLst>
              <a:ext uri="{FF2B5EF4-FFF2-40B4-BE49-F238E27FC236}">
                <a16:creationId xmlns:a16="http://schemas.microsoft.com/office/drawing/2014/main" id="{18B34F44-DFC5-4B20-A666-550952FBE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D28A29-1E93-49F4-AD0D-ACB6A6F35C19}"/>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1768105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31AD3-85F2-4C7B-9747-4B295B15DCD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A44CDD-1B97-4FE8-A751-BC3AB3BE9B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298D68-C5E4-4B73-B554-436773319C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6AFA08-FF08-42DD-B0B5-0A2A1022A9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A40A20-6361-48C3-BD18-F01318E1F5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6F463E-CDEC-4A26-A644-3B148FADB945}"/>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8" name="Footer Placeholder 7">
            <a:extLst>
              <a:ext uri="{FF2B5EF4-FFF2-40B4-BE49-F238E27FC236}">
                <a16:creationId xmlns:a16="http://schemas.microsoft.com/office/drawing/2014/main" id="{20C56CDE-D0DA-4611-B24A-956FEC2AD4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023B949-3EA2-49AA-BB4B-528DC4777817}"/>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22351381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765B6-7AED-4255-B431-EC45EC1BC39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36AEC3F-3F2F-47FD-80FD-3F19321A5A37}"/>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4" name="Footer Placeholder 3">
            <a:extLst>
              <a:ext uri="{FF2B5EF4-FFF2-40B4-BE49-F238E27FC236}">
                <a16:creationId xmlns:a16="http://schemas.microsoft.com/office/drawing/2014/main" id="{ADB7055B-6E24-49D8-A0C4-5ACE45E6503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B1509C-1D5A-4512-95E7-E099774B960E}"/>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3330001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17C3B5-0C01-40DA-95AF-1D9B60C9F374}"/>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3" name="Footer Placeholder 2">
            <a:extLst>
              <a:ext uri="{FF2B5EF4-FFF2-40B4-BE49-F238E27FC236}">
                <a16:creationId xmlns:a16="http://schemas.microsoft.com/office/drawing/2014/main" id="{9E488641-525F-4DCF-BAC7-740F13BF70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C9B3F4B-820D-4561-96B7-11F88F68FB83}"/>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654268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B69BE-78D9-4EF6-A8EB-5F6E393747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6AE208-3AA5-4445-93F5-0C816DB30E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34F39E-633A-4549-8A7E-6EECBD842A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CEA809-FA0C-4C19-875C-FE7FC5A23A80}"/>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6" name="Footer Placeholder 5">
            <a:extLst>
              <a:ext uri="{FF2B5EF4-FFF2-40B4-BE49-F238E27FC236}">
                <a16:creationId xmlns:a16="http://schemas.microsoft.com/office/drawing/2014/main" id="{1439D403-1619-4A8E-BAA6-DE4E9DEB1B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89FB83-4D38-4300-938B-6A964D44119C}"/>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13702105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8AC07-ADD0-4D99-B5F4-28606E208D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F004D64-A119-49BE-8249-1CEDCCE2D0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22C5DDB-44B3-461C-AB3F-89A53A9046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DD26DE-6E3A-4C29-B03D-BE0C095633D5}"/>
              </a:ext>
            </a:extLst>
          </p:cNvPr>
          <p:cNvSpPr>
            <a:spLocks noGrp="1"/>
          </p:cNvSpPr>
          <p:nvPr>
            <p:ph type="dt" sz="half" idx="10"/>
          </p:nvPr>
        </p:nvSpPr>
        <p:spPr/>
        <p:txBody>
          <a:bodyPr/>
          <a:lstStyle/>
          <a:p>
            <a:fld id="{27DA131F-F494-44C7-8179-FAC05CEC954F}" type="datetimeFigureOut">
              <a:rPr lang="en-US" smtClean="0"/>
              <a:t>5/5/2021</a:t>
            </a:fld>
            <a:endParaRPr lang="en-US"/>
          </a:p>
        </p:txBody>
      </p:sp>
      <p:sp>
        <p:nvSpPr>
          <p:cNvPr id="6" name="Footer Placeholder 5">
            <a:extLst>
              <a:ext uri="{FF2B5EF4-FFF2-40B4-BE49-F238E27FC236}">
                <a16:creationId xmlns:a16="http://schemas.microsoft.com/office/drawing/2014/main" id="{37A5EE0A-6A08-4BA1-843B-E4E4351792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08BE8F-3A77-4664-B1F8-33180E0ECC34}"/>
              </a:ext>
            </a:extLst>
          </p:cNvPr>
          <p:cNvSpPr>
            <a:spLocks noGrp="1"/>
          </p:cNvSpPr>
          <p:nvPr>
            <p:ph type="sldNum" sz="quarter" idx="12"/>
          </p:nvPr>
        </p:nvSpPr>
        <p:spPr/>
        <p:txBody>
          <a:bodyPr/>
          <a:lstStyle/>
          <a:p>
            <a:fld id="{C34DF7F9-A4A0-4B29-9F10-67CD71C74CC9}" type="slidenum">
              <a:rPr lang="en-US" smtClean="0"/>
              <a:t>‹#›</a:t>
            </a:fld>
            <a:endParaRPr lang="en-US"/>
          </a:p>
        </p:txBody>
      </p:sp>
    </p:spTree>
    <p:extLst>
      <p:ext uri="{BB962C8B-B14F-4D97-AF65-F5344CB8AC3E}">
        <p14:creationId xmlns:p14="http://schemas.microsoft.com/office/powerpoint/2010/main" val="14355703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D0874A-8AB3-41DA-8C8B-0EF979594F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C5633C3-BC58-452F-8276-66D13A0C9F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8D71C5-4546-4AA1-BA9E-85A7443F56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DA131F-F494-44C7-8179-FAC05CEC954F}" type="datetimeFigureOut">
              <a:rPr lang="en-US" smtClean="0"/>
              <a:t>5/5/2021</a:t>
            </a:fld>
            <a:endParaRPr lang="en-US"/>
          </a:p>
        </p:txBody>
      </p:sp>
      <p:sp>
        <p:nvSpPr>
          <p:cNvPr id="5" name="Footer Placeholder 4">
            <a:extLst>
              <a:ext uri="{FF2B5EF4-FFF2-40B4-BE49-F238E27FC236}">
                <a16:creationId xmlns:a16="http://schemas.microsoft.com/office/drawing/2014/main" id="{117B61A4-68EB-46C0-A44A-263403249D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4231EA-D2AE-46D7-A95C-D82785C049E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4DF7F9-A4A0-4B29-9F10-67CD71C74CC9}" type="slidenum">
              <a:rPr lang="en-US" smtClean="0"/>
              <a:t>‹#›</a:t>
            </a:fld>
            <a:endParaRPr lang="en-US"/>
          </a:p>
        </p:txBody>
      </p:sp>
    </p:spTree>
    <p:extLst>
      <p:ext uri="{BB962C8B-B14F-4D97-AF65-F5344CB8AC3E}">
        <p14:creationId xmlns:p14="http://schemas.microsoft.com/office/powerpoint/2010/main" val="26466648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9.xml"/><Relationship Id="rId5" Type="http://schemas.openxmlformats.org/officeDocument/2006/relationships/chart" Target="../charts/chart16.xml"/><Relationship Id="rId4" Type="http://schemas.openxmlformats.org/officeDocument/2006/relationships/chart" Target="../charts/chart15.xml"/></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tags" Target="../tags/tag12.xml"/><Relationship Id="rId7" Type="http://schemas.openxmlformats.org/officeDocument/2006/relationships/notesSlide" Target="../notesSlides/notesSlide7.xm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slideLayout" Target="../slideLayouts/slideLayout2.xml"/><Relationship Id="rId5" Type="http://schemas.openxmlformats.org/officeDocument/2006/relationships/tags" Target="../tags/tag14.xml"/><Relationship Id="rId4" Type="http://schemas.openxmlformats.org/officeDocument/2006/relationships/tags" Target="../tags/tag13.xml"/><Relationship Id="rId9"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chart" Target="../charts/chart1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package" Target="../embeddings/Microsoft_Excel_Worksheet.xlsx"/><Relationship Id="rId7" Type="http://schemas.openxmlformats.org/officeDocument/2006/relationships/package" Target="../embeddings/Microsoft_Excel_Worksheet1.xlsx"/><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chart" Target="../charts/chart24.xml"/><Relationship Id="rId5" Type="http://schemas.openxmlformats.org/officeDocument/2006/relationships/chart" Target="../charts/chart23.xml"/><Relationship Id="rId4" Type="http://schemas.openxmlformats.org/officeDocument/2006/relationships/image" Target="../media/image14.emf"/></Relationships>
</file>

<file path=ppt/slides/_rels/slide22.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chart" Target="../charts/chart26.xml"/></Relationships>
</file>

<file path=ppt/slides/_rels/slide23.xml.rels><?xml version="1.0" encoding="UTF-8" standalone="yes"?>
<Relationships xmlns="http://schemas.openxmlformats.org/package/2006/relationships"><Relationship Id="rId3" Type="http://schemas.openxmlformats.org/officeDocument/2006/relationships/chart" Target="../charts/chart29.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chart" Target="../charts/chart30.xml"/></Relationships>
</file>

<file path=ppt/slides/_rels/slide24.xml.rels><?xml version="1.0" encoding="UTF-8" standalone="yes"?>
<Relationships xmlns="http://schemas.openxmlformats.org/package/2006/relationships"><Relationship Id="rId3" Type="http://schemas.openxmlformats.org/officeDocument/2006/relationships/chart" Target="../charts/chart31.xm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chart" Target="../charts/chart3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tags" Target="../tags/tag17.xml"/><Relationship Id="rId7" Type="http://schemas.openxmlformats.org/officeDocument/2006/relationships/notesSlide" Target="../notesSlides/notesSlide18.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slideLayout" Target="../slideLayouts/slideLayout2.xml"/><Relationship Id="rId5" Type="http://schemas.openxmlformats.org/officeDocument/2006/relationships/tags" Target="../tags/tag19.xml"/><Relationship Id="rId4" Type="http://schemas.openxmlformats.org/officeDocument/2006/relationships/tags" Target="../tags/tag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chart" Target="../charts/chart2.xml"/><Relationship Id="rId3" Type="http://schemas.openxmlformats.org/officeDocument/2006/relationships/slideLayout" Target="../slideLayouts/slideLayout2.xml"/><Relationship Id="rId7" Type="http://schemas.openxmlformats.org/officeDocument/2006/relationships/chart" Target="../charts/chart1.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chart" Target="../charts/chart6.xml"/><Relationship Id="rId5" Type="http://schemas.openxmlformats.org/officeDocument/2006/relationships/chart" Target="../charts/chart5.xml"/><Relationship Id="rId4" Type="http://schemas.openxmlformats.org/officeDocument/2006/relationships/chart" Target="../charts/chart4.xml"/></Relationships>
</file>

<file path=ppt/slides/_rels/slide8.xml.rels><?xml version="1.0" encoding="UTF-8" standalone="yes"?>
<Relationships xmlns="http://schemas.openxmlformats.org/package/2006/relationships"><Relationship Id="rId8" Type="http://schemas.openxmlformats.org/officeDocument/2006/relationships/chart" Target="../charts/chart10.xml"/><Relationship Id="rId3" Type="http://schemas.openxmlformats.org/officeDocument/2006/relationships/slideLayout" Target="../slideLayouts/slideLayout2.xml"/><Relationship Id="rId7" Type="http://schemas.openxmlformats.org/officeDocument/2006/relationships/chart" Target="../charts/chart9.xml"/><Relationship Id="rId2" Type="http://schemas.openxmlformats.org/officeDocument/2006/relationships/tags" Target="../tags/tag7.xml"/><Relationship Id="rId1" Type="http://schemas.openxmlformats.org/officeDocument/2006/relationships/tags" Target="../tags/tag6.xml"/><Relationship Id="rId6" Type="http://schemas.openxmlformats.org/officeDocument/2006/relationships/chart" Target="../charts/chart8.xml"/><Relationship Id="rId5" Type="http://schemas.openxmlformats.org/officeDocument/2006/relationships/chart" Target="../charts/chart7.xml"/><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chart" Target="../charts/chart14.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chart" Target="../charts/char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Triangle 10">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EE04B5EB-F158-4507-90DD-BD23620C7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F9B9AC-50CA-4337-878B-720509AB07A5}"/>
              </a:ext>
            </a:extLst>
          </p:cNvPr>
          <p:cNvSpPr>
            <a:spLocks noGrp="1"/>
          </p:cNvSpPr>
          <p:nvPr>
            <p:ph type="ctrTitle"/>
          </p:nvPr>
        </p:nvSpPr>
        <p:spPr>
          <a:xfrm>
            <a:off x="965201" y="860247"/>
            <a:ext cx="5925989" cy="2879555"/>
          </a:xfrm>
        </p:spPr>
        <p:txBody>
          <a:bodyPr anchor="b">
            <a:normAutofit fontScale="90000"/>
          </a:bodyPr>
          <a:lstStyle/>
          <a:p>
            <a:pPr algn="r"/>
            <a:br>
              <a:rPr lang="en-US" sz="3100" dirty="0"/>
            </a:br>
            <a:r>
              <a:rPr lang="en-US" sz="3100" dirty="0"/>
              <a:t>Explaining</a:t>
            </a:r>
            <a:br>
              <a:rPr lang="en-US" sz="3100" dirty="0"/>
            </a:br>
            <a:r>
              <a:rPr lang="en-US" sz="3100" dirty="0"/>
              <a:t>Consumers’ Purchasing Behavior</a:t>
            </a:r>
            <a:br>
              <a:rPr lang="en-US" sz="3100" dirty="0"/>
            </a:br>
            <a:r>
              <a:rPr lang="en-US" sz="3100" dirty="0"/>
              <a:t>Before and After COVID-19</a:t>
            </a:r>
            <a:br>
              <a:rPr lang="en-US" sz="3100" dirty="0"/>
            </a:br>
            <a:br>
              <a:rPr lang="en-US" sz="3100" dirty="0"/>
            </a:br>
            <a:r>
              <a:rPr lang="en-US" sz="3100" dirty="0"/>
              <a:t>Conagra Brands</a:t>
            </a:r>
            <a:br>
              <a:rPr lang="en-US" sz="3100" dirty="0"/>
            </a:br>
            <a:r>
              <a:rPr lang="en-US" sz="3100" dirty="0"/>
              <a:t>May/2021</a:t>
            </a:r>
          </a:p>
        </p:txBody>
      </p:sp>
      <p:sp>
        <p:nvSpPr>
          <p:cNvPr id="3" name="Subtitle 2">
            <a:extLst>
              <a:ext uri="{FF2B5EF4-FFF2-40B4-BE49-F238E27FC236}">
                <a16:creationId xmlns:a16="http://schemas.microsoft.com/office/drawing/2014/main" id="{885AD57B-A179-4576-A0D4-04EA362D39D8}"/>
              </a:ext>
            </a:extLst>
          </p:cNvPr>
          <p:cNvSpPr>
            <a:spLocks noGrp="1"/>
          </p:cNvSpPr>
          <p:nvPr>
            <p:ph type="subTitle" idx="1"/>
          </p:nvPr>
        </p:nvSpPr>
        <p:spPr>
          <a:xfrm>
            <a:off x="962252" y="3939617"/>
            <a:ext cx="5925987" cy="2325453"/>
          </a:xfrm>
        </p:spPr>
        <p:txBody>
          <a:bodyPr anchor="t">
            <a:normAutofit fontScale="77500" lnSpcReduction="20000"/>
          </a:bodyPr>
          <a:lstStyle/>
          <a:p>
            <a:pPr algn="r"/>
            <a:r>
              <a:rPr lang="en-US" b="1" u="sng" dirty="0"/>
              <a:t>TEAM 7:</a:t>
            </a:r>
          </a:p>
          <a:p>
            <a:pPr algn="r"/>
            <a:r>
              <a:rPr lang="en-US" dirty="0" err="1"/>
              <a:t>Sarakshi</a:t>
            </a:r>
            <a:r>
              <a:rPr lang="en-US" dirty="0"/>
              <a:t> </a:t>
            </a:r>
            <a:r>
              <a:rPr lang="en-US" dirty="0" err="1"/>
              <a:t>Chandna</a:t>
            </a:r>
            <a:endParaRPr lang="en-US" dirty="0"/>
          </a:p>
          <a:p>
            <a:pPr algn="r"/>
            <a:r>
              <a:rPr lang="en-US" dirty="0"/>
              <a:t>Hung Quoc Nguyen</a:t>
            </a:r>
          </a:p>
          <a:p>
            <a:pPr algn="r"/>
            <a:r>
              <a:rPr lang="en-US" dirty="0"/>
              <a:t>Jeevan Matthew Varghese</a:t>
            </a:r>
          </a:p>
          <a:p>
            <a:pPr algn="r"/>
            <a:r>
              <a:rPr lang="en-US" dirty="0"/>
              <a:t>Sandeep Gautam</a:t>
            </a:r>
          </a:p>
          <a:p>
            <a:pPr algn="r"/>
            <a:r>
              <a:rPr lang="en-US" dirty="0"/>
              <a:t>Swathi </a:t>
            </a:r>
            <a:r>
              <a:rPr lang="en-US" dirty="0" err="1"/>
              <a:t>Vepachedu</a:t>
            </a:r>
            <a:endParaRPr lang="en-US" dirty="0"/>
          </a:p>
          <a:p>
            <a:pPr algn="r"/>
            <a:r>
              <a:rPr lang="en-US" dirty="0" err="1"/>
              <a:t>Sahithi</a:t>
            </a:r>
            <a:r>
              <a:rPr lang="en-US" dirty="0"/>
              <a:t> Ari</a:t>
            </a:r>
          </a:p>
          <a:p>
            <a:pPr algn="r"/>
            <a:endParaRPr lang="en-US" dirty="0"/>
          </a:p>
        </p:txBody>
      </p:sp>
      <p:pic>
        <p:nvPicPr>
          <p:cNvPr id="4" name="Picture 2" descr="upload.wikimedia.org/wikipedia/en/thumb/4/44/Co...">
            <a:extLst>
              <a:ext uri="{FF2B5EF4-FFF2-40B4-BE49-F238E27FC236}">
                <a16:creationId xmlns:a16="http://schemas.microsoft.com/office/drawing/2014/main" id="{A1C53024-E48D-4053-A116-E11A996B0FE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7532962" y="2489370"/>
            <a:ext cx="2621772" cy="19296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97144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REGIONAL FACTOR</a:t>
            </a:r>
          </a:p>
        </p:txBody>
      </p:sp>
      <p:sp>
        <p:nvSpPr>
          <p:cNvPr id="62" name="TextBox 61">
            <a:extLst>
              <a:ext uri="{FF2B5EF4-FFF2-40B4-BE49-F238E27FC236}">
                <a16:creationId xmlns:a16="http://schemas.microsoft.com/office/drawing/2014/main" id="{BCE9334F-84CD-461F-8CBA-E18D5FF6C9C0}"/>
              </a:ext>
            </a:extLst>
          </p:cNvPr>
          <p:cNvSpPr txBox="1"/>
          <p:nvPr/>
        </p:nvSpPr>
        <p:spPr>
          <a:xfrm>
            <a:off x="762828" y="4761173"/>
            <a:ext cx="11339017" cy="523220"/>
          </a:xfrm>
          <a:prstGeom prst="rect">
            <a:avLst/>
          </a:prstGeom>
          <a:noFill/>
        </p:spPr>
        <p:txBody>
          <a:bodyPr wrap="square" rtlCol="0">
            <a:spAutoFit/>
          </a:bodyPr>
          <a:lstStyle/>
          <a:p>
            <a:r>
              <a:rPr lang="en-US" sz="1400" b="1" dirty="0"/>
              <a:t>NATIONAL BRAND: </a:t>
            </a:r>
            <a:r>
              <a:rPr lang="en-US" sz="1400" dirty="0"/>
              <a:t>We observe a </a:t>
            </a:r>
            <a:r>
              <a:rPr lang="en-US" sz="1400" b="1" u="sng" dirty="0"/>
              <a:t>short-term </a:t>
            </a:r>
            <a:r>
              <a:rPr lang="en-US" sz="1400" dirty="0"/>
              <a:t>HIGH DEMAND from all four regions in Mar/2020, then, a sharp DECREASE in the following month. There is </a:t>
            </a:r>
            <a:r>
              <a:rPr lang="en-US" sz="1400" b="1" dirty="0"/>
              <a:t>similar pattern </a:t>
            </a:r>
            <a:r>
              <a:rPr lang="en-US" sz="1400" dirty="0"/>
              <a:t>in all four markets.</a:t>
            </a:r>
            <a:endParaRPr lang="en-US" sz="1400" b="1" dirty="0"/>
          </a:p>
        </p:txBody>
      </p:sp>
      <p:sp>
        <p:nvSpPr>
          <p:cNvPr id="63" name="Rectangle 62">
            <a:extLst>
              <a:ext uri="{FF2B5EF4-FFF2-40B4-BE49-F238E27FC236}">
                <a16:creationId xmlns:a16="http://schemas.microsoft.com/office/drawing/2014/main" id="{A6E8FA1C-DD54-4108-9131-ABC3FD737E71}"/>
              </a:ext>
            </a:extLst>
          </p:cNvPr>
          <p:cNvSpPr>
            <a:spLocks noChangeAspect="1"/>
          </p:cNvSpPr>
          <p:nvPr/>
        </p:nvSpPr>
        <p:spPr>
          <a:xfrm>
            <a:off x="114216" y="4782701"/>
            <a:ext cx="624548" cy="624548"/>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chemeClr val="accent5">
                    <a:lumMod val="60000"/>
                    <a:lumOff val="40000"/>
                  </a:schemeClr>
                </a:solidFill>
                <a:effectLst/>
                <a:uLnTx/>
                <a:uFillTx/>
                <a:latin typeface="Calibri"/>
                <a:ea typeface="+mn-ea"/>
                <a:cs typeface="+mn-cs"/>
              </a:rPr>
              <a:t>1</a:t>
            </a:r>
          </a:p>
        </p:txBody>
      </p:sp>
      <p:sp>
        <p:nvSpPr>
          <p:cNvPr id="64" name="TextBox 63">
            <a:extLst>
              <a:ext uri="{FF2B5EF4-FFF2-40B4-BE49-F238E27FC236}">
                <a16:creationId xmlns:a16="http://schemas.microsoft.com/office/drawing/2014/main" id="{F01DDE3E-00B1-4A20-9FE8-7FC5C52E2162}"/>
              </a:ext>
            </a:extLst>
          </p:cNvPr>
          <p:cNvSpPr txBox="1"/>
          <p:nvPr/>
        </p:nvSpPr>
        <p:spPr>
          <a:xfrm>
            <a:off x="791930" y="5335947"/>
            <a:ext cx="11285851" cy="738664"/>
          </a:xfrm>
          <a:prstGeom prst="rect">
            <a:avLst/>
          </a:prstGeom>
          <a:noFill/>
        </p:spPr>
        <p:txBody>
          <a:bodyPr wrap="square" rtlCol="0">
            <a:spAutoFit/>
          </a:bodyPr>
          <a:lstStyle/>
          <a:p>
            <a:r>
              <a:rPr lang="en-US" sz="1400" b="1" dirty="0"/>
              <a:t>PRIVATE LABEL: </a:t>
            </a:r>
            <a:r>
              <a:rPr lang="en-US" sz="1400" dirty="0"/>
              <a:t>We observe a high demand at all four regions after COVID, then, a sharp decline in demand. </a:t>
            </a:r>
          </a:p>
          <a:p>
            <a:pPr marL="742950" lvl="1" indent="-285750">
              <a:buFont typeface="Arial" panose="020B0604020202020204" pitchFamily="34" charset="0"/>
              <a:buChar char="•"/>
            </a:pPr>
            <a:r>
              <a:rPr lang="en-US" sz="1400" dirty="0"/>
              <a:t>In general, we observe slight downward trends in </a:t>
            </a:r>
            <a:r>
              <a:rPr lang="en-US" sz="1400" b="1" dirty="0"/>
              <a:t>MIDWEST/ WEST/ SOUTH</a:t>
            </a:r>
            <a:r>
              <a:rPr lang="en-US" sz="1400" dirty="0"/>
              <a:t> from 2018 to 2020</a:t>
            </a:r>
          </a:p>
          <a:p>
            <a:pPr marL="742950" lvl="1" indent="-285750">
              <a:buFont typeface="Arial" panose="020B0604020202020204" pitchFamily="34" charset="0"/>
              <a:buChar char="•"/>
            </a:pPr>
            <a:r>
              <a:rPr lang="en-US" sz="1400" dirty="0"/>
              <a:t>We observe a significant increase in demand in </a:t>
            </a:r>
            <a:r>
              <a:rPr lang="en-US" sz="1400" b="1" dirty="0"/>
              <a:t>MIDWEST </a:t>
            </a:r>
            <a:r>
              <a:rPr lang="en-US" sz="1400" dirty="0"/>
              <a:t>in Nov/2020</a:t>
            </a:r>
          </a:p>
        </p:txBody>
      </p:sp>
      <p:sp>
        <p:nvSpPr>
          <p:cNvPr id="65" name="Rectangle 64">
            <a:extLst>
              <a:ext uri="{FF2B5EF4-FFF2-40B4-BE49-F238E27FC236}">
                <a16:creationId xmlns:a16="http://schemas.microsoft.com/office/drawing/2014/main" id="{14F15CA4-6674-43E7-B022-6AAB6643FC0F}"/>
              </a:ext>
            </a:extLst>
          </p:cNvPr>
          <p:cNvSpPr>
            <a:spLocks noChangeAspect="1"/>
          </p:cNvSpPr>
          <p:nvPr/>
        </p:nvSpPr>
        <p:spPr>
          <a:xfrm>
            <a:off x="114216" y="5416503"/>
            <a:ext cx="624548" cy="624548"/>
          </a:xfrm>
          <a:prstGeom prst="rect">
            <a:avLst/>
          </a:pr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schemeClr val="accent3">
                    <a:lumMod val="60000"/>
                    <a:lumOff val="40000"/>
                  </a:schemeClr>
                </a:solidFill>
                <a:latin typeface="Calibri"/>
              </a:rPr>
              <a:t>2</a:t>
            </a:r>
            <a:endParaRPr kumimoji="0" lang="en-US" sz="2400" b="1" i="0" u="none" strike="noStrike" kern="1200" cap="none" spc="0" normalizeH="0" baseline="0" noProof="0" dirty="0">
              <a:ln>
                <a:noFill/>
              </a:ln>
              <a:solidFill>
                <a:schemeClr val="accent3">
                  <a:lumMod val="60000"/>
                  <a:lumOff val="40000"/>
                </a:schemeClr>
              </a:solidFill>
              <a:effectLst/>
              <a:uLnTx/>
              <a:uFillTx/>
              <a:latin typeface="Calibri"/>
              <a:ea typeface="+mn-ea"/>
              <a:cs typeface="+mn-cs"/>
            </a:endParaRPr>
          </a:p>
        </p:txBody>
      </p:sp>
      <p:grpSp>
        <p:nvGrpSpPr>
          <p:cNvPr id="2" name="Group 1">
            <a:extLst>
              <a:ext uri="{FF2B5EF4-FFF2-40B4-BE49-F238E27FC236}">
                <a16:creationId xmlns:a16="http://schemas.microsoft.com/office/drawing/2014/main" id="{C0B2ED35-013F-443C-B0DB-2BF038A00A92}"/>
              </a:ext>
            </a:extLst>
          </p:cNvPr>
          <p:cNvGrpSpPr/>
          <p:nvPr/>
        </p:nvGrpSpPr>
        <p:grpSpPr>
          <a:xfrm>
            <a:off x="661451" y="886093"/>
            <a:ext cx="10645488" cy="3688737"/>
            <a:chOff x="324555" y="910157"/>
            <a:chExt cx="10645488" cy="3688737"/>
          </a:xfrm>
        </p:grpSpPr>
        <p:graphicFrame>
          <p:nvGraphicFramePr>
            <p:cNvPr id="20" name="Chart 19">
              <a:extLst>
                <a:ext uri="{FF2B5EF4-FFF2-40B4-BE49-F238E27FC236}">
                  <a16:creationId xmlns:a16="http://schemas.microsoft.com/office/drawing/2014/main" id="{2393D3B6-BDE1-4292-B8E0-E533C7951B08}"/>
                </a:ext>
              </a:extLst>
            </p:cNvPr>
            <p:cNvGraphicFramePr>
              <a:graphicFrameLocks/>
            </p:cNvGraphicFramePr>
            <p:nvPr>
              <p:custDataLst>
                <p:tags r:id="rId1"/>
              </p:custDataLst>
              <p:extLst>
                <p:ext uri="{D42A27DB-BD31-4B8C-83A1-F6EECF244321}">
                  <p14:modId xmlns:p14="http://schemas.microsoft.com/office/powerpoint/2010/main" val="892688205"/>
                </p:ext>
              </p:extLst>
            </p:nvPr>
          </p:nvGraphicFramePr>
          <p:xfrm>
            <a:off x="505609" y="1306267"/>
            <a:ext cx="4840942" cy="3261591"/>
          </p:xfrm>
          <a:graphic>
            <a:graphicData uri="http://schemas.openxmlformats.org/drawingml/2006/chart">
              <c:chart xmlns:c="http://schemas.openxmlformats.org/drawingml/2006/chart" xmlns:r="http://schemas.openxmlformats.org/officeDocument/2006/relationships" r:id="rId4"/>
            </a:graphicData>
          </a:graphic>
        </p:graphicFrame>
        <p:sp>
          <p:nvSpPr>
            <p:cNvPr id="46" name="Rectangle 45">
              <a:extLst>
                <a:ext uri="{FF2B5EF4-FFF2-40B4-BE49-F238E27FC236}">
                  <a16:creationId xmlns:a16="http://schemas.microsoft.com/office/drawing/2014/main" id="{81C61ACD-64B0-4A97-AD16-5A616B2614A1}"/>
                </a:ext>
              </a:extLst>
            </p:cNvPr>
            <p:cNvSpPr/>
            <p:nvPr/>
          </p:nvSpPr>
          <p:spPr>
            <a:xfrm>
              <a:off x="324555" y="1071796"/>
              <a:ext cx="5075784" cy="3527098"/>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96DF7315-60AD-497A-A6E9-AAEC4AF9B051}"/>
                </a:ext>
              </a:extLst>
            </p:cNvPr>
            <p:cNvSpPr/>
            <p:nvPr/>
          </p:nvSpPr>
          <p:spPr>
            <a:xfrm>
              <a:off x="1229819" y="910157"/>
              <a:ext cx="3383280" cy="323278"/>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UNITS SOLD BY REGION – NATIONAL BRAND</a:t>
              </a:r>
            </a:p>
          </p:txBody>
        </p:sp>
        <p:sp>
          <p:nvSpPr>
            <p:cNvPr id="21" name="Rectangle 20">
              <a:extLst>
                <a:ext uri="{FF2B5EF4-FFF2-40B4-BE49-F238E27FC236}">
                  <a16:creationId xmlns:a16="http://schemas.microsoft.com/office/drawing/2014/main" id="{18ED75F4-4242-4EE8-A111-AB34739C48F2}"/>
                </a:ext>
              </a:extLst>
            </p:cNvPr>
            <p:cNvSpPr/>
            <p:nvPr/>
          </p:nvSpPr>
          <p:spPr>
            <a:xfrm>
              <a:off x="4121574" y="1468757"/>
              <a:ext cx="1171614" cy="2105426"/>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E8A1A2B9-9351-4214-8F9B-23627852826C}"/>
                </a:ext>
              </a:extLst>
            </p:cNvPr>
            <p:cNvSpPr/>
            <p:nvPr/>
          </p:nvSpPr>
          <p:spPr>
            <a:xfrm>
              <a:off x="4008714" y="1497647"/>
              <a:ext cx="350371" cy="1892987"/>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68104CCE-5990-4722-9058-C5D03E94BC27}"/>
                </a:ext>
              </a:extLst>
            </p:cNvPr>
            <p:cNvGrpSpPr/>
            <p:nvPr/>
          </p:nvGrpSpPr>
          <p:grpSpPr>
            <a:xfrm>
              <a:off x="6267446" y="1256504"/>
              <a:ext cx="4560455" cy="3157682"/>
              <a:chOff x="6267446" y="1256504"/>
              <a:chExt cx="4560455" cy="3157682"/>
            </a:xfrm>
          </p:grpSpPr>
          <p:graphicFrame>
            <p:nvGraphicFramePr>
              <p:cNvPr id="25" name="Chart 24">
                <a:extLst>
                  <a:ext uri="{FF2B5EF4-FFF2-40B4-BE49-F238E27FC236}">
                    <a16:creationId xmlns:a16="http://schemas.microsoft.com/office/drawing/2014/main" id="{CDEEBBD9-A05A-441E-ABAB-6DEF77CC6BB6}"/>
                  </a:ext>
                </a:extLst>
              </p:cNvPr>
              <p:cNvGraphicFramePr>
                <a:graphicFrameLocks/>
              </p:cNvGraphicFramePr>
              <p:nvPr>
                <p:extLst>
                  <p:ext uri="{D42A27DB-BD31-4B8C-83A1-F6EECF244321}">
                    <p14:modId xmlns:p14="http://schemas.microsoft.com/office/powerpoint/2010/main" val="1444859922"/>
                  </p:ext>
                </p:extLst>
              </p:nvPr>
            </p:nvGraphicFramePr>
            <p:xfrm>
              <a:off x="6267446" y="1256504"/>
              <a:ext cx="4560455" cy="3157682"/>
            </p:xfrm>
            <a:graphic>
              <a:graphicData uri="http://schemas.openxmlformats.org/drawingml/2006/chart">
                <c:chart xmlns:c="http://schemas.openxmlformats.org/drawingml/2006/chart" xmlns:r="http://schemas.openxmlformats.org/officeDocument/2006/relationships" r:id="rId5"/>
              </a:graphicData>
            </a:graphic>
          </p:graphicFrame>
          <p:sp>
            <p:nvSpPr>
              <p:cNvPr id="26" name="Rectangle 25">
                <a:extLst>
                  <a:ext uri="{FF2B5EF4-FFF2-40B4-BE49-F238E27FC236}">
                    <a16:creationId xmlns:a16="http://schemas.microsoft.com/office/drawing/2014/main" id="{B2CD1BA0-409C-44F3-8748-673AFE3822B6}"/>
                  </a:ext>
                </a:extLst>
              </p:cNvPr>
              <p:cNvSpPr/>
              <p:nvPr/>
            </p:nvSpPr>
            <p:spPr>
              <a:xfrm>
                <a:off x="9677221" y="1409449"/>
                <a:ext cx="1076214" cy="1991587"/>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5F4494CD-1A15-4DD2-8B22-7BE7708E4478}"/>
                </a:ext>
              </a:extLst>
            </p:cNvPr>
            <p:cNvSpPr/>
            <p:nvPr/>
          </p:nvSpPr>
          <p:spPr>
            <a:xfrm>
              <a:off x="9601722" y="1675559"/>
              <a:ext cx="350371" cy="1292935"/>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9E022AD-3DBE-44C4-865D-CBC29770C193}"/>
                </a:ext>
              </a:extLst>
            </p:cNvPr>
            <p:cNvSpPr/>
            <p:nvPr/>
          </p:nvSpPr>
          <p:spPr>
            <a:xfrm>
              <a:off x="5894259" y="1071796"/>
              <a:ext cx="5075784" cy="3527098"/>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24B8CAF-06B8-4E9C-9EBE-93BB097FC244}"/>
                </a:ext>
              </a:extLst>
            </p:cNvPr>
            <p:cNvSpPr/>
            <p:nvPr/>
          </p:nvSpPr>
          <p:spPr>
            <a:xfrm>
              <a:off x="6791661" y="910157"/>
              <a:ext cx="3280979" cy="323278"/>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UNITS SOLD BY REGION – PRIVATE LABEL</a:t>
              </a:r>
            </a:p>
          </p:txBody>
        </p:sp>
      </p:grpSp>
      <p:sp>
        <p:nvSpPr>
          <p:cNvPr id="28" name="Rectangle 27">
            <a:extLst>
              <a:ext uri="{FF2B5EF4-FFF2-40B4-BE49-F238E27FC236}">
                <a16:creationId xmlns:a16="http://schemas.microsoft.com/office/drawing/2014/main" id="{E92FAC09-6C8B-4667-B92E-4C210C3068E8}"/>
              </a:ext>
            </a:extLst>
          </p:cNvPr>
          <p:cNvSpPr>
            <a:spLocks noChangeAspect="1"/>
          </p:cNvSpPr>
          <p:nvPr/>
        </p:nvSpPr>
        <p:spPr>
          <a:xfrm>
            <a:off x="114216" y="6074369"/>
            <a:ext cx="624548" cy="624548"/>
          </a:xfrm>
          <a:prstGeom prst="rect">
            <a:avLst/>
          </a:prstGeom>
          <a:noFill/>
          <a:ln w="28575">
            <a:solidFill>
              <a:srgbClr val="DE772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srgbClr val="DE7722"/>
                </a:solidFill>
                <a:latin typeface="Calibri"/>
              </a:rPr>
              <a:t>3</a:t>
            </a:r>
            <a:endParaRPr kumimoji="0" lang="en-US" sz="2400" b="1" i="0" u="none" strike="noStrike" kern="1200" cap="none" spc="0" normalizeH="0" baseline="0" noProof="0" dirty="0">
              <a:ln>
                <a:noFill/>
              </a:ln>
              <a:solidFill>
                <a:srgbClr val="DE7722"/>
              </a:solidFill>
              <a:effectLst/>
              <a:uLnTx/>
              <a:uFillTx/>
              <a:latin typeface="Calibri"/>
              <a:ea typeface="+mn-ea"/>
              <a:cs typeface="+mn-cs"/>
            </a:endParaRPr>
          </a:p>
        </p:txBody>
      </p:sp>
      <p:sp>
        <p:nvSpPr>
          <p:cNvPr id="31" name="TextBox 30">
            <a:extLst>
              <a:ext uri="{FF2B5EF4-FFF2-40B4-BE49-F238E27FC236}">
                <a16:creationId xmlns:a16="http://schemas.microsoft.com/office/drawing/2014/main" id="{92F0AF58-6480-4B1A-8FF2-3C98AD7C4415}"/>
              </a:ext>
            </a:extLst>
          </p:cNvPr>
          <p:cNvSpPr txBox="1"/>
          <p:nvPr/>
        </p:nvSpPr>
        <p:spPr>
          <a:xfrm>
            <a:off x="838200" y="6074369"/>
            <a:ext cx="11285851" cy="738664"/>
          </a:xfrm>
          <a:prstGeom prst="rect">
            <a:avLst/>
          </a:prstGeom>
          <a:noFill/>
        </p:spPr>
        <p:txBody>
          <a:bodyPr wrap="square" rtlCol="0">
            <a:spAutoFit/>
          </a:bodyPr>
          <a:lstStyle/>
          <a:p>
            <a:r>
              <a:rPr lang="en-US" sz="1400" dirty="0"/>
              <a:t>WEST is the best market for both NATIONAL BRAND and PRIVATE LABEL. The demand shows a stationary pattern on monthly basic under the study period. The monthly changes are likely associated with changes to (1) pricing strategy or (2) product packages rather than the COVID outbreak over the study period.</a:t>
            </a:r>
          </a:p>
        </p:txBody>
      </p:sp>
    </p:spTree>
    <p:extLst>
      <p:ext uri="{BB962C8B-B14F-4D97-AF65-F5344CB8AC3E}">
        <p14:creationId xmlns:p14="http://schemas.microsoft.com/office/powerpoint/2010/main" val="414542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SUPPORTING ANALYSES – SUMMARY</a:t>
            </a:r>
          </a:p>
        </p:txBody>
      </p:sp>
      <p:sp>
        <p:nvSpPr>
          <p:cNvPr id="32" name="Rectangle 31">
            <a:extLst>
              <a:ext uri="{FF2B5EF4-FFF2-40B4-BE49-F238E27FC236}">
                <a16:creationId xmlns:a16="http://schemas.microsoft.com/office/drawing/2014/main" id="{7D77E310-9AB3-4CC7-817C-8A29B653D2B6}"/>
              </a:ext>
            </a:extLst>
          </p:cNvPr>
          <p:cNvSpPr/>
          <p:nvPr/>
        </p:nvSpPr>
        <p:spPr>
          <a:xfrm>
            <a:off x="215153" y="2990954"/>
            <a:ext cx="2650051" cy="37756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kern="0" dirty="0">
              <a:solidFill>
                <a:prstClr val="black"/>
              </a:solidFill>
              <a:latin typeface="Calibri"/>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0" cap="none" spc="0" normalizeH="0" baseline="0" noProof="0" dirty="0">
              <a:ln>
                <a:noFill/>
              </a:ln>
              <a:solidFill>
                <a:prstClr val="black"/>
              </a:solidFill>
              <a:effectLst/>
              <a:uLnTx/>
              <a:uFillTx/>
              <a:latin typeface="Calibri"/>
              <a:ea typeface="+mn-ea"/>
              <a:cs typeface="+mn-cs"/>
            </a:endParaRPr>
          </a:p>
        </p:txBody>
      </p:sp>
      <p:cxnSp>
        <p:nvCxnSpPr>
          <p:cNvPr id="130" name="Straight Connector 129">
            <a:extLst>
              <a:ext uri="{FF2B5EF4-FFF2-40B4-BE49-F238E27FC236}">
                <a16:creationId xmlns:a16="http://schemas.microsoft.com/office/drawing/2014/main" id="{99D8C97B-00C9-4100-8F32-10489BD38AC2}"/>
              </a:ext>
            </a:extLst>
          </p:cNvPr>
          <p:cNvCxnSpPr>
            <a:cxnSpLocks/>
            <a:stCxn id="132" idx="5"/>
          </p:cNvCxnSpPr>
          <p:nvPr/>
        </p:nvCxnSpPr>
        <p:spPr>
          <a:xfrm flipH="1">
            <a:off x="2490396" y="2137256"/>
            <a:ext cx="7152180" cy="15959"/>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1" name="Nom1">
            <a:extLst>
              <a:ext uri="{FF2B5EF4-FFF2-40B4-BE49-F238E27FC236}">
                <a16:creationId xmlns:a16="http://schemas.microsoft.com/office/drawing/2014/main" id="{2C78C9EA-880E-4E52-9D9E-0C8C1EE0050D}"/>
              </a:ext>
            </a:extLst>
          </p:cNvPr>
          <p:cNvSpPr>
            <a:spLocks noChangeAspect="1"/>
          </p:cNvSpPr>
          <p:nvPr/>
        </p:nvSpPr>
        <p:spPr>
          <a:xfrm>
            <a:off x="5585496" y="1701618"/>
            <a:ext cx="1021007" cy="887234"/>
          </a:xfrm>
          <a:custGeom>
            <a:avLst/>
            <a:gdLst>
              <a:gd name="connsiteX0" fmla="*/ 1552073 w 6244389"/>
              <a:gd name="connsiteY0" fmla="*/ 0 h 5426243"/>
              <a:gd name="connsiteX1" fmla="*/ 4704347 w 6244389"/>
              <a:gd name="connsiteY1" fmla="*/ 12032 h 5426243"/>
              <a:gd name="connsiteX2" fmla="*/ 6244389 w 6244389"/>
              <a:gd name="connsiteY2" fmla="*/ 2755232 h 5426243"/>
              <a:gd name="connsiteX3" fmla="*/ 4704347 w 6244389"/>
              <a:gd name="connsiteY3" fmla="*/ 5414211 h 5426243"/>
              <a:gd name="connsiteX4" fmla="*/ 1564105 w 6244389"/>
              <a:gd name="connsiteY4" fmla="*/ 5426243 h 5426243"/>
              <a:gd name="connsiteX5" fmla="*/ 0 w 6244389"/>
              <a:gd name="connsiteY5" fmla="*/ 2731169 h 5426243"/>
              <a:gd name="connsiteX6" fmla="*/ 1552073 w 6244389"/>
              <a:gd name="connsiteY6" fmla="*/ 0 h 5426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44389" h="5426243">
                <a:moveTo>
                  <a:pt x="1552073" y="0"/>
                </a:moveTo>
                <a:lnTo>
                  <a:pt x="4704347" y="12032"/>
                </a:lnTo>
                <a:lnTo>
                  <a:pt x="6244389" y="2755232"/>
                </a:lnTo>
                <a:lnTo>
                  <a:pt x="4704347" y="5414211"/>
                </a:lnTo>
                <a:lnTo>
                  <a:pt x="1564105" y="5426243"/>
                </a:lnTo>
                <a:lnTo>
                  <a:pt x="0" y="2731169"/>
                </a:lnTo>
                <a:lnTo>
                  <a:pt x="1552073" y="0"/>
                </a:lnTo>
                <a:close/>
              </a:path>
            </a:pathLst>
          </a:cu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white"/>
              </a:solidFill>
              <a:effectLst/>
              <a:uLnTx/>
              <a:uFillTx/>
              <a:latin typeface="Calibri"/>
              <a:ea typeface="+mn-ea"/>
              <a:cs typeface="+mn-cs"/>
            </a:endParaRPr>
          </a:p>
        </p:txBody>
      </p:sp>
      <p:sp>
        <p:nvSpPr>
          <p:cNvPr id="132" name="Nom2">
            <a:extLst>
              <a:ext uri="{FF2B5EF4-FFF2-40B4-BE49-F238E27FC236}">
                <a16:creationId xmlns:a16="http://schemas.microsoft.com/office/drawing/2014/main" id="{775C38FA-3E0E-42DF-B4D3-34542B43E0DD}"/>
              </a:ext>
            </a:extLst>
          </p:cNvPr>
          <p:cNvSpPr>
            <a:spLocks noChangeAspect="1"/>
          </p:cNvSpPr>
          <p:nvPr/>
        </p:nvSpPr>
        <p:spPr>
          <a:xfrm>
            <a:off x="9642576" y="1690688"/>
            <a:ext cx="1021007" cy="887234"/>
          </a:xfrm>
          <a:custGeom>
            <a:avLst/>
            <a:gdLst>
              <a:gd name="connsiteX0" fmla="*/ 1552073 w 6244389"/>
              <a:gd name="connsiteY0" fmla="*/ 0 h 5426243"/>
              <a:gd name="connsiteX1" fmla="*/ 4704347 w 6244389"/>
              <a:gd name="connsiteY1" fmla="*/ 12032 h 5426243"/>
              <a:gd name="connsiteX2" fmla="*/ 6244389 w 6244389"/>
              <a:gd name="connsiteY2" fmla="*/ 2755232 h 5426243"/>
              <a:gd name="connsiteX3" fmla="*/ 4704347 w 6244389"/>
              <a:gd name="connsiteY3" fmla="*/ 5414211 h 5426243"/>
              <a:gd name="connsiteX4" fmla="*/ 1564105 w 6244389"/>
              <a:gd name="connsiteY4" fmla="*/ 5426243 h 5426243"/>
              <a:gd name="connsiteX5" fmla="*/ 0 w 6244389"/>
              <a:gd name="connsiteY5" fmla="*/ 2731169 h 5426243"/>
              <a:gd name="connsiteX6" fmla="*/ 1552073 w 6244389"/>
              <a:gd name="connsiteY6" fmla="*/ 0 h 5426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44389" h="5426243">
                <a:moveTo>
                  <a:pt x="1552073" y="0"/>
                </a:moveTo>
                <a:lnTo>
                  <a:pt x="4704347" y="12032"/>
                </a:lnTo>
                <a:lnTo>
                  <a:pt x="6244389" y="2755232"/>
                </a:lnTo>
                <a:lnTo>
                  <a:pt x="4704347" y="5414211"/>
                </a:lnTo>
                <a:lnTo>
                  <a:pt x="1564105" y="5426243"/>
                </a:lnTo>
                <a:lnTo>
                  <a:pt x="0" y="2731169"/>
                </a:lnTo>
                <a:lnTo>
                  <a:pt x="1552073" y="0"/>
                </a:lnTo>
                <a:close/>
              </a:path>
            </a:pathLst>
          </a:cu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white"/>
              </a:solidFill>
              <a:effectLst/>
              <a:uLnTx/>
              <a:uFillTx/>
              <a:latin typeface="Calibri"/>
              <a:ea typeface="+mn-ea"/>
              <a:cs typeface="+mn-cs"/>
            </a:endParaRPr>
          </a:p>
        </p:txBody>
      </p:sp>
      <p:sp>
        <p:nvSpPr>
          <p:cNvPr id="133" name="Nom5">
            <a:extLst>
              <a:ext uri="{FF2B5EF4-FFF2-40B4-BE49-F238E27FC236}">
                <a16:creationId xmlns:a16="http://schemas.microsoft.com/office/drawing/2014/main" id="{2BB335DD-81BD-4204-956F-675D2DED485F}"/>
              </a:ext>
            </a:extLst>
          </p:cNvPr>
          <p:cNvSpPr>
            <a:spLocks noChangeAspect="1"/>
          </p:cNvSpPr>
          <p:nvPr/>
        </p:nvSpPr>
        <p:spPr>
          <a:xfrm>
            <a:off x="1648339" y="1690688"/>
            <a:ext cx="1021007" cy="887234"/>
          </a:xfrm>
          <a:custGeom>
            <a:avLst/>
            <a:gdLst>
              <a:gd name="connsiteX0" fmla="*/ 1552073 w 6244389"/>
              <a:gd name="connsiteY0" fmla="*/ 0 h 5426243"/>
              <a:gd name="connsiteX1" fmla="*/ 4704347 w 6244389"/>
              <a:gd name="connsiteY1" fmla="*/ 12032 h 5426243"/>
              <a:gd name="connsiteX2" fmla="*/ 6244389 w 6244389"/>
              <a:gd name="connsiteY2" fmla="*/ 2755232 h 5426243"/>
              <a:gd name="connsiteX3" fmla="*/ 4704347 w 6244389"/>
              <a:gd name="connsiteY3" fmla="*/ 5414211 h 5426243"/>
              <a:gd name="connsiteX4" fmla="*/ 1564105 w 6244389"/>
              <a:gd name="connsiteY4" fmla="*/ 5426243 h 5426243"/>
              <a:gd name="connsiteX5" fmla="*/ 0 w 6244389"/>
              <a:gd name="connsiteY5" fmla="*/ 2731169 h 5426243"/>
              <a:gd name="connsiteX6" fmla="*/ 1552073 w 6244389"/>
              <a:gd name="connsiteY6" fmla="*/ 0 h 5426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44389" h="5426243">
                <a:moveTo>
                  <a:pt x="1552073" y="0"/>
                </a:moveTo>
                <a:lnTo>
                  <a:pt x="4704347" y="12032"/>
                </a:lnTo>
                <a:lnTo>
                  <a:pt x="6244389" y="2755232"/>
                </a:lnTo>
                <a:lnTo>
                  <a:pt x="4704347" y="5414211"/>
                </a:lnTo>
                <a:lnTo>
                  <a:pt x="1564105" y="5426243"/>
                </a:lnTo>
                <a:lnTo>
                  <a:pt x="0" y="2731169"/>
                </a:lnTo>
                <a:lnTo>
                  <a:pt x="1552073" y="0"/>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prstClr val="white"/>
              </a:solidFill>
              <a:effectLst/>
              <a:uLnTx/>
              <a:uFillTx/>
              <a:latin typeface="Calibri"/>
              <a:ea typeface="+mn-ea"/>
              <a:cs typeface="+mn-cs"/>
            </a:endParaRPr>
          </a:p>
        </p:txBody>
      </p:sp>
      <p:sp>
        <p:nvSpPr>
          <p:cNvPr id="134" name="Rectangle 133">
            <a:extLst>
              <a:ext uri="{FF2B5EF4-FFF2-40B4-BE49-F238E27FC236}">
                <a16:creationId xmlns:a16="http://schemas.microsoft.com/office/drawing/2014/main" id="{122E8FDA-4689-4306-960C-26D048277636}"/>
              </a:ext>
            </a:extLst>
          </p:cNvPr>
          <p:cNvSpPr/>
          <p:nvPr/>
        </p:nvSpPr>
        <p:spPr>
          <a:xfrm>
            <a:off x="236667" y="3371428"/>
            <a:ext cx="3849147" cy="31978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rPr>
              <a:t>There does not seem to be a very significant difference in demand overall before and after COVID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prstClr val="black"/>
                </a:solidFill>
                <a:latin typeface="Calibri"/>
              </a:rPr>
              <a:t>West, followed by Midwest regions offered significantly higher sales than Northeast and South. This trend continued during COVID as well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prstClr val="black"/>
                </a:solidFill>
                <a:latin typeface="Calibri"/>
              </a:rPr>
              <a:t>There is a strong demand for National Brands among product group across regions compared to private brands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prstClr val="black"/>
                </a:solidFill>
                <a:latin typeface="Calibri"/>
              </a:rPr>
              <a:t>Mexican food, followed by Meals significantly effect increase in sales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prstClr val="black"/>
                </a:solidFill>
                <a:latin typeface="Calibri"/>
              </a:rPr>
              <a:t>There is no significant impact of all nutrition levels on sales</a:t>
            </a:r>
          </a:p>
        </p:txBody>
      </p:sp>
      <p:sp>
        <p:nvSpPr>
          <p:cNvPr id="135" name="Rectangle 134">
            <a:extLst>
              <a:ext uri="{FF2B5EF4-FFF2-40B4-BE49-F238E27FC236}">
                <a16:creationId xmlns:a16="http://schemas.microsoft.com/office/drawing/2014/main" id="{0E3447A0-47D5-4C83-9C0A-FCAF25FE26FB}"/>
              </a:ext>
            </a:extLst>
          </p:cNvPr>
          <p:cNvSpPr/>
          <p:nvPr/>
        </p:nvSpPr>
        <p:spPr>
          <a:xfrm>
            <a:off x="4195482" y="3371429"/>
            <a:ext cx="3842275" cy="27045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prstClr val="black"/>
                </a:solidFill>
                <a:latin typeface="Calibri"/>
              </a:rPr>
              <a:t>There has not been significant change in demand for National brands before and after COVID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prstClr val="black"/>
                </a:solidFill>
                <a:latin typeface="Calibri"/>
              </a:rPr>
              <a:t>Like the overall results, West and Midwest have a significantly larger demand for national brands before and after COVID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prstClr val="black"/>
                </a:solidFill>
                <a:latin typeface="Calibri"/>
              </a:rPr>
              <a:t>Within national brands, meals with Avg low and Avg high nutrition value enjoy the most demand before and after COVID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prstClr val="black"/>
                </a:solidFill>
                <a:latin typeface="Calibri"/>
              </a:rPr>
              <a:t>Additionally, in the West, consumers significantly prefer meals with Avg low nutritional level</a:t>
            </a:r>
          </a:p>
        </p:txBody>
      </p:sp>
      <p:sp>
        <p:nvSpPr>
          <p:cNvPr id="136" name="Rectangle 135">
            <a:extLst>
              <a:ext uri="{FF2B5EF4-FFF2-40B4-BE49-F238E27FC236}">
                <a16:creationId xmlns:a16="http://schemas.microsoft.com/office/drawing/2014/main" id="{6A38AA14-6FA1-457F-A90F-9B6F03594D59}"/>
              </a:ext>
            </a:extLst>
          </p:cNvPr>
          <p:cNvSpPr/>
          <p:nvPr/>
        </p:nvSpPr>
        <p:spPr>
          <a:xfrm>
            <a:off x="8224967" y="3394531"/>
            <a:ext cx="3856226" cy="253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b="0" i="0" u="none" strike="noStrike" kern="0" cap="none" spc="0" normalizeH="0" baseline="0" noProof="0" dirty="0">
                <a:ln>
                  <a:noFill/>
                </a:ln>
                <a:solidFill>
                  <a:prstClr val="black"/>
                </a:solidFill>
                <a:effectLst/>
                <a:uLnTx/>
                <a:uFillTx/>
                <a:latin typeface="Calibri"/>
                <a:ea typeface="+mn-ea"/>
                <a:cs typeface="+mn-cs"/>
              </a:rPr>
              <a:t>There is no statistically significant effect of the pandemic on demand for private label frozen meals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0" dirty="0">
                <a:solidFill>
                  <a:prstClr val="black"/>
                </a:solidFill>
                <a:latin typeface="Calibri"/>
              </a:rPr>
              <a:t>Midwest is potentially the only strong market for Private Labels, with a strong preference for meals with Avg high and Avg low nutrition value. While the West prefers meals with a Bad nutritional value.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kern="0" dirty="0">
              <a:solidFill>
                <a:prstClr val="black"/>
              </a:solidFill>
              <a:latin typeface="Calibri"/>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kern="0" dirty="0">
              <a:solidFill>
                <a:prstClr val="black"/>
              </a:solidFill>
              <a:latin typeface="Calibri"/>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400" b="0" i="0" u="none" strike="noStrike" kern="0" cap="none" spc="0" normalizeH="0" baseline="0" noProof="0" dirty="0">
              <a:ln>
                <a:noFill/>
              </a:ln>
              <a:solidFill>
                <a:prstClr val="black"/>
              </a:solidFill>
              <a:effectLst/>
              <a:uLnTx/>
              <a:uFillTx/>
              <a:latin typeface="Calibri"/>
              <a:ea typeface="+mn-ea"/>
              <a:cs typeface="+mn-cs"/>
            </a:endParaRPr>
          </a:p>
        </p:txBody>
      </p:sp>
      <p:cxnSp>
        <p:nvCxnSpPr>
          <p:cNvPr id="137" name="Straight Connector 136">
            <a:extLst>
              <a:ext uri="{FF2B5EF4-FFF2-40B4-BE49-F238E27FC236}">
                <a16:creationId xmlns:a16="http://schemas.microsoft.com/office/drawing/2014/main" id="{833E3B94-3D63-4358-B81D-128803F18946}"/>
              </a:ext>
            </a:extLst>
          </p:cNvPr>
          <p:cNvCxnSpPr/>
          <p:nvPr/>
        </p:nvCxnSpPr>
        <p:spPr>
          <a:xfrm>
            <a:off x="4148959" y="3381266"/>
            <a:ext cx="0" cy="2052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6D1BD7A3-220A-440A-91E9-812DFCB34B85}"/>
              </a:ext>
            </a:extLst>
          </p:cNvPr>
          <p:cNvCxnSpPr/>
          <p:nvPr/>
        </p:nvCxnSpPr>
        <p:spPr>
          <a:xfrm>
            <a:off x="8037756" y="3381266"/>
            <a:ext cx="0" cy="2052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9" name="TextBox 138">
            <a:extLst>
              <a:ext uri="{FF2B5EF4-FFF2-40B4-BE49-F238E27FC236}">
                <a16:creationId xmlns:a16="http://schemas.microsoft.com/office/drawing/2014/main" id="{B73233F2-F424-4DAE-891E-910DEC334AB8}"/>
              </a:ext>
            </a:extLst>
          </p:cNvPr>
          <p:cNvSpPr txBox="1"/>
          <p:nvPr/>
        </p:nvSpPr>
        <p:spPr>
          <a:xfrm>
            <a:off x="1643129" y="2838449"/>
            <a:ext cx="1049518"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a:ea typeface="+mn-ea"/>
                <a:cs typeface="+mn-cs"/>
              </a:rPr>
              <a:t>OVERALL</a:t>
            </a:r>
          </a:p>
        </p:txBody>
      </p:sp>
      <p:sp>
        <p:nvSpPr>
          <p:cNvPr id="140" name="TextBox 139">
            <a:extLst>
              <a:ext uri="{FF2B5EF4-FFF2-40B4-BE49-F238E27FC236}">
                <a16:creationId xmlns:a16="http://schemas.microsoft.com/office/drawing/2014/main" id="{2FFF2DF8-BA1F-4546-80B2-63BA483964E8}"/>
              </a:ext>
            </a:extLst>
          </p:cNvPr>
          <p:cNvSpPr txBox="1"/>
          <p:nvPr/>
        </p:nvSpPr>
        <p:spPr>
          <a:xfrm>
            <a:off x="5152450" y="2838449"/>
            <a:ext cx="1928348"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rgbClr val="000000"/>
                </a:solidFill>
                <a:latin typeface="Calibri"/>
              </a:rPr>
              <a:t>NATIONAL BRAND</a:t>
            </a:r>
            <a:endParaRPr kumimoji="0" lang="en-US" sz="1800" b="1" i="0" u="none" strike="noStrike" kern="1200" cap="none" spc="0" normalizeH="0" baseline="0" noProof="0" dirty="0">
              <a:ln>
                <a:noFill/>
              </a:ln>
              <a:solidFill>
                <a:srgbClr val="000000"/>
              </a:solidFill>
              <a:effectLst/>
              <a:uLnTx/>
              <a:uFillTx/>
              <a:latin typeface="Calibri"/>
              <a:ea typeface="+mn-ea"/>
              <a:cs typeface="+mn-cs"/>
            </a:endParaRPr>
          </a:p>
        </p:txBody>
      </p:sp>
      <p:sp>
        <p:nvSpPr>
          <p:cNvPr id="141" name="TextBox 140">
            <a:extLst>
              <a:ext uri="{FF2B5EF4-FFF2-40B4-BE49-F238E27FC236}">
                <a16:creationId xmlns:a16="http://schemas.microsoft.com/office/drawing/2014/main" id="{59B2189C-BE32-43DD-95B4-B66C59304B19}"/>
              </a:ext>
            </a:extLst>
          </p:cNvPr>
          <p:cNvSpPr txBox="1"/>
          <p:nvPr/>
        </p:nvSpPr>
        <p:spPr>
          <a:xfrm>
            <a:off x="9352962" y="2838449"/>
            <a:ext cx="1600246" cy="369332"/>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a:ea typeface="+mn-ea"/>
                <a:cs typeface="+mn-cs"/>
              </a:rPr>
              <a:t>PRIVATE LABEL</a:t>
            </a:r>
          </a:p>
        </p:txBody>
      </p:sp>
      <p:grpSp>
        <p:nvGrpSpPr>
          <p:cNvPr id="142" name="Logistics2" descr="{&quot;Key&quot;:&quot;POWER_USER_SHAPE_ICON&quot;,&quot;Value&quot;:&quot;POWER_USER_SHAPE_ICON_STYLE_1&quot;}">
            <a:extLst>
              <a:ext uri="{FF2B5EF4-FFF2-40B4-BE49-F238E27FC236}">
                <a16:creationId xmlns:a16="http://schemas.microsoft.com/office/drawing/2014/main" id="{BA840217-0DC7-4BDA-897F-935420B40CE7}"/>
              </a:ext>
            </a:extLst>
          </p:cNvPr>
          <p:cNvGrpSpPr>
            <a:grpSpLocks noChangeAspect="1"/>
          </p:cNvGrpSpPr>
          <p:nvPr>
            <p:custDataLst>
              <p:tags r:id="rId1"/>
            </p:custDataLst>
          </p:nvPr>
        </p:nvGrpSpPr>
        <p:grpSpPr>
          <a:xfrm>
            <a:off x="1900161" y="1863843"/>
            <a:ext cx="535454" cy="542925"/>
            <a:chOff x="2976564" y="4519614"/>
            <a:chExt cx="682626" cy="692150"/>
          </a:xfrm>
          <a:solidFill>
            <a:schemeClr val="bg1"/>
          </a:solidFill>
        </p:grpSpPr>
        <p:sp>
          <p:nvSpPr>
            <p:cNvPr id="143" name="Freeform 103">
              <a:extLst>
                <a:ext uri="{FF2B5EF4-FFF2-40B4-BE49-F238E27FC236}">
                  <a16:creationId xmlns:a16="http://schemas.microsoft.com/office/drawing/2014/main" id="{AA943EB1-691F-48A8-ADDC-259EFD6DB597}"/>
                </a:ext>
              </a:extLst>
            </p:cNvPr>
            <p:cNvSpPr>
              <a:spLocks/>
            </p:cNvSpPr>
            <p:nvPr/>
          </p:nvSpPr>
          <p:spPr bwMode="auto">
            <a:xfrm>
              <a:off x="3252789" y="4991101"/>
              <a:ext cx="195263" cy="177800"/>
            </a:xfrm>
            <a:custGeom>
              <a:avLst/>
              <a:gdLst>
                <a:gd name="T0" fmla="*/ 266 w 282"/>
                <a:gd name="T1" fmla="*/ 0 h 258"/>
                <a:gd name="T2" fmla="*/ 195 w 282"/>
                <a:gd name="T3" fmla="*/ 0 h 258"/>
                <a:gd name="T4" fmla="*/ 195 w 282"/>
                <a:gd name="T5" fmla="*/ 79 h 258"/>
                <a:gd name="T6" fmla="*/ 86 w 282"/>
                <a:gd name="T7" fmla="*/ 79 h 258"/>
                <a:gd name="T8" fmla="*/ 86 w 282"/>
                <a:gd name="T9" fmla="*/ 0 h 258"/>
                <a:gd name="T10" fmla="*/ 15 w 282"/>
                <a:gd name="T11" fmla="*/ 0 h 258"/>
                <a:gd name="T12" fmla="*/ 0 w 282"/>
                <a:gd name="T13" fmla="*/ 16 h 258"/>
                <a:gd name="T14" fmla="*/ 0 w 282"/>
                <a:gd name="T15" fmla="*/ 242 h 258"/>
                <a:gd name="T16" fmla="*/ 15 w 282"/>
                <a:gd name="T17" fmla="*/ 258 h 258"/>
                <a:gd name="T18" fmla="*/ 266 w 282"/>
                <a:gd name="T19" fmla="*/ 258 h 258"/>
                <a:gd name="T20" fmla="*/ 282 w 282"/>
                <a:gd name="T21" fmla="*/ 242 h 258"/>
                <a:gd name="T22" fmla="*/ 282 w 282"/>
                <a:gd name="T23" fmla="*/ 16 h 258"/>
                <a:gd name="T24" fmla="*/ 266 w 282"/>
                <a:gd name="T25"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2" h="258">
                  <a:moveTo>
                    <a:pt x="266" y="0"/>
                  </a:moveTo>
                  <a:lnTo>
                    <a:pt x="195" y="0"/>
                  </a:lnTo>
                  <a:lnTo>
                    <a:pt x="195" y="79"/>
                  </a:lnTo>
                  <a:lnTo>
                    <a:pt x="86" y="79"/>
                  </a:lnTo>
                  <a:lnTo>
                    <a:pt x="86" y="0"/>
                  </a:lnTo>
                  <a:lnTo>
                    <a:pt x="15" y="0"/>
                  </a:lnTo>
                  <a:cubicBezTo>
                    <a:pt x="7" y="0"/>
                    <a:pt x="0" y="7"/>
                    <a:pt x="0" y="16"/>
                  </a:cubicBezTo>
                  <a:lnTo>
                    <a:pt x="0" y="242"/>
                  </a:lnTo>
                  <a:cubicBezTo>
                    <a:pt x="0" y="251"/>
                    <a:pt x="7" y="258"/>
                    <a:pt x="15" y="258"/>
                  </a:cubicBezTo>
                  <a:lnTo>
                    <a:pt x="266" y="258"/>
                  </a:lnTo>
                  <a:cubicBezTo>
                    <a:pt x="275" y="258"/>
                    <a:pt x="282" y="251"/>
                    <a:pt x="282" y="242"/>
                  </a:cubicBezTo>
                  <a:lnTo>
                    <a:pt x="282" y="16"/>
                  </a:lnTo>
                  <a:cubicBezTo>
                    <a:pt x="282" y="7"/>
                    <a:pt x="275" y="0"/>
                    <a:pt x="266"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Rectangle 104">
              <a:extLst>
                <a:ext uri="{FF2B5EF4-FFF2-40B4-BE49-F238E27FC236}">
                  <a16:creationId xmlns:a16="http://schemas.microsoft.com/office/drawing/2014/main" id="{CF9F0F26-39A0-43D0-9688-22BB8647948D}"/>
                </a:ext>
              </a:extLst>
            </p:cNvPr>
            <p:cNvSpPr>
              <a:spLocks noChangeArrowheads="1"/>
            </p:cNvSpPr>
            <p:nvPr/>
          </p:nvSpPr>
          <p:spPr bwMode="auto">
            <a:xfrm>
              <a:off x="3321052" y="4991101"/>
              <a:ext cx="57150" cy="4445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5" name="Freeform 105">
              <a:extLst>
                <a:ext uri="{FF2B5EF4-FFF2-40B4-BE49-F238E27FC236}">
                  <a16:creationId xmlns:a16="http://schemas.microsoft.com/office/drawing/2014/main" id="{0B2555BE-8747-4B0B-978D-859B1E5D1E80}"/>
                </a:ext>
              </a:extLst>
            </p:cNvPr>
            <p:cNvSpPr>
              <a:spLocks/>
            </p:cNvSpPr>
            <p:nvPr/>
          </p:nvSpPr>
          <p:spPr bwMode="auto">
            <a:xfrm>
              <a:off x="3252789" y="4786314"/>
              <a:ext cx="195263" cy="184150"/>
            </a:xfrm>
            <a:custGeom>
              <a:avLst/>
              <a:gdLst>
                <a:gd name="T0" fmla="*/ 266 w 282"/>
                <a:gd name="T1" fmla="*/ 0 h 266"/>
                <a:gd name="T2" fmla="*/ 195 w 282"/>
                <a:gd name="T3" fmla="*/ 0 h 266"/>
                <a:gd name="T4" fmla="*/ 195 w 282"/>
                <a:gd name="T5" fmla="*/ 79 h 266"/>
                <a:gd name="T6" fmla="*/ 86 w 282"/>
                <a:gd name="T7" fmla="*/ 79 h 266"/>
                <a:gd name="T8" fmla="*/ 86 w 282"/>
                <a:gd name="T9" fmla="*/ 0 h 266"/>
                <a:gd name="T10" fmla="*/ 15 w 282"/>
                <a:gd name="T11" fmla="*/ 0 h 266"/>
                <a:gd name="T12" fmla="*/ 0 w 282"/>
                <a:gd name="T13" fmla="*/ 15 h 266"/>
                <a:gd name="T14" fmla="*/ 0 w 282"/>
                <a:gd name="T15" fmla="*/ 251 h 266"/>
                <a:gd name="T16" fmla="*/ 15 w 282"/>
                <a:gd name="T17" fmla="*/ 266 h 266"/>
                <a:gd name="T18" fmla="*/ 266 w 282"/>
                <a:gd name="T19" fmla="*/ 266 h 266"/>
                <a:gd name="T20" fmla="*/ 282 w 282"/>
                <a:gd name="T21" fmla="*/ 251 h 266"/>
                <a:gd name="T22" fmla="*/ 282 w 282"/>
                <a:gd name="T23" fmla="*/ 15 h 266"/>
                <a:gd name="T24" fmla="*/ 266 w 282"/>
                <a:gd name="T2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2" h="266">
                  <a:moveTo>
                    <a:pt x="266" y="0"/>
                  </a:moveTo>
                  <a:lnTo>
                    <a:pt x="195" y="0"/>
                  </a:lnTo>
                  <a:lnTo>
                    <a:pt x="195" y="79"/>
                  </a:lnTo>
                  <a:lnTo>
                    <a:pt x="86" y="79"/>
                  </a:lnTo>
                  <a:lnTo>
                    <a:pt x="86" y="0"/>
                  </a:lnTo>
                  <a:lnTo>
                    <a:pt x="15" y="0"/>
                  </a:lnTo>
                  <a:cubicBezTo>
                    <a:pt x="7" y="0"/>
                    <a:pt x="0" y="7"/>
                    <a:pt x="0" y="15"/>
                  </a:cubicBezTo>
                  <a:lnTo>
                    <a:pt x="0" y="251"/>
                  </a:lnTo>
                  <a:cubicBezTo>
                    <a:pt x="0" y="259"/>
                    <a:pt x="7" y="266"/>
                    <a:pt x="15" y="266"/>
                  </a:cubicBezTo>
                  <a:lnTo>
                    <a:pt x="266" y="266"/>
                  </a:lnTo>
                  <a:cubicBezTo>
                    <a:pt x="275" y="266"/>
                    <a:pt x="282" y="259"/>
                    <a:pt x="282" y="251"/>
                  </a:cubicBezTo>
                  <a:lnTo>
                    <a:pt x="282" y="15"/>
                  </a:lnTo>
                  <a:cubicBezTo>
                    <a:pt x="282" y="7"/>
                    <a:pt x="275" y="0"/>
                    <a:pt x="266"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6" name="Rectangle 106">
              <a:extLst>
                <a:ext uri="{FF2B5EF4-FFF2-40B4-BE49-F238E27FC236}">
                  <a16:creationId xmlns:a16="http://schemas.microsoft.com/office/drawing/2014/main" id="{395BE028-3364-4A25-B636-B1F81809608E}"/>
                </a:ext>
              </a:extLst>
            </p:cNvPr>
            <p:cNvSpPr>
              <a:spLocks noChangeArrowheads="1"/>
            </p:cNvSpPr>
            <p:nvPr/>
          </p:nvSpPr>
          <p:spPr bwMode="auto">
            <a:xfrm>
              <a:off x="3321052" y="4786314"/>
              <a:ext cx="57150" cy="4445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Freeform 107">
              <a:extLst>
                <a:ext uri="{FF2B5EF4-FFF2-40B4-BE49-F238E27FC236}">
                  <a16:creationId xmlns:a16="http://schemas.microsoft.com/office/drawing/2014/main" id="{7DCFB524-367C-4D26-B9F7-8E77BAAC5D10}"/>
                </a:ext>
              </a:extLst>
            </p:cNvPr>
            <p:cNvSpPr>
              <a:spLocks/>
            </p:cNvSpPr>
            <p:nvPr/>
          </p:nvSpPr>
          <p:spPr bwMode="auto">
            <a:xfrm>
              <a:off x="3463927" y="4991101"/>
              <a:ext cx="195263" cy="177800"/>
            </a:xfrm>
            <a:custGeom>
              <a:avLst/>
              <a:gdLst>
                <a:gd name="T0" fmla="*/ 267 w 282"/>
                <a:gd name="T1" fmla="*/ 0 h 258"/>
                <a:gd name="T2" fmla="*/ 195 w 282"/>
                <a:gd name="T3" fmla="*/ 0 h 258"/>
                <a:gd name="T4" fmla="*/ 195 w 282"/>
                <a:gd name="T5" fmla="*/ 79 h 258"/>
                <a:gd name="T6" fmla="*/ 87 w 282"/>
                <a:gd name="T7" fmla="*/ 79 h 258"/>
                <a:gd name="T8" fmla="*/ 87 w 282"/>
                <a:gd name="T9" fmla="*/ 0 h 258"/>
                <a:gd name="T10" fmla="*/ 16 w 282"/>
                <a:gd name="T11" fmla="*/ 0 h 258"/>
                <a:gd name="T12" fmla="*/ 0 w 282"/>
                <a:gd name="T13" fmla="*/ 16 h 258"/>
                <a:gd name="T14" fmla="*/ 0 w 282"/>
                <a:gd name="T15" fmla="*/ 242 h 258"/>
                <a:gd name="T16" fmla="*/ 16 w 282"/>
                <a:gd name="T17" fmla="*/ 258 h 258"/>
                <a:gd name="T18" fmla="*/ 267 w 282"/>
                <a:gd name="T19" fmla="*/ 258 h 258"/>
                <a:gd name="T20" fmla="*/ 282 w 282"/>
                <a:gd name="T21" fmla="*/ 242 h 258"/>
                <a:gd name="T22" fmla="*/ 282 w 282"/>
                <a:gd name="T23" fmla="*/ 16 h 258"/>
                <a:gd name="T24" fmla="*/ 267 w 282"/>
                <a:gd name="T25"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2" h="258">
                  <a:moveTo>
                    <a:pt x="267" y="0"/>
                  </a:moveTo>
                  <a:lnTo>
                    <a:pt x="195" y="0"/>
                  </a:lnTo>
                  <a:lnTo>
                    <a:pt x="195" y="79"/>
                  </a:lnTo>
                  <a:lnTo>
                    <a:pt x="87" y="79"/>
                  </a:lnTo>
                  <a:lnTo>
                    <a:pt x="87" y="0"/>
                  </a:lnTo>
                  <a:lnTo>
                    <a:pt x="16" y="0"/>
                  </a:lnTo>
                  <a:cubicBezTo>
                    <a:pt x="7" y="0"/>
                    <a:pt x="0" y="7"/>
                    <a:pt x="0" y="16"/>
                  </a:cubicBezTo>
                  <a:lnTo>
                    <a:pt x="0" y="242"/>
                  </a:lnTo>
                  <a:cubicBezTo>
                    <a:pt x="0" y="251"/>
                    <a:pt x="7" y="258"/>
                    <a:pt x="16" y="258"/>
                  </a:cubicBezTo>
                  <a:lnTo>
                    <a:pt x="267" y="258"/>
                  </a:lnTo>
                  <a:cubicBezTo>
                    <a:pt x="275" y="258"/>
                    <a:pt x="282" y="251"/>
                    <a:pt x="282" y="242"/>
                  </a:cubicBezTo>
                  <a:lnTo>
                    <a:pt x="282" y="16"/>
                  </a:lnTo>
                  <a:cubicBezTo>
                    <a:pt x="282" y="7"/>
                    <a:pt x="275" y="0"/>
                    <a:pt x="26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8" name="Rectangle 108">
              <a:extLst>
                <a:ext uri="{FF2B5EF4-FFF2-40B4-BE49-F238E27FC236}">
                  <a16:creationId xmlns:a16="http://schemas.microsoft.com/office/drawing/2014/main" id="{59B166EB-FD99-4F79-9063-C981DE9CFB7C}"/>
                </a:ext>
              </a:extLst>
            </p:cNvPr>
            <p:cNvSpPr>
              <a:spLocks noChangeArrowheads="1"/>
            </p:cNvSpPr>
            <p:nvPr/>
          </p:nvSpPr>
          <p:spPr bwMode="auto">
            <a:xfrm>
              <a:off x="3533777" y="4991101"/>
              <a:ext cx="55563" cy="4445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9" name="Freeform 109">
              <a:extLst>
                <a:ext uri="{FF2B5EF4-FFF2-40B4-BE49-F238E27FC236}">
                  <a16:creationId xmlns:a16="http://schemas.microsoft.com/office/drawing/2014/main" id="{1770C96F-006A-4A3F-A9CC-88201319214E}"/>
                </a:ext>
              </a:extLst>
            </p:cNvPr>
            <p:cNvSpPr>
              <a:spLocks/>
            </p:cNvSpPr>
            <p:nvPr/>
          </p:nvSpPr>
          <p:spPr bwMode="auto">
            <a:xfrm>
              <a:off x="3463927" y="4786314"/>
              <a:ext cx="195263" cy="184150"/>
            </a:xfrm>
            <a:custGeom>
              <a:avLst/>
              <a:gdLst>
                <a:gd name="T0" fmla="*/ 267 w 282"/>
                <a:gd name="T1" fmla="*/ 0 h 266"/>
                <a:gd name="T2" fmla="*/ 195 w 282"/>
                <a:gd name="T3" fmla="*/ 0 h 266"/>
                <a:gd name="T4" fmla="*/ 195 w 282"/>
                <a:gd name="T5" fmla="*/ 79 h 266"/>
                <a:gd name="T6" fmla="*/ 87 w 282"/>
                <a:gd name="T7" fmla="*/ 79 h 266"/>
                <a:gd name="T8" fmla="*/ 87 w 282"/>
                <a:gd name="T9" fmla="*/ 0 h 266"/>
                <a:gd name="T10" fmla="*/ 16 w 282"/>
                <a:gd name="T11" fmla="*/ 0 h 266"/>
                <a:gd name="T12" fmla="*/ 0 w 282"/>
                <a:gd name="T13" fmla="*/ 15 h 266"/>
                <a:gd name="T14" fmla="*/ 0 w 282"/>
                <a:gd name="T15" fmla="*/ 251 h 266"/>
                <a:gd name="T16" fmla="*/ 16 w 282"/>
                <a:gd name="T17" fmla="*/ 266 h 266"/>
                <a:gd name="T18" fmla="*/ 267 w 282"/>
                <a:gd name="T19" fmla="*/ 266 h 266"/>
                <a:gd name="T20" fmla="*/ 282 w 282"/>
                <a:gd name="T21" fmla="*/ 251 h 266"/>
                <a:gd name="T22" fmla="*/ 282 w 282"/>
                <a:gd name="T23" fmla="*/ 15 h 266"/>
                <a:gd name="T24" fmla="*/ 267 w 282"/>
                <a:gd name="T25"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2" h="266">
                  <a:moveTo>
                    <a:pt x="267" y="0"/>
                  </a:moveTo>
                  <a:lnTo>
                    <a:pt x="195" y="0"/>
                  </a:lnTo>
                  <a:lnTo>
                    <a:pt x="195" y="79"/>
                  </a:lnTo>
                  <a:lnTo>
                    <a:pt x="87" y="79"/>
                  </a:lnTo>
                  <a:lnTo>
                    <a:pt x="87" y="0"/>
                  </a:lnTo>
                  <a:lnTo>
                    <a:pt x="16" y="0"/>
                  </a:lnTo>
                  <a:cubicBezTo>
                    <a:pt x="7" y="0"/>
                    <a:pt x="0" y="7"/>
                    <a:pt x="0" y="15"/>
                  </a:cubicBezTo>
                  <a:lnTo>
                    <a:pt x="0" y="251"/>
                  </a:lnTo>
                  <a:cubicBezTo>
                    <a:pt x="0" y="259"/>
                    <a:pt x="7" y="266"/>
                    <a:pt x="16" y="266"/>
                  </a:cubicBezTo>
                  <a:lnTo>
                    <a:pt x="267" y="266"/>
                  </a:lnTo>
                  <a:cubicBezTo>
                    <a:pt x="275" y="266"/>
                    <a:pt x="282" y="259"/>
                    <a:pt x="282" y="251"/>
                  </a:cubicBezTo>
                  <a:lnTo>
                    <a:pt x="282" y="15"/>
                  </a:lnTo>
                  <a:cubicBezTo>
                    <a:pt x="282" y="7"/>
                    <a:pt x="275" y="0"/>
                    <a:pt x="26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0" name="Rectangle 110">
              <a:extLst>
                <a:ext uri="{FF2B5EF4-FFF2-40B4-BE49-F238E27FC236}">
                  <a16:creationId xmlns:a16="http://schemas.microsoft.com/office/drawing/2014/main" id="{E8A60259-F498-467D-AC3C-F54AFED9459F}"/>
                </a:ext>
              </a:extLst>
            </p:cNvPr>
            <p:cNvSpPr>
              <a:spLocks noChangeArrowheads="1"/>
            </p:cNvSpPr>
            <p:nvPr/>
          </p:nvSpPr>
          <p:spPr bwMode="auto">
            <a:xfrm>
              <a:off x="3533777" y="4786314"/>
              <a:ext cx="55563" cy="4445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1" name="Freeform 111">
              <a:extLst>
                <a:ext uri="{FF2B5EF4-FFF2-40B4-BE49-F238E27FC236}">
                  <a16:creationId xmlns:a16="http://schemas.microsoft.com/office/drawing/2014/main" id="{F25DA3B7-BB30-4C2D-970D-D5687620DED1}"/>
                </a:ext>
              </a:extLst>
            </p:cNvPr>
            <p:cNvSpPr>
              <a:spLocks/>
            </p:cNvSpPr>
            <p:nvPr/>
          </p:nvSpPr>
          <p:spPr bwMode="auto">
            <a:xfrm>
              <a:off x="3463927" y="4575176"/>
              <a:ext cx="195263" cy="190500"/>
            </a:xfrm>
            <a:custGeom>
              <a:avLst/>
              <a:gdLst>
                <a:gd name="T0" fmla="*/ 267 w 282"/>
                <a:gd name="T1" fmla="*/ 0 h 275"/>
                <a:gd name="T2" fmla="*/ 195 w 282"/>
                <a:gd name="T3" fmla="*/ 0 h 275"/>
                <a:gd name="T4" fmla="*/ 195 w 282"/>
                <a:gd name="T5" fmla="*/ 79 h 275"/>
                <a:gd name="T6" fmla="*/ 87 w 282"/>
                <a:gd name="T7" fmla="*/ 79 h 275"/>
                <a:gd name="T8" fmla="*/ 87 w 282"/>
                <a:gd name="T9" fmla="*/ 0 h 275"/>
                <a:gd name="T10" fmla="*/ 16 w 282"/>
                <a:gd name="T11" fmla="*/ 0 h 275"/>
                <a:gd name="T12" fmla="*/ 0 w 282"/>
                <a:gd name="T13" fmla="*/ 16 h 275"/>
                <a:gd name="T14" fmla="*/ 0 w 282"/>
                <a:gd name="T15" fmla="*/ 260 h 275"/>
                <a:gd name="T16" fmla="*/ 16 w 282"/>
                <a:gd name="T17" fmla="*/ 275 h 275"/>
                <a:gd name="T18" fmla="*/ 267 w 282"/>
                <a:gd name="T19" fmla="*/ 275 h 275"/>
                <a:gd name="T20" fmla="*/ 282 w 282"/>
                <a:gd name="T21" fmla="*/ 260 h 275"/>
                <a:gd name="T22" fmla="*/ 282 w 282"/>
                <a:gd name="T23" fmla="*/ 16 h 275"/>
                <a:gd name="T24" fmla="*/ 267 w 282"/>
                <a:gd name="T25" fmla="*/ 0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2" h="275">
                  <a:moveTo>
                    <a:pt x="267" y="0"/>
                  </a:moveTo>
                  <a:lnTo>
                    <a:pt x="195" y="0"/>
                  </a:lnTo>
                  <a:lnTo>
                    <a:pt x="195" y="79"/>
                  </a:lnTo>
                  <a:lnTo>
                    <a:pt x="87" y="79"/>
                  </a:lnTo>
                  <a:lnTo>
                    <a:pt x="87" y="0"/>
                  </a:lnTo>
                  <a:lnTo>
                    <a:pt x="16" y="0"/>
                  </a:lnTo>
                  <a:cubicBezTo>
                    <a:pt x="7" y="0"/>
                    <a:pt x="0" y="7"/>
                    <a:pt x="0" y="16"/>
                  </a:cubicBezTo>
                  <a:lnTo>
                    <a:pt x="0" y="260"/>
                  </a:lnTo>
                  <a:cubicBezTo>
                    <a:pt x="0" y="268"/>
                    <a:pt x="7" y="275"/>
                    <a:pt x="16" y="275"/>
                  </a:cubicBezTo>
                  <a:lnTo>
                    <a:pt x="267" y="275"/>
                  </a:lnTo>
                  <a:cubicBezTo>
                    <a:pt x="275" y="275"/>
                    <a:pt x="282" y="268"/>
                    <a:pt x="282" y="260"/>
                  </a:cubicBezTo>
                  <a:lnTo>
                    <a:pt x="282" y="16"/>
                  </a:lnTo>
                  <a:cubicBezTo>
                    <a:pt x="282" y="7"/>
                    <a:pt x="275" y="0"/>
                    <a:pt x="267"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2" name="Rectangle 112">
              <a:extLst>
                <a:ext uri="{FF2B5EF4-FFF2-40B4-BE49-F238E27FC236}">
                  <a16:creationId xmlns:a16="http://schemas.microsoft.com/office/drawing/2014/main" id="{2A5DAA08-E9C6-4C85-A7A6-A1FF58EFC6D8}"/>
                </a:ext>
              </a:extLst>
            </p:cNvPr>
            <p:cNvSpPr>
              <a:spLocks noChangeArrowheads="1"/>
            </p:cNvSpPr>
            <p:nvPr/>
          </p:nvSpPr>
          <p:spPr bwMode="auto">
            <a:xfrm>
              <a:off x="3533777" y="4575176"/>
              <a:ext cx="55563" cy="44450"/>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3" name="Freeform 113">
              <a:extLst>
                <a:ext uri="{FF2B5EF4-FFF2-40B4-BE49-F238E27FC236}">
                  <a16:creationId xmlns:a16="http://schemas.microsoft.com/office/drawing/2014/main" id="{854AAA18-1F19-4859-BB21-711A21E7141C}"/>
                </a:ext>
              </a:extLst>
            </p:cNvPr>
            <p:cNvSpPr>
              <a:spLocks/>
            </p:cNvSpPr>
            <p:nvPr/>
          </p:nvSpPr>
          <p:spPr bwMode="auto">
            <a:xfrm>
              <a:off x="3225802" y="4546601"/>
              <a:ext cx="69850" cy="66675"/>
            </a:xfrm>
            <a:custGeom>
              <a:avLst/>
              <a:gdLst>
                <a:gd name="T0" fmla="*/ 12 w 44"/>
                <a:gd name="T1" fmla="*/ 42 h 42"/>
                <a:gd name="T2" fmla="*/ 44 w 44"/>
                <a:gd name="T3" fmla="*/ 26 h 42"/>
                <a:gd name="T4" fmla="*/ 32 w 44"/>
                <a:gd name="T5" fmla="*/ 0 h 42"/>
                <a:gd name="T6" fmla="*/ 0 w 44"/>
                <a:gd name="T7" fmla="*/ 16 h 42"/>
                <a:gd name="T8" fmla="*/ 12 w 44"/>
                <a:gd name="T9" fmla="*/ 42 h 42"/>
              </a:gdLst>
              <a:ahLst/>
              <a:cxnLst>
                <a:cxn ang="0">
                  <a:pos x="T0" y="T1"/>
                </a:cxn>
                <a:cxn ang="0">
                  <a:pos x="T2" y="T3"/>
                </a:cxn>
                <a:cxn ang="0">
                  <a:pos x="T4" y="T5"/>
                </a:cxn>
                <a:cxn ang="0">
                  <a:pos x="T6" y="T7"/>
                </a:cxn>
                <a:cxn ang="0">
                  <a:pos x="T8" y="T9"/>
                </a:cxn>
              </a:cxnLst>
              <a:rect l="0" t="0" r="r" b="b"/>
              <a:pathLst>
                <a:path w="44" h="42">
                  <a:moveTo>
                    <a:pt x="12" y="42"/>
                  </a:moveTo>
                  <a:lnTo>
                    <a:pt x="44" y="26"/>
                  </a:lnTo>
                  <a:lnTo>
                    <a:pt x="32" y="0"/>
                  </a:lnTo>
                  <a:lnTo>
                    <a:pt x="0" y="16"/>
                  </a:lnTo>
                  <a:lnTo>
                    <a:pt x="12" y="4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4" name="Rectangle 114">
              <a:extLst>
                <a:ext uri="{FF2B5EF4-FFF2-40B4-BE49-F238E27FC236}">
                  <a16:creationId xmlns:a16="http://schemas.microsoft.com/office/drawing/2014/main" id="{0A09693B-4513-45E0-B2D3-81C59A01AAA3}"/>
                </a:ext>
              </a:extLst>
            </p:cNvPr>
            <p:cNvSpPr>
              <a:spLocks noChangeArrowheads="1"/>
            </p:cNvSpPr>
            <p:nvPr/>
          </p:nvSpPr>
          <p:spPr bwMode="auto">
            <a:xfrm>
              <a:off x="3252789" y="5187951"/>
              <a:ext cx="406400" cy="23813"/>
            </a:xfrm>
            <a:prstGeom prst="rect">
              <a:avLst/>
            </a:prstGeom>
            <a:grpFill/>
            <a:ln w="9525">
              <a:no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5" name="Freeform 115">
              <a:extLst>
                <a:ext uri="{FF2B5EF4-FFF2-40B4-BE49-F238E27FC236}">
                  <a16:creationId xmlns:a16="http://schemas.microsoft.com/office/drawing/2014/main" id="{FAA74054-4FB1-44FC-837A-E9010C4C2505}"/>
                </a:ext>
              </a:extLst>
            </p:cNvPr>
            <p:cNvSpPr>
              <a:spLocks/>
            </p:cNvSpPr>
            <p:nvPr/>
          </p:nvSpPr>
          <p:spPr bwMode="auto">
            <a:xfrm>
              <a:off x="2982914" y="4664076"/>
              <a:ext cx="322263" cy="547688"/>
            </a:xfrm>
            <a:custGeom>
              <a:avLst/>
              <a:gdLst>
                <a:gd name="T0" fmla="*/ 239 w 466"/>
                <a:gd name="T1" fmla="*/ 792 h 792"/>
                <a:gd name="T2" fmla="*/ 314 w 466"/>
                <a:gd name="T3" fmla="*/ 792 h 792"/>
                <a:gd name="T4" fmla="*/ 319 w 466"/>
                <a:gd name="T5" fmla="*/ 762 h 792"/>
                <a:gd name="T6" fmla="*/ 282 w 466"/>
                <a:gd name="T7" fmla="*/ 748 h 792"/>
                <a:gd name="T8" fmla="*/ 214 w 466"/>
                <a:gd name="T9" fmla="*/ 343 h 792"/>
                <a:gd name="T10" fmla="*/ 194 w 466"/>
                <a:gd name="T11" fmla="*/ 159 h 792"/>
                <a:gd name="T12" fmla="*/ 326 w 466"/>
                <a:gd name="T13" fmla="*/ 162 h 792"/>
                <a:gd name="T14" fmla="*/ 402 w 466"/>
                <a:gd name="T15" fmla="*/ 113 h 792"/>
                <a:gd name="T16" fmla="*/ 455 w 466"/>
                <a:gd name="T17" fmla="*/ 57 h 792"/>
                <a:gd name="T18" fmla="*/ 462 w 466"/>
                <a:gd name="T19" fmla="*/ 30 h 792"/>
                <a:gd name="T20" fmla="*/ 447 w 466"/>
                <a:gd name="T21" fmla="*/ 7 h 792"/>
                <a:gd name="T22" fmla="*/ 423 w 466"/>
                <a:gd name="T23" fmla="*/ 8 h 792"/>
                <a:gd name="T24" fmla="*/ 316 w 466"/>
                <a:gd name="T25" fmla="*/ 92 h 792"/>
                <a:gd name="T26" fmla="*/ 211 w 466"/>
                <a:gd name="T27" fmla="*/ 71 h 792"/>
                <a:gd name="T28" fmla="*/ 108 w 466"/>
                <a:gd name="T29" fmla="*/ 65 h 792"/>
                <a:gd name="T30" fmla="*/ 51 w 466"/>
                <a:gd name="T31" fmla="*/ 73 h 792"/>
                <a:gd name="T32" fmla="*/ 8 w 466"/>
                <a:gd name="T33" fmla="*/ 167 h 792"/>
                <a:gd name="T34" fmla="*/ 30 w 466"/>
                <a:gd name="T35" fmla="*/ 362 h 792"/>
                <a:gd name="T36" fmla="*/ 0 w 466"/>
                <a:gd name="T37" fmla="*/ 761 h 792"/>
                <a:gd name="T38" fmla="*/ 19 w 466"/>
                <a:gd name="T39" fmla="*/ 790 h 792"/>
                <a:gd name="T40" fmla="*/ 94 w 466"/>
                <a:gd name="T41" fmla="*/ 790 h 792"/>
                <a:gd name="T42" fmla="*/ 100 w 466"/>
                <a:gd name="T43" fmla="*/ 759 h 792"/>
                <a:gd name="T44" fmla="*/ 71 w 466"/>
                <a:gd name="T45" fmla="*/ 744 h 792"/>
                <a:gd name="T46" fmla="*/ 126 w 466"/>
                <a:gd name="T47" fmla="*/ 413 h 792"/>
                <a:gd name="T48" fmla="*/ 216 w 466"/>
                <a:gd name="T49" fmla="*/ 766 h 792"/>
                <a:gd name="T50" fmla="*/ 239 w 466"/>
                <a:gd name="T51"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66" h="792">
                  <a:moveTo>
                    <a:pt x="239" y="792"/>
                  </a:moveTo>
                  <a:cubicBezTo>
                    <a:pt x="251" y="792"/>
                    <a:pt x="309" y="792"/>
                    <a:pt x="314" y="792"/>
                  </a:cubicBezTo>
                  <a:cubicBezTo>
                    <a:pt x="324" y="792"/>
                    <a:pt x="334" y="767"/>
                    <a:pt x="319" y="762"/>
                  </a:cubicBezTo>
                  <a:cubicBezTo>
                    <a:pt x="305" y="758"/>
                    <a:pt x="287" y="750"/>
                    <a:pt x="282" y="748"/>
                  </a:cubicBezTo>
                  <a:cubicBezTo>
                    <a:pt x="276" y="721"/>
                    <a:pt x="236" y="481"/>
                    <a:pt x="214" y="343"/>
                  </a:cubicBezTo>
                  <a:cubicBezTo>
                    <a:pt x="210" y="295"/>
                    <a:pt x="197" y="194"/>
                    <a:pt x="194" y="159"/>
                  </a:cubicBezTo>
                  <a:cubicBezTo>
                    <a:pt x="222" y="159"/>
                    <a:pt x="305" y="161"/>
                    <a:pt x="326" y="162"/>
                  </a:cubicBezTo>
                  <a:cubicBezTo>
                    <a:pt x="353" y="162"/>
                    <a:pt x="391" y="124"/>
                    <a:pt x="402" y="113"/>
                  </a:cubicBezTo>
                  <a:cubicBezTo>
                    <a:pt x="417" y="98"/>
                    <a:pt x="444" y="73"/>
                    <a:pt x="455" y="57"/>
                  </a:cubicBezTo>
                  <a:cubicBezTo>
                    <a:pt x="464" y="45"/>
                    <a:pt x="466" y="37"/>
                    <a:pt x="462" y="30"/>
                  </a:cubicBezTo>
                  <a:cubicBezTo>
                    <a:pt x="460" y="25"/>
                    <a:pt x="452" y="14"/>
                    <a:pt x="447" y="7"/>
                  </a:cubicBezTo>
                  <a:cubicBezTo>
                    <a:pt x="442" y="0"/>
                    <a:pt x="432" y="2"/>
                    <a:pt x="423" y="8"/>
                  </a:cubicBezTo>
                  <a:cubicBezTo>
                    <a:pt x="404" y="24"/>
                    <a:pt x="351" y="67"/>
                    <a:pt x="316" y="92"/>
                  </a:cubicBezTo>
                  <a:cubicBezTo>
                    <a:pt x="301" y="89"/>
                    <a:pt x="255" y="80"/>
                    <a:pt x="211" y="71"/>
                  </a:cubicBezTo>
                  <a:cubicBezTo>
                    <a:pt x="180" y="65"/>
                    <a:pt x="135" y="59"/>
                    <a:pt x="108" y="65"/>
                  </a:cubicBezTo>
                  <a:cubicBezTo>
                    <a:pt x="89" y="69"/>
                    <a:pt x="68" y="70"/>
                    <a:pt x="51" y="73"/>
                  </a:cubicBezTo>
                  <a:cubicBezTo>
                    <a:pt x="3" y="82"/>
                    <a:pt x="5" y="131"/>
                    <a:pt x="8" y="167"/>
                  </a:cubicBezTo>
                  <a:cubicBezTo>
                    <a:pt x="11" y="192"/>
                    <a:pt x="21" y="280"/>
                    <a:pt x="30" y="362"/>
                  </a:cubicBezTo>
                  <a:cubicBezTo>
                    <a:pt x="23" y="456"/>
                    <a:pt x="0" y="741"/>
                    <a:pt x="0" y="761"/>
                  </a:cubicBezTo>
                  <a:cubicBezTo>
                    <a:pt x="0" y="786"/>
                    <a:pt x="9" y="790"/>
                    <a:pt x="19" y="790"/>
                  </a:cubicBezTo>
                  <a:cubicBezTo>
                    <a:pt x="24" y="790"/>
                    <a:pt x="82" y="790"/>
                    <a:pt x="94" y="790"/>
                  </a:cubicBezTo>
                  <a:cubicBezTo>
                    <a:pt x="103" y="790"/>
                    <a:pt x="121" y="767"/>
                    <a:pt x="100" y="759"/>
                  </a:cubicBezTo>
                  <a:cubicBezTo>
                    <a:pt x="87" y="754"/>
                    <a:pt x="71" y="750"/>
                    <a:pt x="71" y="744"/>
                  </a:cubicBezTo>
                  <a:cubicBezTo>
                    <a:pt x="72" y="707"/>
                    <a:pt x="105" y="499"/>
                    <a:pt x="126" y="413"/>
                  </a:cubicBezTo>
                  <a:cubicBezTo>
                    <a:pt x="148" y="501"/>
                    <a:pt x="209" y="743"/>
                    <a:pt x="216" y="766"/>
                  </a:cubicBezTo>
                  <a:cubicBezTo>
                    <a:pt x="223" y="788"/>
                    <a:pt x="230" y="792"/>
                    <a:pt x="239" y="792"/>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6" name="Freeform 116">
              <a:extLst>
                <a:ext uri="{FF2B5EF4-FFF2-40B4-BE49-F238E27FC236}">
                  <a16:creationId xmlns:a16="http://schemas.microsoft.com/office/drawing/2014/main" id="{97F2190B-E74B-4B25-8CA7-D2E2EBB58937}"/>
                </a:ext>
              </a:extLst>
            </p:cNvPr>
            <p:cNvSpPr>
              <a:spLocks/>
            </p:cNvSpPr>
            <p:nvPr/>
          </p:nvSpPr>
          <p:spPr bwMode="auto">
            <a:xfrm>
              <a:off x="3165477" y="4519614"/>
              <a:ext cx="254000" cy="250825"/>
            </a:xfrm>
            <a:custGeom>
              <a:avLst/>
              <a:gdLst>
                <a:gd name="T0" fmla="*/ 364 w 368"/>
                <a:gd name="T1" fmla="*/ 231 h 363"/>
                <a:gd name="T2" fmla="*/ 258 w 368"/>
                <a:gd name="T3" fmla="*/ 11 h 363"/>
                <a:gd name="T4" fmla="*/ 237 w 368"/>
                <a:gd name="T5" fmla="*/ 4 h 363"/>
                <a:gd name="T6" fmla="*/ 173 w 368"/>
                <a:gd name="T7" fmla="*/ 35 h 363"/>
                <a:gd name="T8" fmla="*/ 207 w 368"/>
                <a:gd name="T9" fmla="*/ 106 h 363"/>
                <a:gd name="T10" fmla="*/ 110 w 368"/>
                <a:gd name="T11" fmla="*/ 153 h 363"/>
                <a:gd name="T12" fmla="*/ 76 w 368"/>
                <a:gd name="T13" fmla="*/ 82 h 363"/>
                <a:gd name="T14" fmla="*/ 11 w 368"/>
                <a:gd name="T15" fmla="*/ 113 h 363"/>
                <a:gd name="T16" fmla="*/ 4 w 368"/>
                <a:gd name="T17" fmla="*/ 134 h 363"/>
                <a:gd name="T18" fmla="*/ 69 w 368"/>
                <a:gd name="T19" fmla="*/ 267 h 363"/>
                <a:gd name="T20" fmla="*/ 148 w 368"/>
                <a:gd name="T21" fmla="*/ 204 h 363"/>
                <a:gd name="T22" fmla="*/ 192 w 368"/>
                <a:gd name="T23" fmla="*/ 201 h 363"/>
                <a:gd name="T24" fmla="*/ 215 w 368"/>
                <a:gd name="T25" fmla="*/ 235 h 363"/>
                <a:gd name="T26" fmla="*/ 206 w 368"/>
                <a:gd name="T27" fmla="*/ 277 h 363"/>
                <a:gd name="T28" fmla="*/ 132 w 368"/>
                <a:gd name="T29" fmla="*/ 354 h 363"/>
                <a:gd name="T30" fmla="*/ 123 w 368"/>
                <a:gd name="T31" fmla="*/ 363 h 363"/>
                <a:gd name="T32" fmla="*/ 131 w 368"/>
                <a:gd name="T33" fmla="*/ 361 h 363"/>
                <a:gd name="T34" fmla="*/ 357 w 368"/>
                <a:gd name="T35" fmla="*/ 252 h 363"/>
                <a:gd name="T36" fmla="*/ 364 w 368"/>
                <a:gd name="T37" fmla="*/ 231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8" h="363">
                  <a:moveTo>
                    <a:pt x="364" y="231"/>
                  </a:moveTo>
                  <a:lnTo>
                    <a:pt x="258" y="11"/>
                  </a:lnTo>
                  <a:cubicBezTo>
                    <a:pt x="254" y="4"/>
                    <a:pt x="245" y="0"/>
                    <a:pt x="237" y="4"/>
                  </a:cubicBezTo>
                  <a:lnTo>
                    <a:pt x="173" y="35"/>
                  </a:lnTo>
                  <a:lnTo>
                    <a:pt x="207" y="106"/>
                  </a:lnTo>
                  <a:lnTo>
                    <a:pt x="110" y="153"/>
                  </a:lnTo>
                  <a:lnTo>
                    <a:pt x="76" y="82"/>
                  </a:lnTo>
                  <a:lnTo>
                    <a:pt x="11" y="113"/>
                  </a:lnTo>
                  <a:cubicBezTo>
                    <a:pt x="4" y="117"/>
                    <a:pt x="0" y="126"/>
                    <a:pt x="4" y="134"/>
                  </a:cubicBezTo>
                  <a:lnTo>
                    <a:pt x="69" y="267"/>
                  </a:lnTo>
                  <a:cubicBezTo>
                    <a:pt x="106" y="238"/>
                    <a:pt x="131" y="217"/>
                    <a:pt x="148" y="204"/>
                  </a:cubicBezTo>
                  <a:cubicBezTo>
                    <a:pt x="161" y="194"/>
                    <a:pt x="185" y="191"/>
                    <a:pt x="192" y="201"/>
                  </a:cubicBezTo>
                  <a:cubicBezTo>
                    <a:pt x="199" y="211"/>
                    <a:pt x="211" y="228"/>
                    <a:pt x="215" y="235"/>
                  </a:cubicBezTo>
                  <a:cubicBezTo>
                    <a:pt x="220" y="246"/>
                    <a:pt x="219" y="259"/>
                    <a:pt x="206" y="277"/>
                  </a:cubicBezTo>
                  <a:cubicBezTo>
                    <a:pt x="189" y="300"/>
                    <a:pt x="155" y="331"/>
                    <a:pt x="132" y="354"/>
                  </a:cubicBezTo>
                  <a:cubicBezTo>
                    <a:pt x="129" y="356"/>
                    <a:pt x="126" y="359"/>
                    <a:pt x="123" y="363"/>
                  </a:cubicBezTo>
                  <a:cubicBezTo>
                    <a:pt x="126" y="363"/>
                    <a:pt x="128" y="363"/>
                    <a:pt x="131" y="361"/>
                  </a:cubicBezTo>
                  <a:lnTo>
                    <a:pt x="357" y="252"/>
                  </a:lnTo>
                  <a:cubicBezTo>
                    <a:pt x="365" y="248"/>
                    <a:pt x="368" y="239"/>
                    <a:pt x="364" y="23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7" name="Freeform 117">
              <a:extLst>
                <a:ext uri="{FF2B5EF4-FFF2-40B4-BE49-F238E27FC236}">
                  <a16:creationId xmlns:a16="http://schemas.microsoft.com/office/drawing/2014/main" id="{4E781225-E0D2-4AA9-BEDF-CED86CAC60D4}"/>
                </a:ext>
              </a:extLst>
            </p:cNvPr>
            <p:cNvSpPr>
              <a:spLocks/>
            </p:cNvSpPr>
            <p:nvPr/>
          </p:nvSpPr>
          <p:spPr bwMode="auto">
            <a:xfrm>
              <a:off x="2987677" y="4605339"/>
              <a:ext cx="111125" cy="93663"/>
            </a:xfrm>
            <a:custGeom>
              <a:avLst/>
              <a:gdLst>
                <a:gd name="T0" fmla="*/ 0 w 160"/>
                <a:gd name="T1" fmla="*/ 41 h 137"/>
                <a:gd name="T2" fmla="*/ 3 w 160"/>
                <a:gd name="T3" fmla="*/ 59 h 137"/>
                <a:gd name="T4" fmla="*/ 100 w 160"/>
                <a:gd name="T5" fmla="*/ 125 h 137"/>
                <a:gd name="T6" fmla="*/ 145 w 160"/>
                <a:gd name="T7" fmla="*/ 16 h 137"/>
                <a:gd name="T8" fmla="*/ 139 w 160"/>
                <a:gd name="T9" fmla="*/ 0 h 137"/>
                <a:gd name="T10" fmla="*/ 0 w 160"/>
                <a:gd name="T11" fmla="*/ 41 h 137"/>
              </a:gdLst>
              <a:ahLst/>
              <a:cxnLst>
                <a:cxn ang="0">
                  <a:pos x="T0" y="T1"/>
                </a:cxn>
                <a:cxn ang="0">
                  <a:pos x="T2" y="T3"/>
                </a:cxn>
                <a:cxn ang="0">
                  <a:pos x="T4" y="T5"/>
                </a:cxn>
                <a:cxn ang="0">
                  <a:pos x="T6" y="T7"/>
                </a:cxn>
                <a:cxn ang="0">
                  <a:pos x="T8" y="T9"/>
                </a:cxn>
                <a:cxn ang="0">
                  <a:pos x="T10" y="T11"/>
                </a:cxn>
              </a:cxnLst>
              <a:rect l="0" t="0" r="r" b="b"/>
              <a:pathLst>
                <a:path w="160" h="137">
                  <a:moveTo>
                    <a:pt x="0" y="41"/>
                  </a:moveTo>
                  <a:cubicBezTo>
                    <a:pt x="0" y="47"/>
                    <a:pt x="1" y="53"/>
                    <a:pt x="3" y="59"/>
                  </a:cubicBezTo>
                  <a:cubicBezTo>
                    <a:pt x="17" y="107"/>
                    <a:pt x="61" y="137"/>
                    <a:pt x="100" y="125"/>
                  </a:cubicBezTo>
                  <a:cubicBezTo>
                    <a:pt x="140" y="114"/>
                    <a:pt x="160" y="65"/>
                    <a:pt x="145" y="16"/>
                  </a:cubicBezTo>
                  <a:cubicBezTo>
                    <a:pt x="144" y="11"/>
                    <a:pt x="142" y="5"/>
                    <a:pt x="139" y="0"/>
                  </a:cubicBezTo>
                  <a:lnTo>
                    <a:pt x="0" y="41"/>
                  </a:ln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58" name="Freeform 118">
              <a:extLst>
                <a:ext uri="{FF2B5EF4-FFF2-40B4-BE49-F238E27FC236}">
                  <a16:creationId xmlns:a16="http://schemas.microsoft.com/office/drawing/2014/main" id="{31E3E740-6DCE-4242-8AB9-E0FA61ACA63E}"/>
                </a:ext>
              </a:extLst>
            </p:cNvPr>
            <p:cNvSpPr>
              <a:spLocks/>
            </p:cNvSpPr>
            <p:nvPr/>
          </p:nvSpPr>
          <p:spPr bwMode="auto">
            <a:xfrm>
              <a:off x="2976564" y="4549776"/>
              <a:ext cx="136525" cy="77788"/>
            </a:xfrm>
            <a:custGeom>
              <a:avLst/>
              <a:gdLst>
                <a:gd name="T0" fmla="*/ 12 w 197"/>
                <a:gd name="T1" fmla="*/ 111 h 112"/>
                <a:gd name="T2" fmla="*/ 191 w 197"/>
                <a:gd name="T3" fmla="*/ 58 h 112"/>
                <a:gd name="T4" fmla="*/ 196 w 197"/>
                <a:gd name="T5" fmla="*/ 52 h 112"/>
                <a:gd name="T6" fmla="*/ 188 w 197"/>
                <a:gd name="T7" fmla="*/ 42 h 112"/>
                <a:gd name="T8" fmla="*/ 153 w 197"/>
                <a:gd name="T9" fmla="*/ 47 h 112"/>
                <a:gd name="T10" fmla="*/ 147 w 197"/>
                <a:gd name="T11" fmla="*/ 44 h 112"/>
                <a:gd name="T12" fmla="*/ 106 w 197"/>
                <a:gd name="T13" fmla="*/ 4 h 112"/>
                <a:gd name="T14" fmla="*/ 90 w 197"/>
                <a:gd name="T15" fmla="*/ 3 h 112"/>
                <a:gd name="T16" fmla="*/ 23 w 197"/>
                <a:gd name="T17" fmla="*/ 23 h 112"/>
                <a:gd name="T18" fmla="*/ 10 w 197"/>
                <a:gd name="T19" fmla="*/ 37 h 112"/>
                <a:gd name="T20" fmla="*/ 3 w 197"/>
                <a:gd name="T21" fmla="*/ 104 h 112"/>
                <a:gd name="T22" fmla="*/ 12 w 197"/>
                <a:gd name="T23" fmla="*/ 11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7" h="112">
                  <a:moveTo>
                    <a:pt x="12" y="111"/>
                  </a:moveTo>
                  <a:cubicBezTo>
                    <a:pt x="52" y="99"/>
                    <a:pt x="160" y="67"/>
                    <a:pt x="191" y="58"/>
                  </a:cubicBezTo>
                  <a:cubicBezTo>
                    <a:pt x="194" y="57"/>
                    <a:pt x="197" y="55"/>
                    <a:pt x="196" y="52"/>
                  </a:cubicBezTo>
                  <a:cubicBezTo>
                    <a:pt x="194" y="47"/>
                    <a:pt x="193" y="41"/>
                    <a:pt x="188" y="42"/>
                  </a:cubicBezTo>
                  <a:cubicBezTo>
                    <a:pt x="178" y="44"/>
                    <a:pt x="169" y="44"/>
                    <a:pt x="153" y="47"/>
                  </a:cubicBezTo>
                  <a:cubicBezTo>
                    <a:pt x="149" y="48"/>
                    <a:pt x="147" y="44"/>
                    <a:pt x="147" y="44"/>
                  </a:cubicBezTo>
                  <a:cubicBezTo>
                    <a:pt x="137" y="26"/>
                    <a:pt x="122" y="12"/>
                    <a:pt x="106" y="4"/>
                  </a:cubicBezTo>
                  <a:cubicBezTo>
                    <a:pt x="104" y="3"/>
                    <a:pt x="97" y="0"/>
                    <a:pt x="90" y="3"/>
                  </a:cubicBezTo>
                  <a:cubicBezTo>
                    <a:pt x="75" y="7"/>
                    <a:pt x="35" y="19"/>
                    <a:pt x="23" y="23"/>
                  </a:cubicBezTo>
                  <a:cubicBezTo>
                    <a:pt x="17" y="24"/>
                    <a:pt x="11" y="32"/>
                    <a:pt x="10" y="37"/>
                  </a:cubicBezTo>
                  <a:cubicBezTo>
                    <a:pt x="4" y="57"/>
                    <a:pt x="0" y="86"/>
                    <a:pt x="3" y="104"/>
                  </a:cubicBezTo>
                  <a:cubicBezTo>
                    <a:pt x="4" y="110"/>
                    <a:pt x="9" y="112"/>
                    <a:pt x="12" y="11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59" name="United_States" descr="{&quot;Key&quot;:&quot;POWER_USER_SHAPE_ICON&quot;,&quot;Value&quot;:&quot;POWER_USER_SHAPE_ICON_STYLE_1&quot;}">
            <a:extLst>
              <a:ext uri="{FF2B5EF4-FFF2-40B4-BE49-F238E27FC236}">
                <a16:creationId xmlns:a16="http://schemas.microsoft.com/office/drawing/2014/main" id="{051A1BEA-612C-4EA8-8E1C-B34326F26000}"/>
              </a:ext>
            </a:extLst>
          </p:cNvPr>
          <p:cNvGrpSpPr>
            <a:grpSpLocks noChangeAspect="1"/>
          </p:cNvGrpSpPr>
          <p:nvPr>
            <p:custDataLst>
              <p:tags r:id="rId2"/>
            </p:custDataLst>
          </p:nvPr>
        </p:nvGrpSpPr>
        <p:grpSpPr bwMode="auto">
          <a:xfrm>
            <a:off x="5705419" y="1906679"/>
            <a:ext cx="648459" cy="402461"/>
            <a:chOff x="18" y="26"/>
            <a:chExt cx="717" cy="445"/>
          </a:xfrm>
          <a:solidFill>
            <a:schemeClr val="bg1"/>
          </a:solidFill>
        </p:grpSpPr>
        <p:sp>
          <p:nvSpPr>
            <p:cNvPr id="160" name="United_States">
              <a:extLst>
                <a:ext uri="{FF2B5EF4-FFF2-40B4-BE49-F238E27FC236}">
                  <a16:creationId xmlns:a16="http://schemas.microsoft.com/office/drawing/2014/main" id="{E5BADBBE-C95F-40EE-856C-F4E1EFE6644C}"/>
                </a:ext>
              </a:extLst>
            </p:cNvPr>
            <p:cNvSpPr>
              <a:spLocks/>
            </p:cNvSpPr>
            <p:nvPr>
              <p:custDataLst>
                <p:tags r:id="rId4"/>
              </p:custDataLst>
            </p:nvPr>
          </p:nvSpPr>
          <p:spPr bwMode="auto">
            <a:xfrm>
              <a:off x="18" y="26"/>
              <a:ext cx="717" cy="445"/>
            </a:xfrm>
            <a:custGeom>
              <a:avLst/>
              <a:gdLst>
                <a:gd name="T0" fmla="*/ 6980 w 18455"/>
                <a:gd name="T1" fmla="*/ 1005 h 11428"/>
                <a:gd name="T2" fmla="*/ 10269 w 18455"/>
                <a:gd name="T3" fmla="*/ 1256 h 11428"/>
                <a:gd name="T4" fmla="*/ 11204 w 18455"/>
                <a:gd name="T5" fmla="*/ 1594 h 11428"/>
                <a:gd name="T6" fmla="*/ 11019 w 18455"/>
                <a:gd name="T7" fmla="*/ 2129 h 11428"/>
                <a:gd name="T8" fmla="*/ 11828 w 18455"/>
                <a:gd name="T9" fmla="*/ 1903 h 11428"/>
                <a:gd name="T10" fmla="*/ 12797 w 18455"/>
                <a:gd name="T11" fmla="*/ 1893 h 11428"/>
                <a:gd name="T12" fmla="*/ 12766 w 18455"/>
                <a:gd name="T13" fmla="*/ 2236 h 11428"/>
                <a:gd name="T14" fmla="*/ 12052 w 18455"/>
                <a:gd name="T15" fmla="*/ 2745 h 11428"/>
                <a:gd name="T16" fmla="*/ 12079 w 18455"/>
                <a:gd name="T17" fmla="*/ 3755 h 11428"/>
                <a:gd name="T18" fmla="*/ 12600 w 18455"/>
                <a:gd name="T19" fmla="*/ 3726 h 11428"/>
                <a:gd name="T20" fmla="*/ 12683 w 18455"/>
                <a:gd name="T21" fmla="*/ 2606 h 11428"/>
                <a:gd name="T22" fmla="*/ 13091 w 18455"/>
                <a:gd name="T23" fmla="*/ 2366 h 11428"/>
                <a:gd name="T24" fmla="*/ 13316 w 18455"/>
                <a:gd name="T25" fmla="*/ 3246 h 11428"/>
                <a:gd name="T26" fmla="*/ 13755 w 18455"/>
                <a:gd name="T27" fmla="*/ 3295 h 11428"/>
                <a:gd name="T28" fmla="*/ 13777 w 18455"/>
                <a:gd name="T29" fmla="*/ 4121 h 11428"/>
                <a:gd name="T30" fmla="*/ 15144 w 18455"/>
                <a:gd name="T31" fmla="*/ 3071 h 11428"/>
                <a:gd name="T32" fmla="*/ 16415 w 18455"/>
                <a:gd name="T33" fmla="*/ 2058 h 11428"/>
                <a:gd name="T34" fmla="*/ 17307 w 18455"/>
                <a:gd name="T35" fmla="*/ 1186 h 11428"/>
                <a:gd name="T36" fmla="*/ 17913 w 18455"/>
                <a:gd name="T37" fmla="*/ 731 h 11428"/>
                <a:gd name="T38" fmla="*/ 17982 w 18455"/>
                <a:gd name="T39" fmla="*/ 894 h 11428"/>
                <a:gd name="T40" fmla="*/ 18070 w 18455"/>
                <a:gd name="T41" fmla="*/ 1215 h 11428"/>
                <a:gd name="T42" fmla="*/ 18034 w 18455"/>
                <a:gd name="T43" fmla="*/ 1908 h 11428"/>
                <a:gd name="T44" fmla="*/ 17633 w 18455"/>
                <a:gd name="T45" fmla="*/ 2266 h 11428"/>
                <a:gd name="T46" fmla="*/ 17918 w 18455"/>
                <a:gd name="T47" fmla="*/ 3138 h 11428"/>
                <a:gd name="T48" fmla="*/ 17380 w 18455"/>
                <a:gd name="T49" fmla="*/ 3510 h 11428"/>
                <a:gd name="T50" fmla="*/ 17303 w 18455"/>
                <a:gd name="T51" fmla="*/ 3661 h 11428"/>
                <a:gd name="T52" fmla="*/ 16432 w 18455"/>
                <a:gd name="T53" fmla="*/ 4648 h 11428"/>
                <a:gd name="T54" fmla="*/ 16390 w 18455"/>
                <a:gd name="T55" fmla="*/ 5618 h 11428"/>
                <a:gd name="T56" fmla="*/ 16130 w 18455"/>
                <a:gd name="T57" fmla="*/ 4795 h 11428"/>
                <a:gd name="T58" fmla="*/ 16077 w 18455"/>
                <a:gd name="T59" fmla="*/ 5224 h 11428"/>
                <a:gd name="T60" fmla="*/ 16282 w 18455"/>
                <a:gd name="T61" fmla="*/ 5763 h 11428"/>
                <a:gd name="T62" fmla="*/ 16290 w 18455"/>
                <a:gd name="T63" fmla="*/ 6231 h 11428"/>
                <a:gd name="T64" fmla="*/ 16408 w 18455"/>
                <a:gd name="T65" fmla="*/ 6484 h 11428"/>
                <a:gd name="T66" fmla="*/ 16012 w 18455"/>
                <a:gd name="T67" fmla="*/ 7200 h 11428"/>
                <a:gd name="T68" fmla="*/ 15107 w 18455"/>
                <a:gd name="T69" fmla="*/ 8216 h 11428"/>
                <a:gd name="T70" fmla="*/ 15832 w 18455"/>
                <a:gd name="T71" fmla="*/ 10945 h 11428"/>
                <a:gd name="T72" fmla="*/ 15304 w 18455"/>
                <a:gd name="T73" fmla="*/ 10955 h 11428"/>
                <a:gd name="T74" fmla="*/ 14794 w 18455"/>
                <a:gd name="T75" fmla="*/ 10131 h 11428"/>
                <a:gd name="T76" fmla="*/ 14528 w 18455"/>
                <a:gd name="T77" fmla="*/ 9609 h 11428"/>
                <a:gd name="T78" fmla="*/ 13564 w 18455"/>
                <a:gd name="T79" fmla="*/ 9483 h 11428"/>
                <a:gd name="T80" fmla="*/ 12473 w 18455"/>
                <a:gd name="T81" fmla="*/ 9144 h 11428"/>
                <a:gd name="T82" fmla="*/ 11969 w 18455"/>
                <a:gd name="T83" fmla="*/ 9494 h 11428"/>
                <a:gd name="T84" fmla="*/ 11828 w 18455"/>
                <a:gd name="T85" fmla="*/ 9741 h 11428"/>
                <a:gd name="T86" fmla="*/ 11165 w 18455"/>
                <a:gd name="T87" fmla="*/ 9758 h 11428"/>
                <a:gd name="T88" fmla="*/ 10322 w 18455"/>
                <a:gd name="T89" fmla="*/ 9688 h 11428"/>
                <a:gd name="T90" fmla="*/ 9077 w 18455"/>
                <a:gd name="T91" fmla="*/ 10463 h 11428"/>
                <a:gd name="T92" fmla="*/ 8600 w 18455"/>
                <a:gd name="T93" fmla="*/ 11343 h 11428"/>
                <a:gd name="T94" fmla="*/ 8032 w 18455"/>
                <a:gd name="T95" fmla="*/ 10628 h 11428"/>
                <a:gd name="T96" fmla="*/ 6799 w 18455"/>
                <a:gd name="T97" fmla="*/ 9685 h 11428"/>
                <a:gd name="T98" fmla="*/ 5500 w 18455"/>
                <a:gd name="T99" fmla="*/ 8598 h 11428"/>
                <a:gd name="T100" fmla="*/ 5054 w 18455"/>
                <a:gd name="T101" fmla="*/ 8536 h 11428"/>
                <a:gd name="T102" fmla="*/ 4215 w 18455"/>
                <a:gd name="T103" fmla="*/ 8621 h 11428"/>
                <a:gd name="T104" fmla="*/ 3878 w 18455"/>
                <a:gd name="T105" fmla="*/ 8554 h 11428"/>
                <a:gd name="T106" fmla="*/ 2367 w 18455"/>
                <a:gd name="T107" fmla="*/ 7681 h 11428"/>
                <a:gd name="T108" fmla="*/ 1123 w 18455"/>
                <a:gd name="T109" fmla="*/ 6796 h 11428"/>
                <a:gd name="T110" fmla="*/ 487 w 18455"/>
                <a:gd name="T111" fmla="*/ 5884 h 11428"/>
                <a:gd name="T112" fmla="*/ 395 w 18455"/>
                <a:gd name="T113" fmla="*/ 4985 h 11428"/>
                <a:gd name="T114" fmla="*/ 113 w 18455"/>
                <a:gd name="T115" fmla="*/ 3944 h 11428"/>
                <a:gd name="T116" fmla="*/ 335 w 18455"/>
                <a:gd name="T117" fmla="*/ 2401 h 11428"/>
                <a:gd name="T118" fmla="*/ 1009 w 18455"/>
                <a:gd name="T119" fmla="*/ 1066 h 11428"/>
                <a:gd name="T120" fmla="*/ 928 w 18455"/>
                <a:gd name="T121" fmla="*/ 239 h 11428"/>
                <a:gd name="T122" fmla="*/ 1604 w 18455"/>
                <a:gd name="T123" fmla="*/ 0 h 11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455" h="11428">
                  <a:moveTo>
                    <a:pt x="1604" y="0"/>
                  </a:moveTo>
                  <a:cubicBezTo>
                    <a:pt x="1745" y="41"/>
                    <a:pt x="1882" y="100"/>
                    <a:pt x="2027" y="123"/>
                  </a:cubicBezTo>
                  <a:cubicBezTo>
                    <a:pt x="2240" y="183"/>
                    <a:pt x="2457" y="239"/>
                    <a:pt x="2672" y="293"/>
                  </a:cubicBezTo>
                  <a:cubicBezTo>
                    <a:pt x="2890" y="356"/>
                    <a:pt x="3113" y="400"/>
                    <a:pt x="3333" y="450"/>
                  </a:cubicBezTo>
                  <a:cubicBezTo>
                    <a:pt x="3564" y="495"/>
                    <a:pt x="3790" y="561"/>
                    <a:pt x="4025" y="586"/>
                  </a:cubicBezTo>
                  <a:cubicBezTo>
                    <a:pt x="4153" y="619"/>
                    <a:pt x="4282" y="643"/>
                    <a:pt x="4412" y="664"/>
                  </a:cubicBezTo>
                  <a:cubicBezTo>
                    <a:pt x="4597" y="713"/>
                    <a:pt x="4790" y="713"/>
                    <a:pt x="4978" y="756"/>
                  </a:cubicBezTo>
                  <a:cubicBezTo>
                    <a:pt x="5200" y="814"/>
                    <a:pt x="5434" y="815"/>
                    <a:pt x="5658" y="864"/>
                  </a:cubicBezTo>
                  <a:cubicBezTo>
                    <a:pt x="6099" y="906"/>
                    <a:pt x="6538" y="984"/>
                    <a:pt x="6980" y="1005"/>
                  </a:cubicBezTo>
                  <a:cubicBezTo>
                    <a:pt x="7154" y="1033"/>
                    <a:pt x="7331" y="1040"/>
                    <a:pt x="7508" y="1041"/>
                  </a:cubicBezTo>
                  <a:cubicBezTo>
                    <a:pt x="7725" y="1043"/>
                    <a:pt x="7942" y="1091"/>
                    <a:pt x="8160" y="1089"/>
                  </a:cubicBezTo>
                  <a:cubicBezTo>
                    <a:pt x="8663" y="1096"/>
                    <a:pt x="9167" y="1106"/>
                    <a:pt x="9670" y="1113"/>
                  </a:cubicBezTo>
                  <a:cubicBezTo>
                    <a:pt x="9670" y="1055"/>
                    <a:pt x="9672" y="998"/>
                    <a:pt x="9672" y="940"/>
                  </a:cubicBezTo>
                  <a:cubicBezTo>
                    <a:pt x="9707" y="953"/>
                    <a:pt x="9757" y="946"/>
                    <a:pt x="9779" y="979"/>
                  </a:cubicBezTo>
                  <a:cubicBezTo>
                    <a:pt x="9802" y="1058"/>
                    <a:pt x="9780" y="1155"/>
                    <a:pt x="9839" y="1221"/>
                  </a:cubicBezTo>
                  <a:cubicBezTo>
                    <a:pt x="9915" y="1245"/>
                    <a:pt x="9997" y="1252"/>
                    <a:pt x="10077" y="1269"/>
                  </a:cubicBezTo>
                  <a:cubicBezTo>
                    <a:pt x="10082" y="1285"/>
                    <a:pt x="10088" y="1301"/>
                    <a:pt x="10094" y="1318"/>
                  </a:cubicBezTo>
                  <a:cubicBezTo>
                    <a:pt x="10162" y="1321"/>
                    <a:pt x="10204" y="1256"/>
                    <a:pt x="10269" y="1256"/>
                  </a:cubicBezTo>
                  <a:cubicBezTo>
                    <a:pt x="10390" y="1281"/>
                    <a:pt x="10487" y="1402"/>
                    <a:pt x="10620" y="1370"/>
                  </a:cubicBezTo>
                  <a:cubicBezTo>
                    <a:pt x="10618" y="1381"/>
                    <a:pt x="10615" y="1391"/>
                    <a:pt x="10613" y="1401"/>
                  </a:cubicBezTo>
                  <a:cubicBezTo>
                    <a:pt x="10688" y="1421"/>
                    <a:pt x="10744" y="1498"/>
                    <a:pt x="10828" y="1481"/>
                  </a:cubicBezTo>
                  <a:cubicBezTo>
                    <a:pt x="10877" y="1454"/>
                    <a:pt x="10923" y="1420"/>
                    <a:pt x="10974" y="1396"/>
                  </a:cubicBezTo>
                  <a:cubicBezTo>
                    <a:pt x="10994" y="1419"/>
                    <a:pt x="11004" y="1466"/>
                    <a:pt x="11042" y="1464"/>
                  </a:cubicBezTo>
                  <a:cubicBezTo>
                    <a:pt x="11103" y="1461"/>
                    <a:pt x="11163" y="1452"/>
                    <a:pt x="11224" y="1449"/>
                  </a:cubicBezTo>
                  <a:cubicBezTo>
                    <a:pt x="11225" y="1461"/>
                    <a:pt x="11228" y="1475"/>
                    <a:pt x="11229" y="1489"/>
                  </a:cubicBezTo>
                  <a:cubicBezTo>
                    <a:pt x="11287" y="1489"/>
                    <a:pt x="11344" y="1484"/>
                    <a:pt x="11400" y="1477"/>
                  </a:cubicBezTo>
                  <a:cubicBezTo>
                    <a:pt x="11335" y="1518"/>
                    <a:pt x="11277" y="1568"/>
                    <a:pt x="11204" y="1594"/>
                  </a:cubicBezTo>
                  <a:cubicBezTo>
                    <a:pt x="11109" y="1620"/>
                    <a:pt x="11019" y="1673"/>
                    <a:pt x="10950" y="1743"/>
                  </a:cubicBezTo>
                  <a:cubicBezTo>
                    <a:pt x="10885" y="1770"/>
                    <a:pt x="10879" y="1850"/>
                    <a:pt x="10825" y="1889"/>
                  </a:cubicBezTo>
                  <a:cubicBezTo>
                    <a:pt x="10752" y="1943"/>
                    <a:pt x="10688" y="2006"/>
                    <a:pt x="10617" y="2063"/>
                  </a:cubicBezTo>
                  <a:cubicBezTo>
                    <a:pt x="10657" y="2089"/>
                    <a:pt x="10709" y="2118"/>
                    <a:pt x="10755" y="2094"/>
                  </a:cubicBezTo>
                  <a:cubicBezTo>
                    <a:pt x="10800" y="2071"/>
                    <a:pt x="10849" y="2055"/>
                    <a:pt x="10895" y="2036"/>
                  </a:cubicBezTo>
                  <a:cubicBezTo>
                    <a:pt x="10939" y="2020"/>
                    <a:pt x="10969" y="1979"/>
                    <a:pt x="11015" y="1970"/>
                  </a:cubicBezTo>
                  <a:cubicBezTo>
                    <a:pt x="11027" y="1980"/>
                    <a:pt x="11038" y="1993"/>
                    <a:pt x="11045" y="2006"/>
                  </a:cubicBezTo>
                  <a:cubicBezTo>
                    <a:pt x="11013" y="2038"/>
                    <a:pt x="10988" y="2073"/>
                    <a:pt x="10973" y="2115"/>
                  </a:cubicBezTo>
                  <a:cubicBezTo>
                    <a:pt x="10988" y="2119"/>
                    <a:pt x="11004" y="2124"/>
                    <a:pt x="11019" y="2129"/>
                  </a:cubicBezTo>
                  <a:cubicBezTo>
                    <a:pt x="11054" y="2094"/>
                    <a:pt x="11095" y="2138"/>
                    <a:pt x="11134" y="2135"/>
                  </a:cubicBezTo>
                  <a:cubicBezTo>
                    <a:pt x="11208" y="2115"/>
                    <a:pt x="11270" y="2070"/>
                    <a:pt x="11325" y="2018"/>
                  </a:cubicBezTo>
                  <a:cubicBezTo>
                    <a:pt x="11387" y="1996"/>
                    <a:pt x="11465" y="2009"/>
                    <a:pt x="11512" y="1954"/>
                  </a:cubicBezTo>
                  <a:cubicBezTo>
                    <a:pt x="11625" y="1874"/>
                    <a:pt x="11693" y="1718"/>
                    <a:pt x="11837" y="1689"/>
                  </a:cubicBezTo>
                  <a:cubicBezTo>
                    <a:pt x="11878" y="1674"/>
                    <a:pt x="11919" y="1684"/>
                    <a:pt x="11958" y="1698"/>
                  </a:cubicBezTo>
                  <a:cubicBezTo>
                    <a:pt x="11928" y="1719"/>
                    <a:pt x="11892" y="1730"/>
                    <a:pt x="11855" y="1736"/>
                  </a:cubicBezTo>
                  <a:cubicBezTo>
                    <a:pt x="11840" y="1790"/>
                    <a:pt x="11779" y="1808"/>
                    <a:pt x="11762" y="1860"/>
                  </a:cubicBezTo>
                  <a:cubicBezTo>
                    <a:pt x="11743" y="1905"/>
                    <a:pt x="11730" y="1954"/>
                    <a:pt x="11720" y="2001"/>
                  </a:cubicBezTo>
                  <a:cubicBezTo>
                    <a:pt x="11757" y="1969"/>
                    <a:pt x="11793" y="1935"/>
                    <a:pt x="11828" y="1903"/>
                  </a:cubicBezTo>
                  <a:cubicBezTo>
                    <a:pt x="11830" y="1909"/>
                    <a:pt x="11837" y="1921"/>
                    <a:pt x="11839" y="1926"/>
                  </a:cubicBezTo>
                  <a:cubicBezTo>
                    <a:pt x="11882" y="1933"/>
                    <a:pt x="11932" y="1925"/>
                    <a:pt x="11969" y="1953"/>
                  </a:cubicBezTo>
                  <a:cubicBezTo>
                    <a:pt x="12013" y="1989"/>
                    <a:pt x="12038" y="2044"/>
                    <a:pt x="12078" y="2084"/>
                  </a:cubicBezTo>
                  <a:cubicBezTo>
                    <a:pt x="12122" y="2094"/>
                    <a:pt x="12165" y="2080"/>
                    <a:pt x="12205" y="2066"/>
                  </a:cubicBezTo>
                  <a:cubicBezTo>
                    <a:pt x="12203" y="2075"/>
                    <a:pt x="12200" y="2085"/>
                    <a:pt x="12199" y="2095"/>
                  </a:cubicBezTo>
                  <a:cubicBezTo>
                    <a:pt x="12229" y="2096"/>
                    <a:pt x="12260" y="2104"/>
                    <a:pt x="12292" y="2100"/>
                  </a:cubicBezTo>
                  <a:cubicBezTo>
                    <a:pt x="12348" y="2071"/>
                    <a:pt x="12389" y="2016"/>
                    <a:pt x="12450" y="1994"/>
                  </a:cubicBezTo>
                  <a:cubicBezTo>
                    <a:pt x="12518" y="1964"/>
                    <a:pt x="12594" y="1979"/>
                    <a:pt x="12663" y="1959"/>
                  </a:cubicBezTo>
                  <a:cubicBezTo>
                    <a:pt x="12709" y="1938"/>
                    <a:pt x="12749" y="1909"/>
                    <a:pt x="12797" y="1893"/>
                  </a:cubicBezTo>
                  <a:cubicBezTo>
                    <a:pt x="12794" y="1939"/>
                    <a:pt x="12793" y="1988"/>
                    <a:pt x="12789" y="2034"/>
                  </a:cubicBezTo>
                  <a:cubicBezTo>
                    <a:pt x="12891" y="2058"/>
                    <a:pt x="12984" y="2003"/>
                    <a:pt x="13079" y="1975"/>
                  </a:cubicBezTo>
                  <a:cubicBezTo>
                    <a:pt x="13082" y="2009"/>
                    <a:pt x="13085" y="2078"/>
                    <a:pt x="13088" y="2111"/>
                  </a:cubicBezTo>
                  <a:cubicBezTo>
                    <a:pt x="13105" y="2154"/>
                    <a:pt x="13137" y="2189"/>
                    <a:pt x="13162" y="2228"/>
                  </a:cubicBezTo>
                  <a:cubicBezTo>
                    <a:pt x="13087" y="2243"/>
                    <a:pt x="13003" y="2195"/>
                    <a:pt x="12933" y="2239"/>
                  </a:cubicBezTo>
                  <a:cubicBezTo>
                    <a:pt x="12913" y="2253"/>
                    <a:pt x="12890" y="2263"/>
                    <a:pt x="12868" y="2248"/>
                  </a:cubicBezTo>
                  <a:lnTo>
                    <a:pt x="12815" y="2248"/>
                  </a:lnTo>
                  <a:lnTo>
                    <a:pt x="12815" y="2228"/>
                  </a:lnTo>
                  <a:cubicBezTo>
                    <a:pt x="12799" y="2231"/>
                    <a:pt x="12783" y="2234"/>
                    <a:pt x="12766" y="2236"/>
                  </a:cubicBezTo>
                  <a:cubicBezTo>
                    <a:pt x="12765" y="2230"/>
                    <a:pt x="12765" y="2219"/>
                    <a:pt x="12765" y="2214"/>
                  </a:cubicBezTo>
                  <a:cubicBezTo>
                    <a:pt x="12738" y="2218"/>
                    <a:pt x="12712" y="2221"/>
                    <a:pt x="12687" y="2225"/>
                  </a:cubicBezTo>
                  <a:cubicBezTo>
                    <a:pt x="12670" y="2243"/>
                    <a:pt x="12655" y="2260"/>
                    <a:pt x="12639" y="2278"/>
                  </a:cubicBezTo>
                  <a:cubicBezTo>
                    <a:pt x="12568" y="2280"/>
                    <a:pt x="12500" y="2300"/>
                    <a:pt x="12429" y="2308"/>
                  </a:cubicBezTo>
                  <a:cubicBezTo>
                    <a:pt x="12427" y="2338"/>
                    <a:pt x="12439" y="2374"/>
                    <a:pt x="12418" y="2399"/>
                  </a:cubicBezTo>
                  <a:cubicBezTo>
                    <a:pt x="12390" y="2410"/>
                    <a:pt x="12365" y="2393"/>
                    <a:pt x="12342" y="2381"/>
                  </a:cubicBezTo>
                  <a:cubicBezTo>
                    <a:pt x="12307" y="2395"/>
                    <a:pt x="12273" y="2409"/>
                    <a:pt x="12238" y="2424"/>
                  </a:cubicBezTo>
                  <a:cubicBezTo>
                    <a:pt x="12228" y="2406"/>
                    <a:pt x="12217" y="2389"/>
                    <a:pt x="12205" y="2371"/>
                  </a:cubicBezTo>
                  <a:cubicBezTo>
                    <a:pt x="12173" y="2504"/>
                    <a:pt x="12110" y="2624"/>
                    <a:pt x="12052" y="2745"/>
                  </a:cubicBezTo>
                  <a:cubicBezTo>
                    <a:pt x="11992" y="2815"/>
                    <a:pt x="11962" y="2903"/>
                    <a:pt x="11948" y="2991"/>
                  </a:cubicBezTo>
                  <a:cubicBezTo>
                    <a:pt x="12045" y="2921"/>
                    <a:pt x="12090" y="2806"/>
                    <a:pt x="12168" y="2718"/>
                  </a:cubicBezTo>
                  <a:cubicBezTo>
                    <a:pt x="12195" y="2678"/>
                    <a:pt x="12218" y="2633"/>
                    <a:pt x="12258" y="2603"/>
                  </a:cubicBezTo>
                  <a:cubicBezTo>
                    <a:pt x="12254" y="2659"/>
                    <a:pt x="12239" y="2715"/>
                    <a:pt x="12212" y="2764"/>
                  </a:cubicBezTo>
                  <a:cubicBezTo>
                    <a:pt x="12164" y="2864"/>
                    <a:pt x="12128" y="2971"/>
                    <a:pt x="12113" y="3083"/>
                  </a:cubicBezTo>
                  <a:cubicBezTo>
                    <a:pt x="12123" y="3099"/>
                    <a:pt x="12124" y="3115"/>
                    <a:pt x="12133" y="3134"/>
                  </a:cubicBezTo>
                  <a:cubicBezTo>
                    <a:pt x="12073" y="3146"/>
                    <a:pt x="12072" y="3213"/>
                    <a:pt x="12085" y="3263"/>
                  </a:cubicBezTo>
                  <a:cubicBezTo>
                    <a:pt x="12098" y="3351"/>
                    <a:pt x="12055" y="3431"/>
                    <a:pt x="12048" y="3517"/>
                  </a:cubicBezTo>
                  <a:cubicBezTo>
                    <a:pt x="12055" y="3598"/>
                    <a:pt x="12082" y="3675"/>
                    <a:pt x="12079" y="3755"/>
                  </a:cubicBezTo>
                  <a:cubicBezTo>
                    <a:pt x="12083" y="3756"/>
                    <a:pt x="12090" y="3756"/>
                    <a:pt x="12093" y="3758"/>
                  </a:cubicBezTo>
                  <a:cubicBezTo>
                    <a:pt x="12092" y="3769"/>
                    <a:pt x="12089" y="3781"/>
                    <a:pt x="12087" y="3794"/>
                  </a:cubicBezTo>
                  <a:cubicBezTo>
                    <a:pt x="12092" y="3794"/>
                    <a:pt x="12103" y="3795"/>
                    <a:pt x="12108" y="3796"/>
                  </a:cubicBezTo>
                  <a:cubicBezTo>
                    <a:pt x="12119" y="3871"/>
                    <a:pt x="12072" y="3968"/>
                    <a:pt x="12129" y="4030"/>
                  </a:cubicBezTo>
                  <a:cubicBezTo>
                    <a:pt x="12177" y="4088"/>
                    <a:pt x="12193" y="4160"/>
                    <a:pt x="12218" y="4229"/>
                  </a:cubicBezTo>
                  <a:cubicBezTo>
                    <a:pt x="12269" y="4234"/>
                    <a:pt x="12325" y="4255"/>
                    <a:pt x="12375" y="4234"/>
                  </a:cubicBezTo>
                  <a:cubicBezTo>
                    <a:pt x="12433" y="4204"/>
                    <a:pt x="12480" y="4161"/>
                    <a:pt x="12525" y="4116"/>
                  </a:cubicBezTo>
                  <a:cubicBezTo>
                    <a:pt x="12523" y="4058"/>
                    <a:pt x="12543" y="4003"/>
                    <a:pt x="12574" y="3954"/>
                  </a:cubicBezTo>
                  <a:cubicBezTo>
                    <a:pt x="12616" y="3886"/>
                    <a:pt x="12602" y="3803"/>
                    <a:pt x="12600" y="3726"/>
                  </a:cubicBezTo>
                  <a:cubicBezTo>
                    <a:pt x="12591" y="3661"/>
                    <a:pt x="12590" y="3590"/>
                    <a:pt x="12552" y="3534"/>
                  </a:cubicBezTo>
                  <a:cubicBezTo>
                    <a:pt x="12510" y="3470"/>
                    <a:pt x="12492" y="3396"/>
                    <a:pt x="12463" y="3328"/>
                  </a:cubicBezTo>
                  <a:cubicBezTo>
                    <a:pt x="12492" y="3256"/>
                    <a:pt x="12488" y="3181"/>
                    <a:pt x="12474" y="3109"/>
                  </a:cubicBezTo>
                  <a:cubicBezTo>
                    <a:pt x="12487" y="3089"/>
                    <a:pt x="12499" y="3069"/>
                    <a:pt x="12509" y="3048"/>
                  </a:cubicBezTo>
                  <a:cubicBezTo>
                    <a:pt x="12510" y="3046"/>
                    <a:pt x="12512" y="3044"/>
                    <a:pt x="12513" y="3042"/>
                  </a:cubicBezTo>
                  <a:cubicBezTo>
                    <a:pt x="12529" y="2984"/>
                    <a:pt x="12534" y="2917"/>
                    <a:pt x="12502" y="2864"/>
                  </a:cubicBezTo>
                  <a:cubicBezTo>
                    <a:pt x="12533" y="2850"/>
                    <a:pt x="12559" y="2824"/>
                    <a:pt x="12559" y="2786"/>
                  </a:cubicBezTo>
                  <a:cubicBezTo>
                    <a:pt x="12559" y="2735"/>
                    <a:pt x="12609" y="2716"/>
                    <a:pt x="12650" y="2701"/>
                  </a:cubicBezTo>
                  <a:cubicBezTo>
                    <a:pt x="12663" y="2670"/>
                    <a:pt x="12674" y="2639"/>
                    <a:pt x="12683" y="2606"/>
                  </a:cubicBezTo>
                  <a:cubicBezTo>
                    <a:pt x="12694" y="2610"/>
                    <a:pt x="12705" y="2613"/>
                    <a:pt x="12716" y="2616"/>
                  </a:cubicBezTo>
                  <a:cubicBezTo>
                    <a:pt x="12700" y="2674"/>
                    <a:pt x="12691" y="2733"/>
                    <a:pt x="12694" y="2792"/>
                  </a:cubicBezTo>
                  <a:cubicBezTo>
                    <a:pt x="12727" y="2765"/>
                    <a:pt x="12782" y="2745"/>
                    <a:pt x="12757" y="2688"/>
                  </a:cubicBezTo>
                  <a:cubicBezTo>
                    <a:pt x="12765" y="2645"/>
                    <a:pt x="12744" y="2594"/>
                    <a:pt x="12770" y="2555"/>
                  </a:cubicBezTo>
                  <a:cubicBezTo>
                    <a:pt x="12802" y="2518"/>
                    <a:pt x="12855" y="2520"/>
                    <a:pt x="12900" y="2515"/>
                  </a:cubicBezTo>
                  <a:cubicBezTo>
                    <a:pt x="12862" y="2494"/>
                    <a:pt x="12798" y="2473"/>
                    <a:pt x="12812" y="2416"/>
                  </a:cubicBezTo>
                  <a:cubicBezTo>
                    <a:pt x="12843" y="2383"/>
                    <a:pt x="12875" y="2341"/>
                    <a:pt x="12923" y="2334"/>
                  </a:cubicBezTo>
                  <a:cubicBezTo>
                    <a:pt x="12954" y="2336"/>
                    <a:pt x="12980" y="2358"/>
                    <a:pt x="13005" y="2375"/>
                  </a:cubicBezTo>
                  <a:cubicBezTo>
                    <a:pt x="13034" y="2373"/>
                    <a:pt x="13062" y="2369"/>
                    <a:pt x="13091" y="2366"/>
                  </a:cubicBezTo>
                  <a:cubicBezTo>
                    <a:pt x="13154" y="2445"/>
                    <a:pt x="13255" y="2468"/>
                    <a:pt x="13350" y="2480"/>
                  </a:cubicBezTo>
                  <a:cubicBezTo>
                    <a:pt x="13390" y="2514"/>
                    <a:pt x="13414" y="2565"/>
                    <a:pt x="13438" y="2611"/>
                  </a:cubicBezTo>
                  <a:cubicBezTo>
                    <a:pt x="13430" y="2610"/>
                    <a:pt x="13416" y="2608"/>
                    <a:pt x="13409" y="2608"/>
                  </a:cubicBezTo>
                  <a:cubicBezTo>
                    <a:pt x="13397" y="2596"/>
                    <a:pt x="13382" y="2589"/>
                    <a:pt x="13366" y="2581"/>
                  </a:cubicBezTo>
                  <a:cubicBezTo>
                    <a:pt x="13364" y="2599"/>
                    <a:pt x="13364" y="2618"/>
                    <a:pt x="13363" y="2635"/>
                  </a:cubicBezTo>
                  <a:cubicBezTo>
                    <a:pt x="13464" y="2684"/>
                    <a:pt x="13463" y="2809"/>
                    <a:pt x="13439" y="2904"/>
                  </a:cubicBezTo>
                  <a:cubicBezTo>
                    <a:pt x="13402" y="2959"/>
                    <a:pt x="13375" y="3021"/>
                    <a:pt x="13352" y="3085"/>
                  </a:cubicBezTo>
                  <a:cubicBezTo>
                    <a:pt x="13330" y="3084"/>
                    <a:pt x="13309" y="3084"/>
                    <a:pt x="13289" y="3083"/>
                  </a:cubicBezTo>
                  <a:cubicBezTo>
                    <a:pt x="13287" y="3139"/>
                    <a:pt x="13288" y="3196"/>
                    <a:pt x="13316" y="3246"/>
                  </a:cubicBezTo>
                  <a:cubicBezTo>
                    <a:pt x="13340" y="3244"/>
                    <a:pt x="13364" y="3246"/>
                    <a:pt x="13385" y="3238"/>
                  </a:cubicBezTo>
                  <a:cubicBezTo>
                    <a:pt x="13447" y="3186"/>
                    <a:pt x="13444" y="3084"/>
                    <a:pt x="13522" y="3050"/>
                  </a:cubicBezTo>
                  <a:cubicBezTo>
                    <a:pt x="13560" y="3033"/>
                    <a:pt x="13605" y="2988"/>
                    <a:pt x="13647" y="3024"/>
                  </a:cubicBezTo>
                  <a:cubicBezTo>
                    <a:pt x="13688" y="3070"/>
                    <a:pt x="13712" y="3133"/>
                    <a:pt x="13719" y="3194"/>
                  </a:cubicBezTo>
                  <a:cubicBezTo>
                    <a:pt x="13722" y="3194"/>
                    <a:pt x="13729" y="3194"/>
                    <a:pt x="13732" y="3195"/>
                  </a:cubicBezTo>
                  <a:cubicBezTo>
                    <a:pt x="13729" y="3211"/>
                    <a:pt x="13727" y="3228"/>
                    <a:pt x="13725" y="3244"/>
                  </a:cubicBezTo>
                  <a:cubicBezTo>
                    <a:pt x="13730" y="3244"/>
                    <a:pt x="13740" y="3244"/>
                    <a:pt x="13745" y="3245"/>
                  </a:cubicBezTo>
                  <a:lnTo>
                    <a:pt x="13738" y="3294"/>
                  </a:lnTo>
                  <a:cubicBezTo>
                    <a:pt x="13741" y="3294"/>
                    <a:pt x="13750" y="3294"/>
                    <a:pt x="13755" y="3295"/>
                  </a:cubicBezTo>
                  <a:cubicBezTo>
                    <a:pt x="13755" y="3309"/>
                    <a:pt x="13755" y="3323"/>
                    <a:pt x="13757" y="3336"/>
                  </a:cubicBezTo>
                  <a:cubicBezTo>
                    <a:pt x="13814" y="3426"/>
                    <a:pt x="13822" y="3534"/>
                    <a:pt x="13823" y="3638"/>
                  </a:cubicBezTo>
                  <a:cubicBezTo>
                    <a:pt x="13807" y="3649"/>
                    <a:pt x="13791" y="3663"/>
                    <a:pt x="13775" y="3671"/>
                  </a:cubicBezTo>
                  <a:cubicBezTo>
                    <a:pt x="13759" y="3655"/>
                    <a:pt x="13748" y="3636"/>
                    <a:pt x="13734" y="3619"/>
                  </a:cubicBezTo>
                  <a:cubicBezTo>
                    <a:pt x="13718" y="3674"/>
                    <a:pt x="13702" y="3728"/>
                    <a:pt x="13690" y="3784"/>
                  </a:cubicBezTo>
                  <a:cubicBezTo>
                    <a:pt x="13674" y="3783"/>
                    <a:pt x="13658" y="3783"/>
                    <a:pt x="13641" y="3783"/>
                  </a:cubicBezTo>
                  <a:cubicBezTo>
                    <a:pt x="13640" y="3825"/>
                    <a:pt x="13640" y="3866"/>
                    <a:pt x="13640" y="3909"/>
                  </a:cubicBezTo>
                  <a:cubicBezTo>
                    <a:pt x="13578" y="3941"/>
                    <a:pt x="13573" y="4015"/>
                    <a:pt x="13572" y="4076"/>
                  </a:cubicBezTo>
                  <a:cubicBezTo>
                    <a:pt x="13640" y="4090"/>
                    <a:pt x="13709" y="4105"/>
                    <a:pt x="13777" y="4121"/>
                  </a:cubicBezTo>
                  <a:cubicBezTo>
                    <a:pt x="13823" y="4133"/>
                    <a:pt x="13859" y="4171"/>
                    <a:pt x="13907" y="4174"/>
                  </a:cubicBezTo>
                  <a:cubicBezTo>
                    <a:pt x="13962" y="4155"/>
                    <a:pt x="14013" y="4130"/>
                    <a:pt x="14068" y="4110"/>
                  </a:cubicBezTo>
                  <a:cubicBezTo>
                    <a:pt x="14173" y="4075"/>
                    <a:pt x="14238" y="3976"/>
                    <a:pt x="14328" y="3916"/>
                  </a:cubicBezTo>
                  <a:cubicBezTo>
                    <a:pt x="14432" y="3830"/>
                    <a:pt x="14568" y="3790"/>
                    <a:pt x="14663" y="3691"/>
                  </a:cubicBezTo>
                  <a:cubicBezTo>
                    <a:pt x="14759" y="3601"/>
                    <a:pt x="14883" y="3526"/>
                    <a:pt x="14935" y="3400"/>
                  </a:cubicBezTo>
                  <a:cubicBezTo>
                    <a:pt x="14952" y="3396"/>
                    <a:pt x="14968" y="3394"/>
                    <a:pt x="14984" y="3391"/>
                  </a:cubicBezTo>
                  <a:cubicBezTo>
                    <a:pt x="14970" y="3349"/>
                    <a:pt x="14958" y="3294"/>
                    <a:pt x="14904" y="3286"/>
                  </a:cubicBezTo>
                  <a:cubicBezTo>
                    <a:pt x="14893" y="3244"/>
                    <a:pt x="14880" y="3200"/>
                    <a:pt x="14864" y="3159"/>
                  </a:cubicBezTo>
                  <a:cubicBezTo>
                    <a:pt x="14958" y="3130"/>
                    <a:pt x="15047" y="3083"/>
                    <a:pt x="15144" y="3071"/>
                  </a:cubicBezTo>
                  <a:cubicBezTo>
                    <a:pt x="15220" y="3060"/>
                    <a:pt x="15298" y="3071"/>
                    <a:pt x="15370" y="3091"/>
                  </a:cubicBezTo>
                  <a:cubicBezTo>
                    <a:pt x="15443" y="3017"/>
                    <a:pt x="15582" y="3063"/>
                    <a:pt x="15629" y="2958"/>
                  </a:cubicBezTo>
                  <a:cubicBezTo>
                    <a:pt x="15665" y="2921"/>
                    <a:pt x="15710" y="2896"/>
                    <a:pt x="15745" y="2860"/>
                  </a:cubicBezTo>
                  <a:cubicBezTo>
                    <a:pt x="15752" y="2816"/>
                    <a:pt x="15730" y="2775"/>
                    <a:pt x="15722" y="2733"/>
                  </a:cubicBezTo>
                  <a:cubicBezTo>
                    <a:pt x="15729" y="2731"/>
                    <a:pt x="15745" y="2728"/>
                    <a:pt x="15754" y="2726"/>
                  </a:cubicBezTo>
                  <a:cubicBezTo>
                    <a:pt x="15725" y="2688"/>
                    <a:pt x="15685" y="2659"/>
                    <a:pt x="15639" y="2646"/>
                  </a:cubicBezTo>
                  <a:cubicBezTo>
                    <a:pt x="15675" y="2546"/>
                    <a:pt x="15760" y="2479"/>
                    <a:pt x="15818" y="2393"/>
                  </a:cubicBezTo>
                  <a:cubicBezTo>
                    <a:pt x="15878" y="2298"/>
                    <a:pt x="15930" y="2180"/>
                    <a:pt x="16044" y="2143"/>
                  </a:cubicBezTo>
                  <a:cubicBezTo>
                    <a:pt x="16165" y="2105"/>
                    <a:pt x="16295" y="2101"/>
                    <a:pt x="16415" y="2058"/>
                  </a:cubicBezTo>
                  <a:cubicBezTo>
                    <a:pt x="16573" y="1995"/>
                    <a:pt x="16739" y="1958"/>
                    <a:pt x="16905" y="1925"/>
                  </a:cubicBezTo>
                  <a:cubicBezTo>
                    <a:pt x="16947" y="1914"/>
                    <a:pt x="16995" y="1918"/>
                    <a:pt x="17033" y="1896"/>
                  </a:cubicBezTo>
                  <a:cubicBezTo>
                    <a:pt x="17060" y="1848"/>
                    <a:pt x="17068" y="1791"/>
                    <a:pt x="17082" y="1739"/>
                  </a:cubicBezTo>
                  <a:cubicBezTo>
                    <a:pt x="17102" y="1749"/>
                    <a:pt x="17120" y="1761"/>
                    <a:pt x="17139" y="1773"/>
                  </a:cubicBezTo>
                  <a:cubicBezTo>
                    <a:pt x="17144" y="1754"/>
                    <a:pt x="17148" y="1734"/>
                    <a:pt x="17154" y="1715"/>
                  </a:cubicBezTo>
                  <a:cubicBezTo>
                    <a:pt x="17173" y="1725"/>
                    <a:pt x="17193" y="1735"/>
                    <a:pt x="17213" y="1745"/>
                  </a:cubicBezTo>
                  <a:cubicBezTo>
                    <a:pt x="17223" y="1691"/>
                    <a:pt x="17239" y="1638"/>
                    <a:pt x="17248" y="1581"/>
                  </a:cubicBezTo>
                  <a:cubicBezTo>
                    <a:pt x="17260" y="1525"/>
                    <a:pt x="17322" y="1488"/>
                    <a:pt x="17324" y="1429"/>
                  </a:cubicBezTo>
                  <a:cubicBezTo>
                    <a:pt x="17290" y="1352"/>
                    <a:pt x="17267" y="1264"/>
                    <a:pt x="17307" y="1186"/>
                  </a:cubicBezTo>
                  <a:cubicBezTo>
                    <a:pt x="17340" y="1125"/>
                    <a:pt x="17299" y="1054"/>
                    <a:pt x="17328" y="991"/>
                  </a:cubicBezTo>
                  <a:cubicBezTo>
                    <a:pt x="17353" y="935"/>
                    <a:pt x="17378" y="880"/>
                    <a:pt x="17394" y="820"/>
                  </a:cubicBezTo>
                  <a:cubicBezTo>
                    <a:pt x="17395" y="820"/>
                    <a:pt x="17398" y="819"/>
                    <a:pt x="17400" y="818"/>
                  </a:cubicBezTo>
                  <a:cubicBezTo>
                    <a:pt x="17412" y="755"/>
                    <a:pt x="17440" y="699"/>
                    <a:pt x="17463" y="640"/>
                  </a:cubicBezTo>
                  <a:cubicBezTo>
                    <a:pt x="17519" y="661"/>
                    <a:pt x="17533" y="733"/>
                    <a:pt x="17594" y="748"/>
                  </a:cubicBezTo>
                  <a:cubicBezTo>
                    <a:pt x="17620" y="699"/>
                    <a:pt x="17663" y="658"/>
                    <a:pt x="17715" y="636"/>
                  </a:cubicBezTo>
                  <a:cubicBezTo>
                    <a:pt x="17717" y="626"/>
                    <a:pt x="17718" y="618"/>
                    <a:pt x="17719" y="609"/>
                  </a:cubicBezTo>
                  <a:cubicBezTo>
                    <a:pt x="17787" y="631"/>
                    <a:pt x="17852" y="665"/>
                    <a:pt x="17917" y="695"/>
                  </a:cubicBezTo>
                  <a:cubicBezTo>
                    <a:pt x="17915" y="708"/>
                    <a:pt x="17914" y="719"/>
                    <a:pt x="17913" y="731"/>
                  </a:cubicBezTo>
                  <a:lnTo>
                    <a:pt x="17932" y="731"/>
                  </a:lnTo>
                  <a:lnTo>
                    <a:pt x="17924" y="769"/>
                  </a:lnTo>
                  <a:cubicBezTo>
                    <a:pt x="17930" y="769"/>
                    <a:pt x="17940" y="769"/>
                    <a:pt x="17945" y="770"/>
                  </a:cubicBezTo>
                  <a:cubicBezTo>
                    <a:pt x="17943" y="786"/>
                    <a:pt x="17939" y="803"/>
                    <a:pt x="17937" y="819"/>
                  </a:cubicBezTo>
                  <a:lnTo>
                    <a:pt x="17957" y="819"/>
                  </a:lnTo>
                  <a:lnTo>
                    <a:pt x="17949" y="856"/>
                  </a:lnTo>
                  <a:lnTo>
                    <a:pt x="17969" y="856"/>
                  </a:lnTo>
                  <a:lnTo>
                    <a:pt x="17962" y="894"/>
                  </a:lnTo>
                  <a:lnTo>
                    <a:pt x="17982" y="894"/>
                  </a:lnTo>
                  <a:lnTo>
                    <a:pt x="17974" y="931"/>
                  </a:lnTo>
                  <a:cubicBezTo>
                    <a:pt x="17980" y="931"/>
                    <a:pt x="17990" y="931"/>
                    <a:pt x="17995" y="933"/>
                  </a:cubicBezTo>
                  <a:cubicBezTo>
                    <a:pt x="17993" y="949"/>
                    <a:pt x="17989" y="965"/>
                    <a:pt x="17987" y="981"/>
                  </a:cubicBezTo>
                  <a:lnTo>
                    <a:pt x="18007" y="981"/>
                  </a:lnTo>
                  <a:lnTo>
                    <a:pt x="17999" y="1019"/>
                  </a:lnTo>
                  <a:lnTo>
                    <a:pt x="18019" y="1019"/>
                  </a:lnTo>
                  <a:cubicBezTo>
                    <a:pt x="18017" y="1031"/>
                    <a:pt x="18014" y="1044"/>
                    <a:pt x="18013" y="1056"/>
                  </a:cubicBezTo>
                  <a:cubicBezTo>
                    <a:pt x="18015" y="1056"/>
                    <a:pt x="18023" y="1058"/>
                    <a:pt x="18025" y="1058"/>
                  </a:cubicBezTo>
                  <a:cubicBezTo>
                    <a:pt x="18043" y="1110"/>
                    <a:pt x="18055" y="1163"/>
                    <a:pt x="18070" y="1215"/>
                  </a:cubicBezTo>
                  <a:cubicBezTo>
                    <a:pt x="18074" y="1234"/>
                    <a:pt x="18078" y="1254"/>
                    <a:pt x="18080" y="1273"/>
                  </a:cubicBezTo>
                  <a:cubicBezTo>
                    <a:pt x="18124" y="1279"/>
                    <a:pt x="18168" y="1285"/>
                    <a:pt x="18213" y="1290"/>
                  </a:cubicBezTo>
                  <a:cubicBezTo>
                    <a:pt x="18234" y="1365"/>
                    <a:pt x="18242" y="1458"/>
                    <a:pt x="18323" y="1493"/>
                  </a:cubicBezTo>
                  <a:cubicBezTo>
                    <a:pt x="18317" y="1470"/>
                    <a:pt x="18309" y="1448"/>
                    <a:pt x="18303" y="1425"/>
                  </a:cubicBezTo>
                  <a:cubicBezTo>
                    <a:pt x="18370" y="1451"/>
                    <a:pt x="18437" y="1502"/>
                    <a:pt x="18455" y="1576"/>
                  </a:cubicBezTo>
                  <a:cubicBezTo>
                    <a:pt x="18454" y="1636"/>
                    <a:pt x="18405" y="1681"/>
                    <a:pt x="18354" y="1705"/>
                  </a:cubicBezTo>
                  <a:cubicBezTo>
                    <a:pt x="18273" y="1744"/>
                    <a:pt x="18234" y="1828"/>
                    <a:pt x="18169" y="1885"/>
                  </a:cubicBezTo>
                  <a:cubicBezTo>
                    <a:pt x="18167" y="1868"/>
                    <a:pt x="18165" y="1851"/>
                    <a:pt x="18164" y="1834"/>
                  </a:cubicBezTo>
                  <a:cubicBezTo>
                    <a:pt x="18103" y="1814"/>
                    <a:pt x="18075" y="1879"/>
                    <a:pt x="18034" y="1908"/>
                  </a:cubicBezTo>
                  <a:cubicBezTo>
                    <a:pt x="18033" y="1925"/>
                    <a:pt x="18033" y="1943"/>
                    <a:pt x="18033" y="1960"/>
                  </a:cubicBezTo>
                  <a:cubicBezTo>
                    <a:pt x="18009" y="1958"/>
                    <a:pt x="17987" y="1956"/>
                    <a:pt x="17964" y="1954"/>
                  </a:cubicBezTo>
                  <a:lnTo>
                    <a:pt x="17964" y="1979"/>
                  </a:lnTo>
                  <a:cubicBezTo>
                    <a:pt x="17955" y="1939"/>
                    <a:pt x="17929" y="1910"/>
                    <a:pt x="17890" y="1898"/>
                  </a:cubicBezTo>
                  <a:cubicBezTo>
                    <a:pt x="17924" y="1959"/>
                    <a:pt x="17920" y="2028"/>
                    <a:pt x="17899" y="2094"/>
                  </a:cubicBezTo>
                  <a:lnTo>
                    <a:pt x="17929" y="2099"/>
                  </a:lnTo>
                  <a:cubicBezTo>
                    <a:pt x="17880" y="2156"/>
                    <a:pt x="17815" y="2198"/>
                    <a:pt x="17760" y="2250"/>
                  </a:cubicBezTo>
                  <a:cubicBezTo>
                    <a:pt x="17742" y="2261"/>
                    <a:pt x="17724" y="2275"/>
                    <a:pt x="17704" y="2285"/>
                  </a:cubicBezTo>
                  <a:cubicBezTo>
                    <a:pt x="17679" y="2305"/>
                    <a:pt x="17655" y="2275"/>
                    <a:pt x="17633" y="2266"/>
                  </a:cubicBezTo>
                  <a:cubicBezTo>
                    <a:pt x="17614" y="2298"/>
                    <a:pt x="17582" y="2329"/>
                    <a:pt x="17597" y="2368"/>
                  </a:cubicBezTo>
                  <a:cubicBezTo>
                    <a:pt x="17605" y="2388"/>
                    <a:pt x="17597" y="2406"/>
                    <a:pt x="17583" y="2423"/>
                  </a:cubicBezTo>
                  <a:cubicBezTo>
                    <a:pt x="17567" y="2520"/>
                    <a:pt x="17542" y="2616"/>
                    <a:pt x="17523" y="2713"/>
                  </a:cubicBezTo>
                  <a:cubicBezTo>
                    <a:pt x="17508" y="2763"/>
                    <a:pt x="17535" y="2803"/>
                    <a:pt x="17558" y="2841"/>
                  </a:cubicBezTo>
                  <a:cubicBezTo>
                    <a:pt x="17552" y="2895"/>
                    <a:pt x="17494" y="2946"/>
                    <a:pt x="17533" y="3001"/>
                  </a:cubicBezTo>
                  <a:cubicBezTo>
                    <a:pt x="17552" y="3041"/>
                    <a:pt x="17602" y="3011"/>
                    <a:pt x="17632" y="3028"/>
                  </a:cubicBezTo>
                  <a:cubicBezTo>
                    <a:pt x="17675" y="3083"/>
                    <a:pt x="17708" y="3144"/>
                    <a:pt x="17740" y="3206"/>
                  </a:cubicBezTo>
                  <a:cubicBezTo>
                    <a:pt x="17772" y="3205"/>
                    <a:pt x="17804" y="3205"/>
                    <a:pt x="17835" y="3205"/>
                  </a:cubicBezTo>
                  <a:cubicBezTo>
                    <a:pt x="17863" y="3183"/>
                    <a:pt x="17889" y="3160"/>
                    <a:pt x="17918" y="3138"/>
                  </a:cubicBezTo>
                  <a:cubicBezTo>
                    <a:pt x="17927" y="3160"/>
                    <a:pt x="17937" y="3181"/>
                    <a:pt x="17947" y="3204"/>
                  </a:cubicBezTo>
                  <a:cubicBezTo>
                    <a:pt x="17885" y="3213"/>
                    <a:pt x="17829" y="3240"/>
                    <a:pt x="17770" y="3258"/>
                  </a:cubicBezTo>
                  <a:cubicBezTo>
                    <a:pt x="17754" y="3281"/>
                    <a:pt x="17740" y="3306"/>
                    <a:pt x="17724" y="3329"/>
                  </a:cubicBezTo>
                  <a:cubicBezTo>
                    <a:pt x="17717" y="3298"/>
                    <a:pt x="17700" y="3269"/>
                    <a:pt x="17674" y="3248"/>
                  </a:cubicBezTo>
                  <a:cubicBezTo>
                    <a:pt x="17669" y="3261"/>
                    <a:pt x="17665" y="3276"/>
                    <a:pt x="17660" y="3291"/>
                  </a:cubicBezTo>
                  <a:cubicBezTo>
                    <a:pt x="17648" y="3291"/>
                    <a:pt x="17637" y="3291"/>
                    <a:pt x="17625" y="3292"/>
                  </a:cubicBezTo>
                  <a:cubicBezTo>
                    <a:pt x="17629" y="3311"/>
                    <a:pt x="17633" y="3330"/>
                    <a:pt x="17638" y="3349"/>
                  </a:cubicBezTo>
                  <a:cubicBezTo>
                    <a:pt x="17594" y="3376"/>
                    <a:pt x="17549" y="3404"/>
                    <a:pt x="17497" y="3409"/>
                  </a:cubicBezTo>
                  <a:cubicBezTo>
                    <a:pt x="17488" y="3470"/>
                    <a:pt x="17422" y="3478"/>
                    <a:pt x="17380" y="3510"/>
                  </a:cubicBezTo>
                  <a:cubicBezTo>
                    <a:pt x="17314" y="3560"/>
                    <a:pt x="17227" y="3561"/>
                    <a:pt x="17152" y="3591"/>
                  </a:cubicBezTo>
                  <a:cubicBezTo>
                    <a:pt x="17110" y="3608"/>
                    <a:pt x="17068" y="3614"/>
                    <a:pt x="17024" y="3621"/>
                  </a:cubicBezTo>
                  <a:cubicBezTo>
                    <a:pt x="16988" y="3626"/>
                    <a:pt x="16977" y="3666"/>
                    <a:pt x="16958" y="3693"/>
                  </a:cubicBezTo>
                  <a:cubicBezTo>
                    <a:pt x="16909" y="3720"/>
                    <a:pt x="16868" y="3759"/>
                    <a:pt x="16819" y="3786"/>
                  </a:cubicBezTo>
                  <a:cubicBezTo>
                    <a:pt x="16812" y="3821"/>
                    <a:pt x="16804" y="3855"/>
                    <a:pt x="16797" y="3889"/>
                  </a:cubicBezTo>
                  <a:cubicBezTo>
                    <a:pt x="16828" y="3859"/>
                    <a:pt x="16854" y="3823"/>
                    <a:pt x="16890" y="3798"/>
                  </a:cubicBezTo>
                  <a:cubicBezTo>
                    <a:pt x="16932" y="3795"/>
                    <a:pt x="16977" y="3813"/>
                    <a:pt x="17015" y="3790"/>
                  </a:cubicBezTo>
                  <a:cubicBezTo>
                    <a:pt x="17085" y="3748"/>
                    <a:pt x="17187" y="3743"/>
                    <a:pt x="17212" y="3649"/>
                  </a:cubicBezTo>
                  <a:cubicBezTo>
                    <a:pt x="17243" y="3653"/>
                    <a:pt x="17273" y="3656"/>
                    <a:pt x="17303" y="3661"/>
                  </a:cubicBezTo>
                  <a:cubicBezTo>
                    <a:pt x="17265" y="3756"/>
                    <a:pt x="17170" y="3791"/>
                    <a:pt x="17100" y="3855"/>
                  </a:cubicBezTo>
                  <a:cubicBezTo>
                    <a:pt x="17050" y="3895"/>
                    <a:pt x="16992" y="3925"/>
                    <a:pt x="16933" y="3951"/>
                  </a:cubicBezTo>
                  <a:cubicBezTo>
                    <a:pt x="16848" y="3976"/>
                    <a:pt x="16740" y="3986"/>
                    <a:pt x="16690" y="4073"/>
                  </a:cubicBezTo>
                  <a:cubicBezTo>
                    <a:pt x="16719" y="4069"/>
                    <a:pt x="16748" y="4066"/>
                    <a:pt x="16777" y="4063"/>
                  </a:cubicBezTo>
                  <a:cubicBezTo>
                    <a:pt x="16802" y="4199"/>
                    <a:pt x="16824" y="4345"/>
                    <a:pt x="16770" y="4478"/>
                  </a:cubicBezTo>
                  <a:cubicBezTo>
                    <a:pt x="16738" y="4563"/>
                    <a:pt x="16674" y="4633"/>
                    <a:pt x="16659" y="4725"/>
                  </a:cubicBezTo>
                  <a:cubicBezTo>
                    <a:pt x="16655" y="4766"/>
                    <a:pt x="16627" y="4794"/>
                    <a:pt x="16594" y="4814"/>
                  </a:cubicBezTo>
                  <a:cubicBezTo>
                    <a:pt x="16592" y="4778"/>
                    <a:pt x="16592" y="4743"/>
                    <a:pt x="16592" y="4708"/>
                  </a:cubicBezTo>
                  <a:cubicBezTo>
                    <a:pt x="16537" y="4694"/>
                    <a:pt x="16475" y="4686"/>
                    <a:pt x="16432" y="4648"/>
                  </a:cubicBezTo>
                  <a:cubicBezTo>
                    <a:pt x="16398" y="4615"/>
                    <a:pt x="16368" y="4580"/>
                    <a:pt x="16330" y="4553"/>
                  </a:cubicBezTo>
                  <a:cubicBezTo>
                    <a:pt x="16328" y="4571"/>
                    <a:pt x="16327" y="4590"/>
                    <a:pt x="16325" y="4610"/>
                  </a:cubicBezTo>
                  <a:cubicBezTo>
                    <a:pt x="16347" y="4640"/>
                    <a:pt x="16373" y="4668"/>
                    <a:pt x="16410" y="4675"/>
                  </a:cubicBezTo>
                  <a:cubicBezTo>
                    <a:pt x="16439" y="4726"/>
                    <a:pt x="16458" y="4784"/>
                    <a:pt x="16485" y="4836"/>
                  </a:cubicBezTo>
                  <a:cubicBezTo>
                    <a:pt x="16510" y="4856"/>
                    <a:pt x="16543" y="4868"/>
                    <a:pt x="16573" y="4881"/>
                  </a:cubicBezTo>
                  <a:cubicBezTo>
                    <a:pt x="16587" y="4939"/>
                    <a:pt x="16623" y="4990"/>
                    <a:pt x="16620" y="5051"/>
                  </a:cubicBezTo>
                  <a:cubicBezTo>
                    <a:pt x="16632" y="5166"/>
                    <a:pt x="16568" y="5265"/>
                    <a:pt x="16512" y="5358"/>
                  </a:cubicBezTo>
                  <a:cubicBezTo>
                    <a:pt x="16500" y="5463"/>
                    <a:pt x="16507" y="5578"/>
                    <a:pt x="16455" y="5674"/>
                  </a:cubicBezTo>
                  <a:cubicBezTo>
                    <a:pt x="16423" y="5675"/>
                    <a:pt x="16404" y="5641"/>
                    <a:pt x="16390" y="5618"/>
                  </a:cubicBezTo>
                  <a:cubicBezTo>
                    <a:pt x="16378" y="5515"/>
                    <a:pt x="16423" y="5421"/>
                    <a:pt x="16440" y="5324"/>
                  </a:cubicBezTo>
                  <a:cubicBezTo>
                    <a:pt x="16423" y="5255"/>
                    <a:pt x="16369" y="5203"/>
                    <a:pt x="16318" y="5156"/>
                  </a:cubicBezTo>
                  <a:cubicBezTo>
                    <a:pt x="16317" y="5165"/>
                    <a:pt x="16314" y="5180"/>
                    <a:pt x="16313" y="5189"/>
                  </a:cubicBezTo>
                  <a:cubicBezTo>
                    <a:pt x="16284" y="5188"/>
                    <a:pt x="16254" y="5188"/>
                    <a:pt x="16224" y="5186"/>
                  </a:cubicBezTo>
                  <a:cubicBezTo>
                    <a:pt x="16205" y="5140"/>
                    <a:pt x="16187" y="5093"/>
                    <a:pt x="16172" y="5045"/>
                  </a:cubicBezTo>
                  <a:cubicBezTo>
                    <a:pt x="16192" y="5039"/>
                    <a:pt x="16210" y="5031"/>
                    <a:pt x="16229" y="5025"/>
                  </a:cubicBezTo>
                  <a:cubicBezTo>
                    <a:pt x="16203" y="5008"/>
                    <a:pt x="16174" y="4995"/>
                    <a:pt x="16149" y="4978"/>
                  </a:cubicBezTo>
                  <a:cubicBezTo>
                    <a:pt x="16157" y="4941"/>
                    <a:pt x="16185" y="4911"/>
                    <a:pt x="16189" y="4874"/>
                  </a:cubicBezTo>
                  <a:cubicBezTo>
                    <a:pt x="16175" y="4844"/>
                    <a:pt x="16152" y="4820"/>
                    <a:pt x="16130" y="4795"/>
                  </a:cubicBezTo>
                  <a:cubicBezTo>
                    <a:pt x="16147" y="4761"/>
                    <a:pt x="16153" y="4724"/>
                    <a:pt x="16158" y="4686"/>
                  </a:cubicBezTo>
                  <a:cubicBezTo>
                    <a:pt x="16152" y="4688"/>
                    <a:pt x="16140" y="4690"/>
                    <a:pt x="16134" y="4691"/>
                  </a:cubicBezTo>
                  <a:cubicBezTo>
                    <a:pt x="16114" y="4728"/>
                    <a:pt x="16085" y="4759"/>
                    <a:pt x="16070" y="4799"/>
                  </a:cubicBezTo>
                  <a:cubicBezTo>
                    <a:pt x="16079" y="4830"/>
                    <a:pt x="16102" y="4860"/>
                    <a:pt x="16093" y="4895"/>
                  </a:cubicBezTo>
                  <a:cubicBezTo>
                    <a:pt x="16053" y="5006"/>
                    <a:pt x="16149" y="5098"/>
                    <a:pt x="16175" y="5198"/>
                  </a:cubicBezTo>
                  <a:cubicBezTo>
                    <a:pt x="16185" y="5226"/>
                    <a:pt x="16164" y="5250"/>
                    <a:pt x="16150" y="5271"/>
                  </a:cubicBezTo>
                  <a:cubicBezTo>
                    <a:pt x="16147" y="5264"/>
                    <a:pt x="16142" y="5249"/>
                    <a:pt x="16139" y="5241"/>
                  </a:cubicBezTo>
                  <a:cubicBezTo>
                    <a:pt x="16119" y="5244"/>
                    <a:pt x="16099" y="5248"/>
                    <a:pt x="16079" y="5250"/>
                  </a:cubicBezTo>
                  <a:cubicBezTo>
                    <a:pt x="16078" y="5244"/>
                    <a:pt x="16078" y="5230"/>
                    <a:pt x="16077" y="5224"/>
                  </a:cubicBezTo>
                  <a:cubicBezTo>
                    <a:pt x="16038" y="5234"/>
                    <a:pt x="15999" y="5241"/>
                    <a:pt x="15962" y="5254"/>
                  </a:cubicBezTo>
                  <a:cubicBezTo>
                    <a:pt x="16029" y="5270"/>
                    <a:pt x="16103" y="5251"/>
                    <a:pt x="16163" y="5294"/>
                  </a:cubicBezTo>
                  <a:cubicBezTo>
                    <a:pt x="16199" y="5314"/>
                    <a:pt x="16240" y="5330"/>
                    <a:pt x="16268" y="5364"/>
                  </a:cubicBezTo>
                  <a:cubicBezTo>
                    <a:pt x="16270" y="5400"/>
                    <a:pt x="16260" y="5436"/>
                    <a:pt x="16249" y="5470"/>
                  </a:cubicBezTo>
                  <a:cubicBezTo>
                    <a:pt x="16259" y="5469"/>
                    <a:pt x="16269" y="5468"/>
                    <a:pt x="16280" y="5466"/>
                  </a:cubicBezTo>
                  <a:cubicBezTo>
                    <a:pt x="16289" y="5515"/>
                    <a:pt x="16299" y="5564"/>
                    <a:pt x="16310" y="5611"/>
                  </a:cubicBezTo>
                  <a:cubicBezTo>
                    <a:pt x="16287" y="5596"/>
                    <a:pt x="16263" y="5580"/>
                    <a:pt x="16237" y="5566"/>
                  </a:cubicBezTo>
                  <a:cubicBezTo>
                    <a:pt x="16265" y="5630"/>
                    <a:pt x="16302" y="5690"/>
                    <a:pt x="16348" y="5744"/>
                  </a:cubicBezTo>
                  <a:cubicBezTo>
                    <a:pt x="16330" y="5754"/>
                    <a:pt x="16294" y="5755"/>
                    <a:pt x="16282" y="5763"/>
                  </a:cubicBezTo>
                  <a:cubicBezTo>
                    <a:pt x="16272" y="5711"/>
                    <a:pt x="16227" y="5689"/>
                    <a:pt x="16183" y="5671"/>
                  </a:cubicBezTo>
                  <a:cubicBezTo>
                    <a:pt x="16207" y="5739"/>
                    <a:pt x="16258" y="5790"/>
                    <a:pt x="16322" y="5819"/>
                  </a:cubicBezTo>
                  <a:cubicBezTo>
                    <a:pt x="16323" y="5806"/>
                    <a:pt x="16325" y="5794"/>
                    <a:pt x="16327" y="5781"/>
                  </a:cubicBezTo>
                  <a:cubicBezTo>
                    <a:pt x="16364" y="5770"/>
                    <a:pt x="16402" y="5756"/>
                    <a:pt x="16440" y="5746"/>
                  </a:cubicBezTo>
                  <a:cubicBezTo>
                    <a:pt x="16450" y="5786"/>
                    <a:pt x="16463" y="5826"/>
                    <a:pt x="16489" y="5860"/>
                  </a:cubicBezTo>
                  <a:cubicBezTo>
                    <a:pt x="16543" y="5934"/>
                    <a:pt x="16575" y="6019"/>
                    <a:pt x="16619" y="6099"/>
                  </a:cubicBezTo>
                  <a:cubicBezTo>
                    <a:pt x="16610" y="6108"/>
                    <a:pt x="16602" y="6115"/>
                    <a:pt x="16594" y="6124"/>
                  </a:cubicBezTo>
                  <a:cubicBezTo>
                    <a:pt x="16560" y="6106"/>
                    <a:pt x="16524" y="6091"/>
                    <a:pt x="16488" y="6078"/>
                  </a:cubicBezTo>
                  <a:cubicBezTo>
                    <a:pt x="16433" y="6145"/>
                    <a:pt x="16320" y="6143"/>
                    <a:pt x="16290" y="6231"/>
                  </a:cubicBezTo>
                  <a:cubicBezTo>
                    <a:pt x="16330" y="6233"/>
                    <a:pt x="16363" y="6209"/>
                    <a:pt x="16394" y="6185"/>
                  </a:cubicBezTo>
                  <a:cubicBezTo>
                    <a:pt x="16390" y="6197"/>
                    <a:pt x="16385" y="6210"/>
                    <a:pt x="16383" y="6224"/>
                  </a:cubicBezTo>
                  <a:cubicBezTo>
                    <a:pt x="16437" y="6171"/>
                    <a:pt x="16515" y="6176"/>
                    <a:pt x="16583" y="6159"/>
                  </a:cubicBezTo>
                  <a:cubicBezTo>
                    <a:pt x="16599" y="6172"/>
                    <a:pt x="16610" y="6191"/>
                    <a:pt x="16623" y="6209"/>
                  </a:cubicBezTo>
                  <a:cubicBezTo>
                    <a:pt x="16660" y="6235"/>
                    <a:pt x="16654" y="6283"/>
                    <a:pt x="16658" y="6324"/>
                  </a:cubicBezTo>
                  <a:cubicBezTo>
                    <a:pt x="16633" y="6331"/>
                    <a:pt x="16607" y="6336"/>
                    <a:pt x="16585" y="6351"/>
                  </a:cubicBezTo>
                  <a:cubicBezTo>
                    <a:pt x="16573" y="6386"/>
                    <a:pt x="16573" y="6426"/>
                    <a:pt x="16557" y="6460"/>
                  </a:cubicBezTo>
                  <a:cubicBezTo>
                    <a:pt x="16534" y="6471"/>
                    <a:pt x="16508" y="6472"/>
                    <a:pt x="16484" y="6476"/>
                  </a:cubicBezTo>
                  <a:cubicBezTo>
                    <a:pt x="16459" y="6479"/>
                    <a:pt x="16433" y="6481"/>
                    <a:pt x="16408" y="6484"/>
                  </a:cubicBezTo>
                  <a:cubicBezTo>
                    <a:pt x="16409" y="6489"/>
                    <a:pt x="16410" y="6500"/>
                    <a:pt x="16410" y="6505"/>
                  </a:cubicBezTo>
                  <a:cubicBezTo>
                    <a:pt x="16417" y="6505"/>
                    <a:pt x="16429" y="6506"/>
                    <a:pt x="16435" y="6508"/>
                  </a:cubicBezTo>
                  <a:cubicBezTo>
                    <a:pt x="16422" y="6547"/>
                    <a:pt x="16409" y="6586"/>
                    <a:pt x="16398" y="6626"/>
                  </a:cubicBezTo>
                  <a:cubicBezTo>
                    <a:pt x="16445" y="6638"/>
                    <a:pt x="16493" y="6654"/>
                    <a:pt x="16539" y="6668"/>
                  </a:cubicBezTo>
                  <a:cubicBezTo>
                    <a:pt x="16515" y="6724"/>
                    <a:pt x="16495" y="6793"/>
                    <a:pt x="16430" y="6809"/>
                  </a:cubicBezTo>
                  <a:cubicBezTo>
                    <a:pt x="16430" y="6800"/>
                    <a:pt x="16429" y="6784"/>
                    <a:pt x="16428" y="6776"/>
                  </a:cubicBezTo>
                  <a:cubicBezTo>
                    <a:pt x="16364" y="6803"/>
                    <a:pt x="16290" y="6806"/>
                    <a:pt x="16235" y="6851"/>
                  </a:cubicBezTo>
                  <a:cubicBezTo>
                    <a:pt x="16188" y="6916"/>
                    <a:pt x="16110" y="6954"/>
                    <a:pt x="16066" y="7022"/>
                  </a:cubicBezTo>
                  <a:cubicBezTo>
                    <a:pt x="16033" y="7076"/>
                    <a:pt x="16037" y="7144"/>
                    <a:pt x="16012" y="7200"/>
                  </a:cubicBezTo>
                  <a:cubicBezTo>
                    <a:pt x="15983" y="7244"/>
                    <a:pt x="15922" y="7234"/>
                    <a:pt x="15879" y="7254"/>
                  </a:cubicBezTo>
                  <a:cubicBezTo>
                    <a:pt x="15819" y="7286"/>
                    <a:pt x="15752" y="7308"/>
                    <a:pt x="15704" y="7358"/>
                  </a:cubicBezTo>
                  <a:cubicBezTo>
                    <a:pt x="15657" y="7420"/>
                    <a:pt x="15635" y="7497"/>
                    <a:pt x="15634" y="7575"/>
                  </a:cubicBezTo>
                  <a:cubicBezTo>
                    <a:pt x="15644" y="7654"/>
                    <a:pt x="15578" y="7725"/>
                    <a:pt x="15502" y="7729"/>
                  </a:cubicBezTo>
                  <a:cubicBezTo>
                    <a:pt x="15489" y="7789"/>
                    <a:pt x="15439" y="7828"/>
                    <a:pt x="15400" y="7870"/>
                  </a:cubicBezTo>
                  <a:cubicBezTo>
                    <a:pt x="15345" y="7938"/>
                    <a:pt x="15270" y="7985"/>
                    <a:pt x="15205" y="8041"/>
                  </a:cubicBezTo>
                  <a:cubicBezTo>
                    <a:pt x="15212" y="8043"/>
                    <a:pt x="15227" y="8044"/>
                    <a:pt x="15234" y="8044"/>
                  </a:cubicBezTo>
                  <a:cubicBezTo>
                    <a:pt x="15234" y="8051"/>
                    <a:pt x="15234" y="8065"/>
                    <a:pt x="15233" y="8071"/>
                  </a:cubicBezTo>
                  <a:cubicBezTo>
                    <a:pt x="15182" y="8110"/>
                    <a:pt x="15120" y="8149"/>
                    <a:pt x="15107" y="8216"/>
                  </a:cubicBezTo>
                  <a:cubicBezTo>
                    <a:pt x="15091" y="8281"/>
                    <a:pt x="15040" y="8331"/>
                    <a:pt x="15033" y="8399"/>
                  </a:cubicBezTo>
                  <a:cubicBezTo>
                    <a:pt x="15016" y="8528"/>
                    <a:pt x="14944" y="8648"/>
                    <a:pt x="14960" y="8781"/>
                  </a:cubicBezTo>
                  <a:cubicBezTo>
                    <a:pt x="14969" y="8936"/>
                    <a:pt x="15043" y="9076"/>
                    <a:pt x="15093" y="9220"/>
                  </a:cubicBezTo>
                  <a:cubicBezTo>
                    <a:pt x="15120" y="9303"/>
                    <a:pt x="15178" y="9370"/>
                    <a:pt x="15219" y="9445"/>
                  </a:cubicBezTo>
                  <a:cubicBezTo>
                    <a:pt x="15302" y="9561"/>
                    <a:pt x="15414" y="9655"/>
                    <a:pt x="15489" y="9779"/>
                  </a:cubicBezTo>
                  <a:cubicBezTo>
                    <a:pt x="15477" y="9780"/>
                    <a:pt x="15464" y="9783"/>
                    <a:pt x="15452" y="9784"/>
                  </a:cubicBezTo>
                  <a:cubicBezTo>
                    <a:pt x="15460" y="9848"/>
                    <a:pt x="15466" y="9914"/>
                    <a:pt x="15505" y="9968"/>
                  </a:cubicBezTo>
                  <a:cubicBezTo>
                    <a:pt x="15579" y="10070"/>
                    <a:pt x="15645" y="10179"/>
                    <a:pt x="15703" y="10291"/>
                  </a:cubicBezTo>
                  <a:cubicBezTo>
                    <a:pt x="15853" y="10475"/>
                    <a:pt x="15810" y="10725"/>
                    <a:pt x="15832" y="10945"/>
                  </a:cubicBezTo>
                  <a:cubicBezTo>
                    <a:pt x="15816" y="10939"/>
                    <a:pt x="15803" y="10934"/>
                    <a:pt x="15788" y="10929"/>
                  </a:cubicBezTo>
                  <a:cubicBezTo>
                    <a:pt x="15783" y="10983"/>
                    <a:pt x="15739" y="11054"/>
                    <a:pt x="15790" y="11096"/>
                  </a:cubicBezTo>
                  <a:cubicBezTo>
                    <a:pt x="15769" y="11135"/>
                    <a:pt x="15740" y="11169"/>
                    <a:pt x="15705" y="11195"/>
                  </a:cubicBezTo>
                  <a:cubicBezTo>
                    <a:pt x="15662" y="11224"/>
                    <a:pt x="15607" y="11219"/>
                    <a:pt x="15557" y="11224"/>
                  </a:cubicBezTo>
                  <a:cubicBezTo>
                    <a:pt x="15554" y="11234"/>
                    <a:pt x="15550" y="11245"/>
                    <a:pt x="15548" y="11255"/>
                  </a:cubicBezTo>
                  <a:lnTo>
                    <a:pt x="15504" y="11255"/>
                  </a:lnTo>
                  <a:cubicBezTo>
                    <a:pt x="15503" y="11263"/>
                    <a:pt x="15499" y="11276"/>
                    <a:pt x="15497" y="11283"/>
                  </a:cubicBezTo>
                  <a:cubicBezTo>
                    <a:pt x="15434" y="11243"/>
                    <a:pt x="15459" y="11160"/>
                    <a:pt x="15429" y="11101"/>
                  </a:cubicBezTo>
                  <a:cubicBezTo>
                    <a:pt x="15389" y="11053"/>
                    <a:pt x="15352" y="10999"/>
                    <a:pt x="15304" y="10955"/>
                  </a:cubicBezTo>
                  <a:cubicBezTo>
                    <a:pt x="15265" y="10959"/>
                    <a:pt x="15230" y="10971"/>
                    <a:pt x="15194" y="10981"/>
                  </a:cubicBezTo>
                  <a:cubicBezTo>
                    <a:pt x="15159" y="10935"/>
                    <a:pt x="15141" y="10880"/>
                    <a:pt x="15127" y="10825"/>
                  </a:cubicBezTo>
                  <a:cubicBezTo>
                    <a:pt x="15114" y="10776"/>
                    <a:pt x="15065" y="10753"/>
                    <a:pt x="15033" y="10719"/>
                  </a:cubicBezTo>
                  <a:cubicBezTo>
                    <a:pt x="14990" y="10670"/>
                    <a:pt x="14991" y="10600"/>
                    <a:pt x="14987" y="10540"/>
                  </a:cubicBezTo>
                  <a:cubicBezTo>
                    <a:pt x="14970" y="10534"/>
                    <a:pt x="14954" y="10529"/>
                    <a:pt x="14939" y="10523"/>
                  </a:cubicBezTo>
                  <a:lnTo>
                    <a:pt x="14943" y="10635"/>
                  </a:lnTo>
                  <a:cubicBezTo>
                    <a:pt x="14898" y="10610"/>
                    <a:pt x="14863" y="10570"/>
                    <a:pt x="14840" y="10524"/>
                  </a:cubicBezTo>
                  <a:cubicBezTo>
                    <a:pt x="14804" y="10450"/>
                    <a:pt x="14735" y="10399"/>
                    <a:pt x="14690" y="10331"/>
                  </a:cubicBezTo>
                  <a:cubicBezTo>
                    <a:pt x="14739" y="10274"/>
                    <a:pt x="14780" y="10208"/>
                    <a:pt x="14794" y="10131"/>
                  </a:cubicBezTo>
                  <a:cubicBezTo>
                    <a:pt x="14749" y="10128"/>
                    <a:pt x="14704" y="10120"/>
                    <a:pt x="14659" y="10115"/>
                  </a:cubicBezTo>
                  <a:cubicBezTo>
                    <a:pt x="14664" y="10128"/>
                    <a:pt x="14669" y="10141"/>
                    <a:pt x="14674" y="10155"/>
                  </a:cubicBezTo>
                  <a:cubicBezTo>
                    <a:pt x="14689" y="10154"/>
                    <a:pt x="14705" y="10153"/>
                    <a:pt x="14720" y="10153"/>
                  </a:cubicBezTo>
                  <a:cubicBezTo>
                    <a:pt x="14713" y="10183"/>
                    <a:pt x="14707" y="10214"/>
                    <a:pt x="14700" y="10244"/>
                  </a:cubicBezTo>
                  <a:cubicBezTo>
                    <a:pt x="14616" y="10194"/>
                    <a:pt x="14632" y="10089"/>
                    <a:pt x="14613" y="10006"/>
                  </a:cubicBezTo>
                  <a:lnTo>
                    <a:pt x="14627" y="10006"/>
                  </a:lnTo>
                  <a:cubicBezTo>
                    <a:pt x="14645" y="9904"/>
                    <a:pt x="14655" y="9789"/>
                    <a:pt x="14600" y="9696"/>
                  </a:cubicBezTo>
                  <a:cubicBezTo>
                    <a:pt x="14584" y="9668"/>
                    <a:pt x="14573" y="9636"/>
                    <a:pt x="14563" y="9604"/>
                  </a:cubicBezTo>
                  <a:cubicBezTo>
                    <a:pt x="14552" y="9605"/>
                    <a:pt x="14539" y="9608"/>
                    <a:pt x="14528" y="9609"/>
                  </a:cubicBezTo>
                  <a:lnTo>
                    <a:pt x="14528" y="9591"/>
                  </a:lnTo>
                  <a:cubicBezTo>
                    <a:pt x="14512" y="9593"/>
                    <a:pt x="14495" y="9595"/>
                    <a:pt x="14479" y="9598"/>
                  </a:cubicBezTo>
                  <a:cubicBezTo>
                    <a:pt x="14478" y="9595"/>
                    <a:pt x="14478" y="9589"/>
                    <a:pt x="14478" y="9586"/>
                  </a:cubicBezTo>
                  <a:cubicBezTo>
                    <a:pt x="14400" y="9589"/>
                    <a:pt x="14374" y="9503"/>
                    <a:pt x="14308" y="9479"/>
                  </a:cubicBezTo>
                  <a:cubicBezTo>
                    <a:pt x="14295" y="9414"/>
                    <a:pt x="14233" y="9386"/>
                    <a:pt x="14191" y="9344"/>
                  </a:cubicBezTo>
                  <a:cubicBezTo>
                    <a:pt x="14124" y="9270"/>
                    <a:pt x="14013" y="9246"/>
                    <a:pt x="13919" y="9270"/>
                  </a:cubicBezTo>
                  <a:cubicBezTo>
                    <a:pt x="13910" y="9298"/>
                    <a:pt x="13908" y="9334"/>
                    <a:pt x="13874" y="9341"/>
                  </a:cubicBezTo>
                  <a:cubicBezTo>
                    <a:pt x="13819" y="9360"/>
                    <a:pt x="13778" y="9403"/>
                    <a:pt x="13747" y="9451"/>
                  </a:cubicBezTo>
                  <a:cubicBezTo>
                    <a:pt x="13687" y="9464"/>
                    <a:pt x="13625" y="9478"/>
                    <a:pt x="13564" y="9483"/>
                  </a:cubicBezTo>
                  <a:lnTo>
                    <a:pt x="13564" y="9503"/>
                  </a:lnTo>
                  <a:cubicBezTo>
                    <a:pt x="13548" y="9468"/>
                    <a:pt x="13544" y="9424"/>
                    <a:pt x="13512" y="9399"/>
                  </a:cubicBezTo>
                  <a:cubicBezTo>
                    <a:pt x="13412" y="9338"/>
                    <a:pt x="13308" y="9278"/>
                    <a:pt x="13191" y="9254"/>
                  </a:cubicBezTo>
                  <a:cubicBezTo>
                    <a:pt x="13191" y="9251"/>
                    <a:pt x="13190" y="9246"/>
                    <a:pt x="13190" y="9244"/>
                  </a:cubicBezTo>
                  <a:lnTo>
                    <a:pt x="13149" y="9240"/>
                  </a:lnTo>
                  <a:cubicBezTo>
                    <a:pt x="13041" y="9224"/>
                    <a:pt x="12933" y="9259"/>
                    <a:pt x="12828" y="9276"/>
                  </a:cubicBezTo>
                  <a:cubicBezTo>
                    <a:pt x="12719" y="9304"/>
                    <a:pt x="12618" y="9364"/>
                    <a:pt x="12503" y="9361"/>
                  </a:cubicBezTo>
                  <a:cubicBezTo>
                    <a:pt x="12529" y="9349"/>
                    <a:pt x="12555" y="9339"/>
                    <a:pt x="12583" y="9328"/>
                  </a:cubicBezTo>
                  <a:cubicBezTo>
                    <a:pt x="12555" y="9261"/>
                    <a:pt x="12527" y="9194"/>
                    <a:pt x="12473" y="9144"/>
                  </a:cubicBezTo>
                  <a:cubicBezTo>
                    <a:pt x="12465" y="9199"/>
                    <a:pt x="12452" y="9259"/>
                    <a:pt x="12410" y="9299"/>
                  </a:cubicBezTo>
                  <a:cubicBezTo>
                    <a:pt x="12344" y="9321"/>
                    <a:pt x="12273" y="9344"/>
                    <a:pt x="12203" y="9328"/>
                  </a:cubicBezTo>
                  <a:cubicBezTo>
                    <a:pt x="12169" y="9323"/>
                    <a:pt x="12133" y="9301"/>
                    <a:pt x="12099" y="9320"/>
                  </a:cubicBezTo>
                  <a:cubicBezTo>
                    <a:pt x="12059" y="9343"/>
                    <a:pt x="12013" y="9333"/>
                    <a:pt x="11970" y="9336"/>
                  </a:cubicBezTo>
                  <a:cubicBezTo>
                    <a:pt x="11947" y="9366"/>
                    <a:pt x="11937" y="9408"/>
                    <a:pt x="11903" y="9429"/>
                  </a:cubicBezTo>
                  <a:cubicBezTo>
                    <a:pt x="11857" y="9460"/>
                    <a:pt x="11792" y="9488"/>
                    <a:pt x="11802" y="9559"/>
                  </a:cubicBezTo>
                  <a:cubicBezTo>
                    <a:pt x="11827" y="9561"/>
                    <a:pt x="11853" y="9564"/>
                    <a:pt x="11879" y="9565"/>
                  </a:cubicBezTo>
                  <a:cubicBezTo>
                    <a:pt x="11892" y="9536"/>
                    <a:pt x="11905" y="9508"/>
                    <a:pt x="11919" y="9480"/>
                  </a:cubicBezTo>
                  <a:cubicBezTo>
                    <a:pt x="11935" y="9485"/>
                    <a:pt x="11953" y="9489"/>
                    <a:pt x="11969" y="9494"/>
                  </a:cubicBezTo>
                  <a:cubicBezTo>
                    <a:pt x="11972" y="9510"/>
                    <a:pt x="11975" y="9526"/>
                    <a:pt x="11978" y="9543"/>
                  </a:cubicBezTo>
                  <a:cubicBezTo>
                    <a:pt x="11989" y="9543"/>
                    <a:pt x="12002" y="9544"/>
                    <a:pt x="12014" y="9544"/>
                  </a:cubicBezTo>
                  <a:cubicBezTo>
                    <a:pt x="11998" y="9566"/>
                    <a:pt x="11985" y="9596"/>
                    <a:pt x="11960" y="9610"/>
                  </a:cubicBezTo>
                  <a:cubicBezTo>
                    <a:pt x="11937" y="9630"/>
                    <a:pt x="11889" y="9633"/>
                    <a:pt x="11877" y="9665"/>
                  </a:cubicBezTo>
                  <a:cubicBezTo>
                    <a:pt x="11852" y="9706"/>
                    <a:pt x="11899" y="9748"/>
                    <a:pt x="11934" y="9761"/>
                  </a:cubicBezTo>
                  <a:cubicBezTo>
                    <a:pt x="12010" y="9778"/>
                    <a:pt x="12099" y="9786"/>
                    <a:pt x="12152" y="9853"/>
                  </a:cubicBezTo>
                  <a:cubicBezTo>
                    <a:pt x="12139" y="9910"/>
                    <a:pt x="12077" y="9939"/>
                    <a:pt x="12023" y="9913"/>
                  </a:cubicBezTo>
                  <a:cubicBezTo>
                    <a:pt x="11987" y="9835"/>
                    <a:pt x="11890" y="9840"/>
                    <a:pt x="11822" y="9813"/>
                  </a:cubicBezTo>
                  <a:cubicBezTo>
                    <a:pt x="11824" y="9789"/>
                    <a:pt x="11825" y="9765"/>
                    <a:pt x="11828" y="9741"/>
                  </a:cubicBezTo>
                  <a:cubicBezTo>
                    <a:pt x="11760" y="9743"/>
                    <a:pt x="11728" y="9824"/>
                    <a:pt x="11739" y="9881"/>
                  </a:cubicBezTo>
                  <a:cubicBezTo>
                    <a:pt x="11724" y="9894"/>
                    <a:pt x="11709" y="9908"/>
                    <a:pt x="11695" y="9920"/>
                  </a:cubicBezTo>
                  <a:cubicBezTo>
                    <a:pt x="11693" y="9921"/>
                    <a:pt x="11687" y="9921"/>
                    <a:pt x="11684" y="9921"/>
                  </a:cubicBezTo>
                  <a:cubicBezTo>
                    <a:pt x="11677" y="9901"/>
                    <a:pt x="11669" y="9880"/>
                    <a:pt x="11657" y="9863"/>
                  </a:cubicBezTo>
                  <a:cubicBezTo>
                    <a:pt x="11612" y="9861"/>
                    <a:pt x="11568" y="9876"/>
                    <a:pt x="11524" y="9883"/>
                  </a:cubicBezTo>
                  <a:cubicBezTo>
                    <a:pt x="11522" y="9906"/>
                    <a:pt x="11519" y="9930"/>
                    <a:pt x="11515" y="9954"/>
                  </a:cubicBezTo>
                  <a:cubicBezTo>
                    <a:pt x="11414" y="9960"/>
                    <a:pt x="11327" y="9900"/>
                    <a:pt x="11237" y="9860"/>
                  </a:cubicBezTo>
                  <a:cubicBezTo>
                    <a:pt x="11255" y="9840"/>
                    <a:pt x="11273" y="9820"/>
                    <a:pt x="11292" y="9800"/>
                  </a:cubicBezTo>
                  <a:cubicBezTo>
                    <a:pt x="11249" y="9785"/>
                    <a:pt x="11207" y="9771"/>
                    <a:pt x="11165" y="9758"/>
                  </a:cubicBezTo>
                  <a:cubicBezTo>
                    <a:pt x="11157" y="9729"/>
                    <a:pt x="11149" y="9700"/>
                    <a:pt x="11142" y="9671"/>
                  </a:cubicBezTo>
                  <a:cubicBezTo>
                    <a:pt x="11105" y="9655"/>
                    <a:pt x="11065" y="9651"/>
                    <a:pt x="11037" y="9683"/>
                  </a:cubicBezTo>
                  <a:cubicBezTo>
                    <a:pt x="11010" y="9611"/>
                    <a:pt x="10927" y="9658"/>
                    <a:pt x="10908" y="9711"/>
                  </a:cubicBezTo>
                  <a:cubicBezTo>
                    <a:pt x="10934" y="9719"/>
                    <a:pt x="10960" y="9726"/>
                    <a:pt x="10987" y="9735"/>
                  </a:cubicBezTo>
                  <a:cubicBezTo>
                    <a:pt x="10964" y="9751"/>
                    <a:pt x="10942" y="9768"/>
                    <a:pt x="10919" y="9781"/>
                  </a:cubicBezTo>
                  <a:cubicBezTo>
                    <a:pt x="10918" y="9775"/>
                    <a:pt x="10918" y="9761"/>
                    <a:pt x="10918" y="9755"/>
                  </a:cubicBezTo>
                  <a:cubicBezTo>
                    <a:pt x="10849" y="9776"/>
                    <a:pt x="10773" y="9780"/>
                    <a:pt x="10712" y="9739"/>
                  </a:cubicBezTo>
                  <a:cubicBezTo>
                    <a:pt x="10654" y="9719"/>
                    <a:pt x="10597" y="9698"/>
                    <a:pt x="10539" y="9675"/>
                  </a:cubicBezTo>
                  <a:cubicBezTo>
                    <a:pt x="10467" y="9660"/>
                    <a:pt x="10394" y="9680"/>
                    <a:pt x="10322" y="9688"/>
                  </a:cubicBezTo>
                  <a:cubicBezTo>
                    <a:pt x="10300" y="9695"/>
                    <a:pt x="10279" y="9704"/>
                    <a:pt x="10259" y="9715"/>
                  </a:cubicBezTo>
                  <a:cubicBezTo>
                    <a:pt x="10197" y="9734"/>
                    <a:pt x="10130" y="9745"/>
                    <a:pt x="10072" y="9774"/>
                  </a:cubicBezTo>
                  <a:cubicBezTo>
                    <a:pt x="10022" y="9798"/>
                    <a:pt x="9960" y="9809"/>
                    <a:pt x="9930" y="9860"/>
                  </a:cubicBezTo>
                  <a:cubicBezTo>
                    <a:pt x="9909" y="9894"/>
                    <a:pt x="9875" y="9913"/>
                    <a:pt x="9844" y="9931"/>
                  </a:cubicBezTo>
                  <a:cubicBezTo>
                    <a:pt x="9750" y="9986"/>
                    <a:pt x="9685" y="10081"/>
                    <a:pt x="9587" y="10129"/>
                  </a:cubicBezTo>
                  <a:cubicBezTo>
                    <a:pt x="9472" y="10198"/>
                    <a:pt x="9337" y="10235"/>
                    <a:pt x="9240" y="10331"/>
                  </a:cubicBezTo>
                  <a:cubicBezTo>
                    <a:pt x="9195" y="10369"/>
                    <a:pt x="9140" y="10390"/>
                    <a:pt x="9097" y="10429"/>
                  </a:cubicBezTo>
                  <a:cubicBezTo>
                    <a:pt x="9089" y="10430"/>
                    <a:pt x="9083" y="10431"/>
                    <a:pt x="9075" y="10433"/>
                  </a:cubicBezTo>
                  <a:cubicBezTo>
                    <a:pt x="9075" y="10443"/>
                    <a:pt x="9077" y="10453"/>
                    <a:pt x="9077" y="10463"/>
                  </a:cubicBezTo>
                  <a:cubicBezTo>
                    <a:pt x="8987" y="10545"/>
                    <a:pt x="8938" y="10659"/>
                    <a:pt x="8882" y="10765"/>
                  </a:cubicBezTo>
                  <a:cubicBezTo>
                    <a:pt x="8850" y="10819"/>
                    <a:pt x="8845" y="10883"/>
                    <a:pt x="8837" y="10944"/>
                  </a:cubicBezTo>
                  <a:cubicBezTo>
                    <a:pt x="8837" y="10998"/>
                    <a:pt x="8853" y="11051"/>
                    <a:pt x="8855" y="11105"/>
                  </a:cubicBezTo>
                  <a:cubicBezTo>
                    <a:pt x="8858" y="11106"/>
                    <a:pt x="8864" y="11108"/>
                    <a:pt x="8868" y="11108"/>
                  </a:cubicBezTo>
                  <a:cubicBezTo>
                    <a:pt x="8868" y="11120"/>
                    <a:pt x="8868" y="11134"/>
                    <a:pt x="8869" y="11148"/>
                  </a:cubicBezTo>
                  <a:cubicBezTo>
                    <a:pt x="8897" y="11196"/>
                    <a:pt x="8899" y="11254"/>
                    <a:pt x="8908" y="11309"/>
                  </a:cubicBezTo>
                  <a:cubicBezTo>
                    <a:pt x="8948" y="11348"/>
                    <a:pt x="8909" y="11428"/>
                    <a:pt x="8852" y="11406"/>
                  </a:cubicBezTo>
                  <a:cubicBezTo>
                    <a:pt x="8768" y="11380"/>
                    <a:pt x="8695" y="11321"/>
                    <a:pt x="8604" y="11311"/>
                  </a:cubicBezTo>
                  <a:cubicBezTo>
                    <a:pt x="8603" y="11319"/>
                    <a:pt x="8602" y="11335"/>
                    <a:pt x="8600" y="11343"/>
                  </a:cubicBezTo>
                  <a:cubicBezTo>
                    <a:pt x="8530" y="11320"/>
                    <a:pt x="8473" y="11271"/>
                    <a:pt x="8403" y="11245"/>
                  </a:cubicBezTo>
                  <a:cubicBezTo>
                    <a:pt x="8333" y="11228"/>
                    <a:pt x="8277" y="11176"/>
                    <a:pt x="8205" y="11163"/>
                  </a:cubicBezTo>
                  <a:cubicBezTo>
                    <a:pt x="8152" y="11154"/>
                    <a:pt x="8152" y="11085"/>
                    <a:pt x="8138" y="11046"/>
                  </a:cubicBezTo>
                  <a:cubicBezTo>
                    <a:pt x="8122" y="10976"/>
                    <a:pt x="8084" y="10915"/>
                    <a:pt x="8044" y="10856"/>
                  </a:cubicBezTo>
                  <a:lnTo>
                    <a:pt x="8070" y="10856"/>
                  </a:lnTo>
                  <a:cubicBezTo>
                    <a:pt x="8068" y="10828"/>
                    <a:pt x="8067" y="10799"/>
                    <a:pt x="8067" y="10771"/>
                  </a:cubicBezTo>
                  <a:cubicBezTo>
                    <a:pt x="8049" y="10765"/>
                    <a:pt x="8033" y="10759"/>
                    <a:pt x="8017" y="10751"/>
                  </a:cubicBezTo>
                  <a:cubicBezTo>
                    <a:pt x="8023" y="10750"/>
                    <a:pt x="8034" y="10745"/>
                    <a:pt x="8039" y="10744"/>
                  </a:cubicBezTo>
                  <a:cubicBezTo>
                    <a:pt x="8040" y="10706"/>
                    <a:pt x="8072" y="10654"/>
                    <a:pt x="8032" y="10628"/>
                  </a:cubicBezTo>
                  <a:cubicBezTo>
                    <a:pt x="7992" y="10598"/>
                    <a:pt x="7937" y="10585"/>
                    <a:pt x="7908" y="10540"/>
                  </a:cubicBezTo>
                  <a:cubicBezTo>
                    <a:pt x="7875" y="10490"/>
                    <a:pt x="7854" y="10431"/>
                    <a:pt x="7823" y="10380"/>
                  </a:cubicBezTo>
                  <a:cubicBezTo>
                    <a:pt x="7806" y="10349"/>
                    <a:pt x="7759" y="10351"/>
                    <a:pt x="7744" y="10320"/>
                  </a:cubicBezTo>
                  <a:cubicBezTo>
                    <a:pt x="7709" y="10190"/>
                    <a:pt x="7655" y="10066"/>
                    <a:pt x="7598" y="9945"/>
                  </a:cubicBezTo>
                  <a:cubicBezTo>
                    <a:pt x="7528" y="9840"/>
                    <a:pt x="7433" y="9755"/>
                    <a:pt x="7355" y="9655"/>
                  </a:cubicBezTo>
                  <a:cubicBezTo>
                    <a:pt x="7268" y="9630"/>
                    <a:pt x="7177" y="9611"/>
                    <a:pt x="7085" y="9606"/>
                  </a:cubicBezTo>
                  <a:cubicBezTo>
                    <a:pt x="7047" y="9601"/>
                    <a:pt x="7015" y="9574"/>
                    <a:pt x="6984" y="9551"/>
                  </a:cubicBezTo>
                  <a:cubicBezTo>
                    <a:pt x="6977" y="9563"/>
                    <a:pt x="6969" y="9575"/>
                    <a:pt x="6962" y="9588"/>
                  </a:cubicBezTo>
                  <a:cubicBezTo>
                    <a:pt x="6898" y="9595"/>
                    <a:pt x="6823" y="9619"/>
                    <a:pt x="6799" y="9685"/>
                  </a:cubicBezTo>
                  <a:cubicBezTo>
                    <a:pt x="6764" y="9784"/>
                    <a:pt x="6705" y="9875"/>
                    <a:pt x="6629" y="9946"/>
                  </a:cubicBezTo>
                  <a:cubicBezTo>
                    <a:pt x="6537" y="9908"/>
                    <a:pt x="6456" y="9846"/>
                    <a:pt x="6380" y="9785"/>
                  </a:cubicBezTo>
                  <a:cubicBezTo>
                    <a:pt x="6269" y="9738"/>
                    <a:pt x="6167" y="9655"/>
                    <a:pt x="6117" y="9544"/>
                  </a:cubicBezTo>
                  <a:cubicBezTo>
                    <a:pt x="6085" y="9468"/>
                    <a:pt x="6097" y="9381"/>
                    <a:pt x="6080" y="9301"/>
                  </a:cubicBezTo>
                  <a:cubicBezTo>
                    <a:pt x="6059" y="9229"/>
                    <a:pt x="6024" y="9160"/>
                    <a:pt x="5973" y="9103"/>
                  </a:cubicBezTo>
                  <a:cubicBezTo>
                    <a:pt x="5945" y="9063"/>
                    <a:pt x="5889" y="9060"/>
                    <a:pt x="5852" y="9030"/>
                  </a:cubicBezTo>
                  <a:cubicBezTo>
                    <a:pt x="5769" y="8963"/>
                    <a:pt x="5717" y="8868"/>
                    <a:pt x="5653" y="8783"/>
                  </a:cubicBezTo>
                  <a:cubicBezTo>
                    <a:pt x="5638" y="8758"/>
                    <a:pt x="5607" y="8754"/>
                    <a:pt x="5583" y="8746"/>
                  </a:cubicBezTo>
                  <a:cubicBezTo>
                    <a:pt x="5554" y="8698"/>
                    <a:pt x="5534" y="8643"/>
                    <a:pt x="5500" y="8598"/>
                  </a:cubicBezTo>
                  <a:cubicBezTo>
                    <a:pt x="5484" y="8575"/>
                    <a:pt x="5452" y="8585"/>
                    <a:pt x="5428" y="8581"/>
                  </a:cubicBezTo>
                  <a:lnTo>
                    <a:pt x="5428" y="8566"/>
                  </a:lnTo>
                  <a:cubicBezTo>
                    <a:pt x="5394" y="8569"/>
                    <a:pt x="5362" y="8571"/>
                    <a:pt x="5328" y="8574"/>
                  </a:cubicBezTo>
                  <a:lnTo>
                    <a:pt x="5328" y="8553"/>
                  </a:lnTo>
                  <a:cubicBezTo>
                    <a:pt x="5294" y="8556"/>
                    <a:pt x="5262" y="8559"/>
                    <a:pt x="5228" y="8561"/>
                  </a:cubicBezTo>
                  <a:lnTo>
                    <a:pt x="5228" y="8540"/>
                  </a:lnTo>
                  <a:cubicBezTo>
                    <a:pt x="5199" y="8544"/>
                    <a:pt x="5169" y="8545"/>
                    <a:pt x="5142" y="8549"/>
                  </a:cubicBezTo>
                  <a:cubicBezTo>
                    <a:pt x="5140" y="8544"/>
                    <a:pt x="5140" y="8533"/>
                    <a:pt x="5140" y="8528"/>
                  </a:cubicBezTo>
                  <a:cubicBezTo>
                    <a:pt x="5112" y="8530"/>
                    <a:pt x="5082" y="8533"/>
                    <a:pt x="5054" y="8536"/>
                  </a:cubicBezTo>
                  <a:cubicBezTo>
                    <a:pt x="5053" y="8531"/>
                    <a:pt x="5053" y="8521"/>
                    <a:pt x="5052" y="8518"/>
                  </a:cubicBezTo>
                  <a:cubicBezTo>
                    <a:pt x="5030" y="8515"/>
                    <a:pt x="5008" y="8513"/>
                    <a:pt x="4985" y="8510"/>
                  </a:cubicBezTo>
                  <a:cubicBezTo>
                    <a:pt x="4954" y="8509"/>
                    <a:pt x="4922" y="8509"/>
                    <a:pt x="4890" y="8509"/>
                  </a:cubicBezTo>
                  <a:lnTo>
                    <a:pt x="4890" y="8485"/>
                  </a:lnTo>
                  <a:cubicBezTo>
                    <a:pt x="4877" y="8491"/>
                    <a:pt x="4864" y="8498"/>
                    <a:pt x="4852" y="8504"/>
                  </a:cubicBezTo>
                  <a:cubicBezTo>
                    <a:pt x="4842" y="8570"/>
                    <a:pt x="4832" y="8636"/>
                    <a:pt x="4820" y="8703"/>
                  </a:cubicBezTo>
                  <a:cubicBezTo>
                    <a:pt x="4799" y="8696"/>
                    <a:pt x="4779" y="8690"/>
                    <a:pt x="4759" y="8684"/>
                  </a:cubicBezTo>
                  <a:cubicBezTo>
                    <a:pt x="4664" y="8684"/>
                    <a:pt x="4569" y="8668"/>
                    <a:pt x="4473" y="8660"/>
                  </a:cubicBezTo>
                  <a:cubicBezTo>
                    <a:pt x="4387" y="8651"/>
                    <a:pt x="4305" y="8609"/>
                    <a:pt x="4215" y="8621"/>
                  </a:cubicBezTo>
                  <a:lnTo>
                    <a:pt x="4215" y="8603"/>
                  </a:lnTo>
                  <a:cubicBezTo>
                    <a:pt x="4182" y="8606"/>
                    <a:pt x="4149" y="8609"/>
                    <a:pt x="4115" y="8611"/>
                  </a:cubicBezTo>
                  <a:lnTo>
                    <a:pt x="4115" y="8590"/>
                  </a:lnTo>
                  <a:cubicBezTo>
                    <a:pt x="4082" y="8594"/>
                    <a:pt x="4049" y="8596"/>
                    <a:pt x="4015" y="8599"/>
                  </a:cubicBezTo>
                  <a:cubicBezTo>
                    <a:pt x="4015" y="8594"/>
                    <a:pt x="4015" y="8584"/>
                    <a:pt x="4014" y="8578"/>
                  </a:cubicBezTo>
                  <a:cubicBezTo>
                    <a:pt x="3990" y="8580"/>
                    <a:pt x="3968" y="8583"/>
                    <a:pt x="3944" y="8584"/>
                  </a:cubicBezTo>
                  <a:cubicBezTo>
                    <a:pt x="3943" y="8580"/>
                    <a:pt x="3940" y="8570"/>
                    <a:pt x="3939" y="8566"/>
                  </a:cubicBezTo>
                  <a:cubicBezTo>
                    <a:pt x="3919" y="8569"/>
                    <a:pt x="3899" y="8571"/>
                    <a:pt x="3878" y="8575"/>
                  </a:cubicBezTo>
                  <a:lnTo>
                    <a:pt x="3878" y="8554"/>
                  </a:lnTo>
                  <a:cubicBezTo>
                    <a:pt x="3858" y="8556"/>
                    <a:pt x="3837" y="8559"/>
                    <a:pt x="3817" y="8563"/>
                  </a:cubicBezTo>
                  <a:cubicBezTo>
                    <a:pt x="3815" y="8558"/>
                    <a:pt x="3815" y="8549"/>
                    <a:pt x="3815" y="8544"/>
                  </a:cubicBezTo>
                  <a:cubicBezTo>
                    <a:pt x="3733" y="8563"/>
                    <a:pt x="3676" y="8503"/>
                    <a:pt x="3610" y="8470"/>
                  </a:cubicBezTo>
                  <a:cubicBezTo>
                    <a:pt x="3472" y="8383"/>
                    <a:pt x="3326" y="8306"/>
                    <a:pt x="3187" y="8220"/>
                  </a:cubicBezTo>
                  <a:cubicBezTo>
                    <a:pt x="3143" y="8191"/>
                    <a:pt x="3095" y="8168"/>
                    <a:pt x="3049" y="8145"/>
                  </a:cubicBezTo>
                  <a:cubicBezTo>
                    <a:pt x="2879" y="8050"/>
                    <a:pt x="2720" y="7935"/>
                    <a:pt x="2549" y="7841"/>
                  </a:cubicBezTo>
                  <a:cubicBezTo>
                    <a:pt x="2510" y="7813"/>
                    <a:pt x="2462" y="7799"/>
                    <a:pt x="2428" y="7764"/>
                  </a:cubicBezTo>
                  <a:cubicBezTo>
                    <a:pt x="2444" y="7744"/>
                    <a:pt x="2463" y="7725"/>
                    <a:pt x="2478" y="7703"/>
                  </a:cubicBezTo>
                  <a:cubicBezTo>
                    <a:pt x="2449" y="7672"/>
                    <a:pt x="2404" y="7680"/>
                    <a:pt x="2367" y="7681"/>
                  </a:cubicBezTo>
                  <a:cubicBezTo>
                    <a:pt x="2365" y="7678"/>
                    <a:pt x="2365" y="7670"/>
                    <a:pt x="2364" y="7665"/>
                  </a:cubicBezTo>
                  <a:cubicBezTo>
                    <a:pt x="2337" y="7669"/>
                    <a:pt x="2308" y="7670"/>
                    <a:pt x="2279" y="7674"/>
                  </a:cubicBezTo>
                  <a:cubicBezTo>
                    <a:pt x="2278" y="7669"/>
                    <a:pt x="2278" y="7659"/>
                    <a:pt x="2277" y="7655"/>
                  </a:cubicBezTo>
                  <a:cubicBezTo>
                    <a:pt x="2049" y="7666"/>
                    <a:pt x="1824" y="7618"/>
                    <a:pt x="1600" y="7585"/>
                  </a:cubicBezTo>
                  <a:cubicBezTo>
                    <a:pt x="1579" y="7445"/>
                    <a:pt x="1613" y="7276"/>
                    <a:pt x="1507" y="7165"/>
                  </a:cubicBezTo>
                  <a:cubicBezTo>
                    <a:pt x="1449" y="7099"/>
                    <a:pt x="1411" y="7000"/>
                    <a:pt x="1317" y="6981"/>
                  </a:cubicBezTo>
                  <a:cubicBezTo>
                    <a:pt x="1297" y="6972"/>
                    <a:pt x="1275" y="6966"/>
                    <a:pt x="1257" y="6954"/>
                  </a:cubicBezTo>
                  <a:cubicBezTo>
                    <a:pt x="1260" y="6922"/>
                    <a:pt x="1272" y="6893"/>
                    <a:pt x="1280" y="6864"/>
                  </a:cubicBezTo>
                  <a:cubicBezTo>
                    <a:pt x="1242" y="6813"/>
                    <a:pt x="1178" y="6813"/>
                    <a:pt x="1123" y="6796"/>
                  </a:cubicBezTo>
                  <a:cubicBezTo>
                    <a:pt x="1012" y="6769"/>
                    <a:pt x="1029" y="6622"/>
                    <a:pt x="934" y="6578"/>
                  </a:cubicBezTo>
                  <a:cubicBezTo>
                    <a:pt x="869" y="6558"/>
                    <a:pt x="808" y="6528"/>
                    <a:pt x="752" y="6491"/>
                  </a:cubicBezTo>
                  <a:cubicBezTo>
                    <a:pt x="708" y="6475"/>
                    <a:pt x="659" y="6480"/>
                    <a:pt x="614" y="6469"/>
                  </a:cubicBezTo>
                  <a:cubicBezTo>
                    <a:pt x="587" y="6453"/>
                    <a:pt x="572" y="6422"/>
                    <a:pt x="553" y="6396"/>
                  </a:cubicBezTo>
                  <a:cubicBezTo>
                    <a:pt x="560" y="6396"/>
                    <a:pt x="574" y="6395"/>
                    <a:pt x="582" y="6394"/>
                  </a:cubicBezTo>
                  <a:cubicBezTo>
                    <a:pt x="579" y="6378"/>
                    <a:pt x="575" y="6361"/>
                    <a:pt x="573" y="6345"/>
                  </a:cubicBezTo>
                  <a:cubicBezTo>
                    <a:pt x="577" y="6344"/>
                    <a:pt x="585" y="6344"/>
                    <a:pt x="589" y="6344"/>
                  </a:cubicBezTo>
                  <a:cubicBezTo>
                    <a:pt x="598" y="6269"/>
                    <a:pt x="627" y="6191"/>
                    <a:pt x="603" y="6116"/>
                  </a:cubicBezTo>
                  <a:cubicBezTo>
                    <a:pt x="579" y="6033"/>
                    <a:pt x="538" y="5954"/>
                    <a:pt x="487" y="5884"/>
                  </a:cubicBezTo>
                  <a:cubicBezTo>
                    <a:pt x="440" y="5824"/>
                    <a:pt x="447" y="5744"/>
                    <a:pt x="424" y="5675"/>
                  </a:cubicBezTo>
                  <a:cubicBezTo>
                    <a:pt x="408" y="5595"/>
                    <a:pt x="317" y="5558"/>
                    <a:pt x="317" y="5470"/>
                  </a:cubicBezTo>
                  <a:cubicBezTo>
                    <a:pt x="322" y="5470"/>
                    <a:pt x="333" y="5469"/>
                    <a:pt x="339" y="5469"/>
                  </a:cubicBezTo>
                  <a:cubicBezTo>
                    <a:pt x="342" y="5441"/>
                    <a:pt x="330" y="5405"/>
                    <a:pt x="362" y="5391"/>
                  </a:cubicBezTo>
                  <a:cubicBezTo>
                    <a:pt x="384" y="5366"/>
                    <a:pt x="440" y="5353"/>
                    <a:pt x="427" y="5310"/>
                  </a:cubicBezTo>
                  <a:cubicBezTo>
                    <a:pt x="422" y="5236"/>
                    <a:pt x="327" y="5235"/>
                    <a:pt x="299" y="5173"/>
                  </a:cubicBezTo>
                  <a:cubicBezTo>
                    <a:pt x="220" y="5066"/>
                    <a:pt x="264" y="4938"/>
                    <a:pt x="298" y="4825"/>
                  </a:cubicBezTo>
                  <a:lnTo>
                    <a:pt x="344" y="4825"/>
                  </a:lnTo>
                  <a:cubicBezTo>
                    <a:pt x="343" y="4884"/>
                    <a:pt x="329" y="4955"/>
                    <a:pt x="395" y="4985"/>
                  </a:cubicBezTo>
                  <a:cubicBezTo>
                    <a:pt x="412" y="4904"/>
                    <a:pt x="387" y="4824"/>
                    <a:pt x="353" y="4750"/>
                  </a:cubicBezTo>
                  <a:cubicBezTo>
                    <a:pt x="378" y="4748"/>
                    <a:pt x="404" y="4744"/>
                    <a:pt x="429" y="4741"/>
                  </a:cubicBezTo>
                  <a:cubicBezTo>
                    <a:pt x="410" y="4721"/>
                    <a:pt x="390" y="4701"/>
                    <a:pt x="369" y="4683"/>
                  </a:cubicBezTo>
                  <a:cubicBezTo>
                    <a:pt x="345" y="4724"/>
                    <a:pt x="335" y="4770"/>
                    <a:pt x="333" y="4818"/>
                  </a:cubicBezTo>
                  <a:cubicBezTo>
                    <a:pt x="287" y="4794"/>
                    <a:pt x="243" y="4763"/>
                    <a:pt x="214" y="4719"/>
                  </a:cubicBezTo>
                  <a:cubicBezTo>
                    <a:pt x="168" y="4659"/>
                    <a:pt x="214" y="4579"/>
                    <a:pt x="190" y="4511"/>
                  </a:cubicBezTo>
                  <a:cubicBezTo>
                    <a:pt x="158" y="4428"/>
                    <a:pt x="114" y="4346"/>
                    <a:pt x="58" y="4275"/>
                  </a:cubicBezTo>
                  <a:cubicBezTo>
                    <a:pt x="20" y="4230"/>
                    <a:pt x="43" y="4164"/>
                    <a:pt x="45" y="4113"/>
                  </a:cubicBezTo>
                  <a:cubicBezTo>
                    <a:pt x="50" y="4050"/>
                    <a:pt x="82" y="3996"/>
                    <a:pt x="113" y="3944"/>
                  </a:cubicBezTo>
                  <a:cubicBezTo>
                    <a:pt x="164" y="3786"/>
                    <a:pt x="0" y="3681"/>
                    <a:pt x="4" y="3533"/>
                  </a:cubicBezTo>
                  <a:cubicBezTo>
                    <a:pt x="3" y="3480"/>
                    <a:pt x="47" y="3449"/>
                    <a:pt x="83" y="3420"/>
                  </a:cubicBezTo>
                  <a:cubicBezTo>
                    <a:pt x="137" y="3355"/>
                    <a:pt x="193" y="3288"/>
                    <a:pt x="215" y="3205"/>
                  </a:cubicBezTo>
                  <a:cubicBezTo>
                    <a:pt x="262" y="3100"/>
                    <a:pt x="244" y="2981"/>
                    <a:pt x="283" y="2875"/>
                  </a:cubicBezTo>
                  <a:cubicBezTo>
                    <a:pt x="280" y="2830"/>
                    <a:pt x="254" y="2789"/>
                    <a:pt x="242" y="2746"/>
                  </a:cubicBezTo>
                  <a:cubicBezTo>
                    <a:pt x="249" y="2745"/>
                    <a:pt x="262" y="2744"/>
                    <a:pt x="269" y="2744"/>
                  </a:cubicBezTo>
                  <a:cubicBezTo>
                    <a:pt x="265" y="2724"/>
                    <a:pt x="263" y="2703"/>
                    <a:pt x="259" y="2683"/>
                  </a:cubicBezTo>
                  <a:cubicBezTo>
                    <a:pt x="264" y="2683"/>
                    <a:pt x="274" y="2681"/>
                    <a:pt x="279" y="2681"/>
                  </a:cubicBezTo>
                  <a:cubicBezTo>
                    <a:pt x="270" y="2586"/>
                    <a:pt x="267" y="2476"/>
                    <a:pt x="335" y="2401"/>
                  </a:cubicBezTo>
                  <a:cubicBezTo>
                    <a:pt x="468" y="2223"/>
                    <a:pt x="574" y="2025"/>
                    <a:pt x="648" y="1815"/>
                  </a:cubicBezTo>
                  <a:cubicBezTo>
                    <a:pt x="697" y="1693"/>
                    <a:pt x="732" y="1564"/>
                    <a:pt x="803" y="1452"/>
                  </a:cubicBezTo>
                  <a:cubicBezTo>
                    <a:pt x="802" y="1441"/>
                    <a:pt x="802" y="1430"/>
                    <a:pt x="800" y="1419"/>
                  </a:cubicBezTo>
                  <a:lnTo>
                    <a:pt x="819" y="1419"/>
                  </a:lnTo>
                  <a:cubicBezTo>
                    <a:pt x="817" y="1406"/>
                    <a:pt x="814" y="1394"/>
                    <a:pt x="813" y="1381"/>
                  </a:cubicBezTo>
                  <a:lnTo>
                    <a:pt x="827" y="1381"/>
                  </a:lnTo>
                  <a:cubicBezTo>
                    <a:pt x="838" y="1293"/>
                    <a:pt x="873" y="1211"/>
                    <a:pt x="907" y="1130"/>
                  </a:cubicBezTo>
                  <a:cubicBezTo>
                    <a:pt x="937" y="1125"/>
                    <a:pt x="965" y="1120"/>
                    <a:pt x="995" y="1116"/>
                  </a:cubicBezTo>
                  <a:cubicBezTo>
                    <a:pt x="1000" y="1100"/>
                    <a:pt x="1004" y="1083"/>
                    <a:pt x="1009" y="1066"/>
                  </a:cubicBezTo>
                  <a:cubicBezTo>
                    <a:pt x="987" y="1073"/>
                    <a:pt x="963" y="1081"/>
                    <a:pt x="939" y="1083"/>
                  </a:cubicBezTo>
                  <a:cubicBezTo>
                    <a:pt x="922" y="1066"/>
                    <a:pt x="905" y="1049"/>
                    <a:pt x="889" y="1031"/>
                  </a:cubicBezTo>
                  <a:cubicBezTo>
                    <a:pt x="900" y="1006"/>
                    <a:pt x="910" y="981"/>
                    <a:pt x="918" y="955"/>
                  </a:cubicBezTo>
                  <a:lnTo>
                    <a:pt x="967" y="970"/>
                  </a:lnTo>
                  <a:cubicBezTo>
                    <a:pt x="974" y="950"/>
                    <a:pt x="983" y="929"/>
                    <a:pt x="993" y="909"/>
                  </a:cubicBezTo>
                  <a:cubicBezTo>
                    <a:pt x="972" y="883"/>
                    <a:pt x="947" y="858"/>
                    <a:pt x="934" y="826"/>
                  </a:cubicBezTo>
                  <a:cubicBezTo>
                    <a:pt x="942" y="788"/>
                    <a:pt x="982" y="774"/>
                    <a:pt x="1017" y="770"/>
                  </a:cubicBezTo>
                  <a:cubicBezTo>
                    <a:pt x="934" y="686"/>
                    <a:pt x="950" y="558"/>
                    <a:pt x="954" y="449"/>
                  </a:cubicBezTo>
                  <a:cubicBezTo>
                    <a:pt x="972" y="376"/>
                    <a:pt x="934" y="310"/>
                    <a:pt x="928" y="239"/>
                  </a:cubicBezTo>
                  <a:cubicBezTo>
                    <a:pt x="930" y="185"/>
                    <a:pt x="948" y="134"/>
                    <a:pt x="962" y="83"/>
                  </a:cubicBezTo>
                  <a:cubicBezTo>
                    <a:pt x="1058" y="139"/>
                    <a:pt x="1115" y="246"/>
                    <a:pt x="1220" y="289"/>
                  </a:cubicBezTo>
                  <a:cubicBezTo>
                    <a:pt x="1308" y="329"/>
                    <a:pt x="1404" y="340"/>
                    <a:pt x="1497" y="360"/>
                  </a:cubicBezTo>
                  <a:cubicBezTo>
                    <a:pt x="1522" y="323"/>
                    <a:pt x="1550" y="288"/>
                    <a:pt x="1580" y="255"/>
                  </a:cubicBezTo>
                  <a:cubicBezTo>
                    <a:pt x="1568" y="301"/>
                    <a:pt x="1554" y="348"/>
                    <a:pt x="1549" y="396"/>
                  </a:cubicBezTo>
                  <a:cubicBezTo>
                    <a:pt x="1588" y="426"/>
                    <a:pt x="1615" y="468"/>
                    <a:pt x="1647" y="505"/>
                  </a:cubicBezTo>
                  <a:cubicBezTo>
                    <a:pt x="1633" y="441"/>
                    <a:pt x="1608" y="378"/>
                    <a:pt x="1617" y="313"/>
                  </a:cubicBezTo>
                  <a:cubicBezTo>
                    <a:pt x="1619" y="251"/>
                    <a:pt x="1650" y="193"/>
                    <a:pt x="1634" y="131"/>
                  </a:cubicBezTo>
                  <a:cubicBezTo>
                    <a:pt x="1619" y="89"/>
                    <a:pt x="1584" y="48"/>
                    <a:pt x="1604"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1" name="United_States">
              <a:extLst>
                <a:ext uri="{FF2B5EF4-FFF2-40B4-BE49-F238E27FC236}">
                  <a16:creationId xmlns:a16="http://schemas.microsoft.com/office/drawing/2014/main" id="{600A6210-006D-4B45-9043-E5165D52B62F}"/>
                </a:ext>
              </a:extLst>
            </p:cNvPr>
            <p:cNvSpPr>
              <a:spLocks/>
            </p:cNvSpPr>
            <p:nvPr>
              <p:custDataLst>
                <p:tags r:id="rId5"/>
              </p:custDataLst>
            </p:nvPr>
          </p:nvSpPr>
          <p:spPr bwMode="auto">
            <a:xfrm>
              <a:off x="79" y="38"/>
              <a:ext cx="2" cy="2"/>
            </a:xfrm>
            <a:custGeom>
              <a:avLst/>
              <a:gdLst>
                <a:gd name="T0" fmla="*/ 18 w 37"/>
                <a:gd name="T1" fmla="*/ 1 h 33"/>
                <a:gd name="T2" fmla="*/ 18 w 37"/>
                <a:gd name="T3" fmla="*/ 31 h 33"/>
                <a:gd name="T4" fmla="*/ 18 w 37"/>
                <a:gd name="T5" fmla="*/ 1 h 33"/>
              </a:gdLst>
              <a:ahLst/>
              <a:cxnLst>
                <a:cxn ang="0">
                  <a:pos x="T0" y="T1"/>
                </a:cxn>
                <a:cxn ang="0">
                  <a:pos x="T2" y="T3"/>
                </a:cxn>
                <a:cxn ang="0">
                  <a:pos x="T4" y="T5"/>
                </a:cxn>
              </a:cxnLst>
              <a:rect l="0" t="0" r="r" b="b"/>
              <a:pathLst>
                <a:path w="37" h="33">
                  <a:moveTo>
                    <a:pt x="18" y="1"/>
                  </a:moveTo>
                  <a:cubicBezTo>
                    <a:pt x="37" y="0"/>
                    <a:pt x="36" y="31"/>
                    <a:pt x="18" y="31"/>
                  </a:cubicBezTo>
                  <a:cubicBezTo>
                    <a:pt x="0" y="33"/>
                    <a:pt x="1" y="3"/>
                    <a:pt x="18" y="1"/>
                  </a:cubicBezTo>
                  <a:close/>
                </a:path>
              </a:pathLst>
            </a:custGeom>
            <a:grpFill/>
            <a:ln w="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162" name="Tag" descr="{&quot;Key&quot;:&quot;POWER_USER_SHAPE_ICON&quot;,&quot;Value&quot;:&quot;POWER_USER_SHAPE_ICON_STYLE_1&quot;}">
            <a:extLst>
              <a:ext uri="{FF2B5EF4-FFF2-40B4-BE49-F238E27FC236}">
                <a16:creationId xmlns:a16="http://schemas.microsoft.com/office/drawing/2014/main" id="{9C324D2D-84C8-4C37-AE6B-5406906E415E}"/>
              </a:ext>
            </a:extLst>
          </p:cNvPr>
          <p:cNvSpPr>
            <a:spLocks noChangeAspect="1" noEditPoints="1"/>
          </p:cNvSpPr>
          <p:nvPr>
            <p:custDataLst>
              <p:tags r:id="rId3"/>
            </p:custDataLst>
          </p:nvPr>
        </p:nvSpPr>
        <p:spPr bwMode="auto">
          <a:xfrm rot="16200000">
            <a:off x="6201791" y="2200778"/>
            <a:ext cx="271861" cy="272159"/>
          </a:xfrm>
          <a:custGeom>
            <a:avLst/>
            <a:gdLst>
              <a:gd name="T0" fmla="*/ 188 w 197"/>
              <a:gd name="T1" fmla="*/ 0 h 197"/>
              <a:gd name="T2" fmla="*/ 113 w 197"/>
              <a:gd name="T3" fmla="*/ 0 h 197"/>
              <a:gd name="T4" fmla="*/ 97 w 197"/>
              <a:gd name="T5" fmla="*/ 7 h 197"/>
              <a:gd name="T6" fmla="*/ 4 w 197"/>
              <a:gd name="T7" fmla="*/ 100 h 197"/>
              <a:gd name="T8" fmla="*/ 4 w 197"/>
              <a:gd name="T9" fmla="*/ 113 h 197"/>
              <a:gd name="T10" fmla="*/ 84 w 197"/>
              <a:gd name="T11" fmla="*/ 193 h 197"/>
              <a:gd name="T12" fmla="*/ 97 w 197"/>
              <a:gd name="T13" fmla="*/ 193 h 197"/>
              <a:gd name="T14" fmla="*/ 190 w 197"/>
              <a:gd name="T15" fmla="*/ 100 h 197"/>
              <a:gd name="T16" fmla="*/ 197 w 197"/>
              <a:gd name="T17" fmla="*/ 84 h 197"/>
              <a:gd name="T18" fmla="*/ 197 w 197"/>
              <a:gd name="T19" fmla="*/ 9 h 197"/>
              <a:gd name="T20" fmla="*/ 188 w 197"/>
              <a:gd name="T21" fmla="*/ 0 h 197"/>
              <a:gd name="T22" fmla="*/ 141 w 197"/>
              <a:gd name="T23" fmla="*/ 75 h 197"/>
              <a:gd name="T24" fmla="*/ 122 w 197"/>
              <a:gd name="T25" fmla="*/ 56 h 197"/>
              <a:gd name="T26" fmla="*/ 141 w 197"/>
              <a:gd name="T27" fmla="*/ 38 h 197"/>
              <a:gd name="T28" fmla="*/ 160 w 197"/>
              <a:gd name="T29" fmla="*/ 56 h 197"/>
              <a:gd name="T30" fmla="*/ 141 w 197"/>
              <a:gd name="T31" fmla="*/ 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 h="197">
                <a:moveTo>
                  <a:pt x="188" y="0"/>
                </a:moveTo>
                <a:lnTo>
                  <a:pt x="113" y="0"/>
                </a:lnTo>
                <a:cubicBezTo>
                  <a:pt x="107" y="0"/>
                  <a:pt x="100" y="3"/>
                  <a:pt x="97" y="7"/>
                </a:cubicBezTo>
                <a:lnTo>
                  <a:pt x="4" y="100"/>
                </a:lnTo>
                <a:cubicBezTo>
                  <a:pt x="0" y="103"/>
                  <a:pt x="0" y="109"/>
                  <a:pt x="4" y="113"/>
                </a:cubicBezTo>
                <a:lnTo>
                  <a:pt x="84" y="193"/>
                </a:lnTo>
                <a:cubicBezTo>
                  <a:pt x="88" y="197"/>
                  <a:pt x="94" y="197"/>
                  <a:pt x="97" y="193"/>
                </a:cubicBezTo>
                <a:lnTo>
                  <a:pt x="190" y="100"/>
                </a:lnTo>
                <a:cubicBezTo>
                  <a:pt x="194" y="97"/>
                  <a:pt x="197" y="90"/>
                  <a:pt x="197" y="84"/>
                </a:cubicBezTo>
                <a:lnTo>
                  <a:pt x="197" y="9"/>
                </a:lnTo>
                <a:cubicBezTo>
                  <a:pt x="197" y="4"/>
                  <a:pt x="193" y="0"/>
                  <a:pt x="188" y="0"/>
                </a:cubicBezTo>
                <a:close/>
                <a:moveTo>
                  <a:pt x="141" y="75"/>
                </a:moveTo>
                <a:cubicBezTo>
                  <a:pt x="130" y="75"/>
                  <a:pt x="122" y="67"/>
                  <a:pt x="122" y="56"/>
                </a:cubicBezTo>
                <a:cubicBezTo>
                  <a:pt x="122" y="46"/>
                  <a:pt x="130" y="38"/>
                  <a:pt x="141" y="38"/>
                </a:cubicBezTo>
                <a:cubicBezTo>
                  <a:pt x="151" y="38"/>
                  <a:pt x="160" y="46"/>
                  <a:pt x="160" y="56"/>
                </a:cubicBezTo>
                <a:cubicBezTo>
                  <a:pt x="160" y="67"/>
                  <a:pt x="151" y="75"/>
                  <a:pt x="141" y="75"/>
                </a:cubicBez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028" name="Picture 4" descr="Branding Brand Trust Trusted Svg Png Icon Free Download (#554646) -  OnlineWebFonts.COM">
            <a:extLst>
              <a:ext uri="{FF2B5EF4-FFF2-40B4-BE49-F238E27FC236}">
                <a16:creationId xmlns:a16="http://schemas.microsoft.com/office/drawing/2014/main" id="{A5C1D8D5-25A9-4B69-85C2-1ECCBFE4A211}"/>
              </a:ext>
            </a:extLst>
          </p:cNvPr>
          <p:cNvPicPr>
            <a:picLocks noChangeAspect="1" noChangeArrowheads="1"/>
          </p:cNvPicPr>
          <p:nvPr/>
        </p:nvPicPr>
        <p:blipFill>
          <a:blip r:embed="rId8">
            <a:clrChange>
              <a:clrFrom>
                <a:srgbClr val="FFFFFF"/>
              </a:clrFrom>
              <a:clrTo>
                <a:srgbClr val="FFFFFF">
                  <a:alpha val="0"/>
                </a:srgbClr>
              </a:clrTo>
            </a:clrChange>
            <a:lum bright="70000" contrast="-70000"/>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9776524" y="1771282"/>
            <a:ext cx="724550" cy="724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79423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132F-65A9-46FD-8EE5-6FD1539A170D}"/>
              </a:ext>
            </a:extLst>
          </p:cNvPr>
          <p:cNvSpPr>
            <a:spLocks noGrp="1"/>
          </p:cNvSpPr>
          <p:nvPr>
            <p:ph type="title"/>
          </p:nvPr>
        </p:nvSpPr>
        <p:spPr>
          <a:xfrm>
            <a:off x="0" y="639193"/>
            <a:ext cx="4464424" cy="3573516"/>
          </a:xfrm>
        </p:spPr>
        <p:txBody>
          <a:bodyPr vert="horz" lIns="91440" tIns="45720" rIns="91440" bIns="45720" rtlCol="0" anchor="b">
            <a:normAutofit/>
          </a:bodyPr>
          <a:lstStyle/>
          <a:p>
            <a:r>
              <a:rPr lang="en-US" sz="6600" b="1" kern="1200">
                <a:solidFill>
                  <a:schemeClr val="tx1"/>
                </a:solidFill>
                <a:latin typeface="+mj-lt"/>
                <a:ea typeface="+mj-ea"/>
                <a:cs typeface="+mj-cs"/>
              </a:rPr>
              <a:t>FROZEN VEGETABLES</a:t>
            </a:r>
          </a:p>
        </p:txBody>
      </p:sp>
      <p:pic>
        <p:nvPicPr>
          <p:cNvPr id="3" name="Picture 2">
            <a:extLst>
              <a:ext uri="{FF2B5EF4-FFF2-40B4-BE49-F238E27FC236}">
                <a16:creationId xmlns:a16="http://schemas.microsoft.com/office/drawing/2014/main" id="{9C020876-70C9-4CDE-A0E1-7738FA5F439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654296" y="1010412"/>
            <a:ext cx="7214616" cy="4809744"/>
          </a:xfrm>
          <a:prstGeom prst="rect">
            <a:avLst/>
          </a:prstGeom>
        </p:spPr>
      </p:pic>
    </p:spTree>
    <p:extLst>
      <p:ext uri="{BB962C8B-B14F-4D97-AF65-F5344CB8AC3E}">
        <p14:creationId xmlns:p14="http://schemas.microsoft.com/office/powerpoint/2010/main" val="3155354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0F5D16F8-811C-4E63-9830-3F3C29C77AB5}"/>
              </a:ext>
            </a:extLst>
          </p:cNvPr>
          <p:cNvCxnSpPr>
            <a:cxnSpLocks/>
          </p:cNvCxnSpPr>
          <p:nvPr/>
        </p:nvCxnSpPr>
        <p:spPr>
          <a:xfrm>
            <a:off x="684017" y="1042182"/>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D2D6A718-592D-4831-A35F-52CE7F573826}"/>
              </a:ext>
            </a:extLst>
          </p:cNvPr>
          <p:cNvCxnSpPr>
            <a:cxnSpLocks/>
          </p:cNvCxnSpPr>
          <p:nvPr/>
        </p:nvCxnSpPr>
        <p:spPr>
          <a:xfrm>
            <a:off x="684017" y="2339118"/>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AE29567A-749B-42FA-808E-CB4A86C130BF}"/>
              </a:ext>
            </a:extLst>
          </p:cNvPr>
          <p:cNvCxnSpPr>
            <a:cxnSpLocks/>
          </p:cNvCxnSpPr>
          <p:nvPr/>
        </p:nvCxnSpPr>
        <p:spPr>
          <a:xfrm>
            <a:off x="684017" y="3354537"/>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229E24-3632-4D31-B570-C50B11A6999F}"/>
              </a:ext>
            </a:extLst>
          </p:cNvPr>
          <p:cNvCxnSpPr>
            <a:cxnSpLocks/>
          </p:cNvCxnSpPr>
          <p:nvPr/>
        </p:nvCxnSpPr>
        <p:spPr>
          <a:xfrm>
            <a:off x="-236733" y="4532939"/>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2E8FCE8-FC77-4A87-9C74-BC2F196A380E}"/>
              </a:ext>
            </a:extLst>
          </p:cNvPr>
          <p:cNvCxnSpPr>
            <a:cxnSpLocks/>
          </p:cNvCxnSpPr>
          <p:nvPr/>
        </p:nvCxnSpPr>
        <p:spPr>
          <a:xfrm>
            <a:off x="684017" y="5385375"/>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B675B1F-4F25-422E-9A89-AE9EBEF0CCC0}"/>
              </a:ext>
            </a:extLst>
          </p:cNvPr>
          <p:cNvCxnSpPr>
            <a:cxnSpLocks/>
          </p:cNvCxnSpPr>
          <p:nvPr/>
        </p:nvCxnSpPr>
        <p:spPr>
          <a:xfrm>
            <a:off x="684017" y="6400796"/>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D369ACF3-E7F1-4087-A07F-626B2AC6B319}"/>
              </a:ext>
            </a:extLst>
          </p:cNvPr>
          <p:cNvSpPr>
            <a:spLocks noChangeAspect="1"/>
          </p:cNvSpPr>
          <p:nvPr/>
        </p:nvSpPr>
        <p:spPr>
          <a:xfrm>
            <a:off x="684017" y="1567871"/>
            <a:ext cx="527076" cy="52707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1</a:t>
            </a:r>
          </a:p>
        </p:txBody>
      </p:sp>
      <p:sp>
        <p:nvSpPr>
          <p:cNvPr id="17" name="Oval 16">
            <a:extLst>
              <a:ext uri="{FF2B5EF4-FFF2-40B4-BE49-F238E27FC236}">
                <a16:creationId xmlns:a16="http://schemas.microsoft.com/office/drawing/2014/main" id="{169836AF-9824-43B1-BB3D-C191C06F6630}"/>
              </a:ext>
            </a:extLst>
          </p:cNvPr>
          <p:cNvSpPr>
            <a:spLocks noChangeAspect="1"/>
          </p:cNvSpPr>
          <p:nvPr/>
        </p:nvSpPr>
        <p:spPr>
          <a:xfrm>
            <a:off x="684017" y="2583290"/>
            <a:ext cx="527076" cy="5270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2</a:t>
            </a:r>
          </a:p>
        </p:txBody>
      </p:sp>
      <p:sp>
        <p:nvSpPr>
          <p:cNvPr id="19" name="Oval 18">
            <a:extLst>
              <a:ext uri="{FF2B5EF4-FFF2-40B4-BE49-F238E27FC236}">
                <a16:creationId xmlns:a16="http://schemas.microsoft.com/office/drawing/2014/main" id="{3CE94143-97CC-49B8-A473-4FB0DF0786AD}"/>
              </a:ext>
            </a:extLst>
          </p:cNvPr>
          <p:cNvSpPr>
            <a:spLocks noChangeAspect="1"/>
          </p:cNvSpPr>
          <p:nvPr/>
        </p:nvSpPr>
        <p:spPr>
          <a:xfrm>
            <a:off x="684017" y="3598709"/>
            <a:ext cx="527076" cy="5270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3</a:t>
            </a:r>
          </a:p>
        </p:txBody>
      </p:sp>
      <p:sp>
        <p:nvSpPr>
          <p:cNvPr id="21" name="Oval 20">
            <a:extLst>
              <a:ext uri="{FF2B5EF4-FFF2-40B4-BE49-F238E27FC236}">
                <a16:creationId xmlns:a16="http://schemas.microsoft.com/office/drawing/2014/main" id="{650164C9-AE6C-4D0B-94C0-B3C48387BCA3}"/>
              </a:ext>
            </a:extLst>
          </p:cNvPr>
          <p:cNvSpPr>
            <a:spLocks noChangeAspect="1"/>
          </p:cNvSpPr>
          <p:nvPr/>
        </p:nvSpPr>
        <p:spPr>
          <a:xfrm>
            <a:off x="684017" y="4614128"/>
            <a:ext cx="527076" cy="5270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4</a:t>
            </a:r>
          </a:p>
        </p:txBody>
      </p:sp>
      <p:sp>
        <p:nvSpPr>
          <p:cNvPr id="23" name="Oval 22">
            <a:extLst>
              <a:ext uri="{FF2B5EF4-FFF2-40B4-BE49-F238E27FC236}">
                <a16:creationId xmlns:a16="http://schemas.microsoft.com/office/drawing/2014/main" id="{D6A12DDD-FA68-4DD8-AA8E-1EE56E5C4180}"/>
              </a:ext>
            </a:extLst>
          </p:cNvPr>
          <p:cNvSpPr>
            <a:spLocks noChangeAspect="1"/>
          </p:cNvSpPr>
          <p:nvPr/>
        </p:nvSpPr>
        <p:spPr>
          <a:xfrm>
            <a:off x="684017" y="5629547"/>
            <a:ext cx="527076" cy="52707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5</a:t>
            </a:r>
          </a:p>
        </p:txBody>
      </p:sp>
      <p:sp>
        <p:nvSpPr>
          <p:cNvPr id="25" name="Rectangle 24">
            <a:extLst>
              <a:ext uri="{FF2B5EF4-FFF2-40B4-BE49-F238E27FC236}">
                <a16:creationId xmlns:a16="http://schemas.microsoft.com/office/drawing/2014/main" id="{3345EE2B-B2AC-4473-954A-B4CF267EB43F}"/>
              </a:ext>
            </a:extLst>
          </p:cNvPr>
          <p:cNvSpPr/>
          <p:nvPr/>
        </p:nvSpPr>
        <p:spPr>
          <a:xfrm>
            <a:off x="1353036" y="1323699"/>
            <a:ext cx="9849586"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r>
              <a:rPr lang="en-US" b="1">
                <a:solidFill>
                  <a:schemeClr val="tx1"/>
                </a:solidFill>
                <a:ea typeface="+mn-lt"/>
                <a:cs typeface="+mn-lt"/>
              </a:rPr>
              <a:t>UPC, PRODUCT DESCRIPTION,MANUFACTURER, MAJOR BRAND, BRAND </a:t>
            </a:r>
            <a:r>
              <a:rPr kumimoji="0" lang="en-US" sz="1800" b="1" i="0" u="none" strike="noStrike" kern="1200" cap="none" spc="0" normalizeH="0" baseline="0" noProof="0">
                <a:ln>
                  <a:noFill/>
                </a:ln>
                <a:solidFill>
                  <a:schemeClr val="tx1"/>
                </a:solidFill>
                <a:effectLst/>
                <a:uLnTx/>
                <a:uFillTx/>
                <a:latin typeface="Calibri"/>
                <a:ea typeface="+mn-ea"/>
                <a:cs typeface="+mn-cs"/>
              </a:rPr>
              <a:t>:</a:t>
            </a:r>
            <a:endParaRPr lang="en-US" b="1">
              <a:solidFill>
                <a:schemeClr val="tx1"/>
              </a:solidFill>
              <a:cs typeface="Calibri"/>
            </a:endParaRPr>
          </a:p>
          <a:p>
            <a:pPr marL="285750" indent="-285750">
              <a:buFont typeface="Arial" panose="020B0604020202020204" pitchFamily="34" charset="0"/>
              <a:buChar char="•"/>
              <a:defRPr/>
            </a:pPr>
            <a:r>
              <a:rPr lang="en-US" sz="1400">
                <a:solidFill>
                  <a:schemeClr val="tx1"/>
                </a:solidFill>
                <a:latin typeface="Calibri"/>
              </a:rPr>
              <a:t>We removed all these columns from the data. These columns are</a:t>
            </a:r>
            <a:r>
              <a:rPr lang="en-US" sz="1400">
                <a:solidFill>
                  <a:schemeClr val="tx1"/>
                </a:solidFill>
                <a:ea typeface="+mn-lt"/>
                <a:cs typeface="+mn-lt"/>
              </a:rPr>
              <a:t> very similar in nature and parameters such as 'UPC' had a lot of unique variables which would have hampered the analysis.</a:t>
            </a:r>
            <a:endParaRPr lang="en-US" sz="1400" i="0" u="none" strike="noStrike" kern="1200" cap="none" spc="0" normalizeH="0" baseline="0" noProof="0">
              <a:ln>
                <a:noFill/>
              </a:ln>
              <a:solidFill>
                <a:schemeClr val="tx1"/>
              </a:solidFill>
              <a:effectLst/>
              <a:uLnTx/>
              <a:uFillTx/>
              <a:latin typeface="Calibri"/>
              <a:cs typeface="Calibri"/>
            </a:endParaRPr>
          </a:p>
        </p:txBody>
      </p:sp>
      <p:sp>
        <p:nvSpPr>
          <p:cNvPr id="27" name="Rectangle 26">
            <a:extLst>
              <a:ext uri="{FF2B5EF4-FFF2-40B4-BE49-F238E27FC236}">
                <a16:creationId xmlns:a16="http://schemas.microsoft.com/office/drawing/2014/main" id="{6B62038E-A77B-459D-81BF-9187621F8B61}"/>
              </a:ext>
            </a:extLst>
          </p:cNvPr>
          <p:cNvSpPr/>
          <p:nvPr/>
        </p:nvSpPr>
        <p:spPr>
          <a:xfrm>
            <a:off x="1353035" y="2342067"/>
            <a:ext cx="9849584" cy="8460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a:solidFill>
                  <a:schemeClr val="tx1"/>
                </a:solidFill>
                <a:latin typeface="Calibri"/>
              </a:rPr>
              <a:t>YEAR</a:t>
            </a:r>
            <a:r>
              <a:rPr lang="en-US" sz="1400" b="1">
                <a:solidFill>
                  <a:schemeClr val="tx1"/>
                </a:solidFill>
                <a:latin typeface="Calibri"/>
              </a:rPr>
              <a:t>:</a:t>
            </a:r>
          </a:p>
          <a:p>
            <a:pPr marL="285750" indent="-285750">
              <a:buFont typeface="Arial" panose="020B0604020202020204" pitchFamily="34" charset="0"/>
              <a:buChar char="•"/>
              <a:defRPr/>
            </a:pPr>
            <a:r>
              <a:rPr lang="en-US" sz="1400">
                <a:solidFill>
                  <a:schemeClr val="tx1"/>
                </a:solidFill>
                <a:latin typeface="Calibri"/>
              </a:rPr>
              <a:t> Dates preceding March 2020 were labeled as 'PRE COVID' and following March 2020 were labeled as 'POST COVID'</a:t>
            </a:r>
            <a:endParaRPr lang="en-US" sz="1400" i="0" u="none" strike="noStrike" kern="1200" cap="none" spc="0" normalizeH="0" baseline="0" noProof="0">
              <a:ln>
                <a:noFill/>
              </a:ln>
              <a:solidFill>
                <a:schemeClr val="tx1"/>
              </a:solidFill>
              <a:effectLst/>
              <a:uLnTx/>
              <a:uFillTx/>
              <a:latin typeface="Calibri"/>
              <a:cs typeface="Calibri"/>
            </a:endParaRPr>
          </a:p>
        </p:txBody>
      </p:sp>
      <p:sp>
        <p:nvSpPr>
          <p:cNvPr id="29" name="Rectangle 28">
            <a:extLst>
              <a:ext uri="{FF2B5EF4-FFF2-40B4-BE49-F238E27FC236}">
                <a16:creationId xmlns:a16="http://schemas.microsoft.com/office/drawing/2014/main" id="{D1F82986-D1C7-4862-8497-F60B7DACA4DC}"/>
              </a:ext>
            </a:extLst>
          </p:cNvPr>
          <p:cNvSpPr/>
          <p:nvPr/>
        </p:nvSpPr>
        <p:spPr>
          <a:xfrm>
            <a:off x="1353035" y="3360435"/>
            <a:ext cx="9849585"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a:pPr>
            <a:r>
              <a:rPr lang="en-US" b="1">
                <a:solidFill>
                  <a:schemeClr val="tx1"/>
                </a:solidFill>
                <a:ea typeface="+mn-lt"/>
                <a:cs typeface="+mn-lt"/>
              </a:rPr>
              <a:t>PACKAGING</a:t>
            </a:r>
            <a:r>
              <a:rPr lang="en-US" b="1">
                <a:solidFill>
                  <a:schemeClr val="tx1"/>
                </a:solidFill>
                <a:latin typeface="Calibri"/>
              </a:rPr>
              <a:t>:</a:t>
            </a:r>
            <a:endParaRPr lang="en-US" b="1">
              <a:solidFill>
                <a:schemeClr val="tx1"/>
              </a:solidFill>
              <a:cs typeface="Calibri"/>
            </a:endParaRPr>
          </a:p>
          <a:p>
            <a:pPr marL="285750" indent="-285750">
              <a:buFont typeface="Arial" panose="020B0604020202020204" pitchFamily="34" charset="0"/>
              <a:buChar char="•"/>
              <a:defRPr/>
            </a:pPr>
            <a:r>
              <a:rPr lang="en-US" sz="1400">
                <a:solidFill>
                  <a:srgbClr val="000000"/>
                </a:solidFill>
                <a:latin typeface="Calibri"/>
              </a:rPr>
              <a:t>Since</a:t>
            </a:r>
            <a:r>
              <a:rPr lang="en-US" sz="1400">
                <a:solidFill>
                  <a:srgbClr val="000000"/>
                </a:solidFill>
                <a:ea typeface="+mn-lt"/>
                <a:cs typeface="+mn-lt"/>
              </a:rPr>
              <a:t> the Bag variable under packaging column have more than 95% of the total Sales, the data was categorized into two groups; i.e 'Bag' &amp; 'Others'. </a:t>
            </a:r>
            <a:endParaRPr lang="en-US" sz="1400" i="0" u="none" strike="noStrike" kern="1200" cap="none" spc="0" normalizeH="0" baseline="0" noProof="0">
              <a:ln>
                <a:noFill/>
              </a:ln>
              <a:solidFill>
                <a:srgbClr val="000000"/>
              </a:solidFill>
              <a:effectLst/>
              <a:uLnTx/>
              <a:uFillTx/>
              <a:latin typeface="Calibri"/>
              <a:cs typeface="Calibri"/>
            </a:endParaRPr>
          </a:p>
        </p:txBody>
      </p:sp>
      <p:sp>
        <p:nvSpPr>
          <p:cNvPr id="31" name="Rectangle 30">
            <a:extLst>
              <a:ext uri="{FF2B5EF4-FFF2-40B4-BE49-F238E27FC236}">
                <a16:creationId xmlns:a16="http://schemas.microsoft.com/office/drawing/2014/main" id="{9F6AF901-801B-4B2A-B6BD-15F982D0AE22}"/>
              </a:ext>
            </a:extLst>
          </p:cNvPr>
          <p:cNvSpPr/>
          <p:nvPr/>
        </p:nvSpPr>
        <p:spPr>
          <a:xfrm>
            <a:off x="1353035" y="4378803"/>
            <a:ext cx="9849585"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a:solidFill>
                  <a:srgbClr val="000000"/>
                </a:solidFill>
                <a:latin typeface="Calibri"/>
              </a:rPr>
              <a:t>PARENT</a:t>
            </a:r>
            <a:r>
              <a:rPr kumimoji="0" lang="en-US" b="1" i="0" u="none" strike="noStrike" kern="1200" cap="none" spc="0" normalizeH="0" baseline="0" noProof="0">
                <a:ln>
                  <a:noFill/>
                </a:ln>
                <a:solidFill>
                  <a:srgbClr val="000000"/>
                </a:solidFill>
                <a:effectLst/>
                <a:uLnTx/>
                <a:uFillTx/>
                <a:latin typeface="Calibri"/>
                <a:ea typeface="+mn-ea"/>
                <a:cs typeface="+mn-cs"/>
              </a:rPr>
              <a:t>:</a:t>
            </a:r>
            <a:endParaRPr lang="en-US" b="1" i="0" u="none" strike="noStrike" kern="1200" cap="none" spc="0" normalizeH="0" baseline="0" noProof="0">
              <a:ln>
                <a:noFill/>
              </a:ln>
              <a:solidFill>
                <a:srgbClr val="000000"/>
              </a:solidFill>
              <a:effectLst/>
              <a:uLnTx/>
              <a:uFillTx/>
              <a:latin typeface="Calibri"/>
              <a:cs typeface="Calibri"/>
            </a:endParaRPr>
          </a:p>
          <a:p>
            <a:pPr marL="285750" indent="-285750">
              <a:buFont typeface="Arial" panose="020B0604020202020204" pitchFamily="34" charset="0"/>
              <a:buChar char="•"/>
              <a:defRPr/>
            </a:pPr>
            <a:r>
              <a:rPr lang="en-US" sz="1400">
                <a:solidFill>
                  <a:srgbClr val="000000"/>
                </a:solidFill>
                <a:latin typeface="Calibri"/>
              </a:rPr>
              <a:t>PARENT</a:t>
            </a:r>
            <a:r>
              <a:rPr lang="en-US" sz="1400">
                <a:solidFill>
                  <a:srgbClr val="000000"/>
                </a:solidFill>
                <a:ea typeface="+mn-lt"/>
                <a:cs typeface="+mn-lt"/>
              </a:rPr>
              <a:t> columns had 4 categories that contains more 90% of the total sales amount, we split the data into 5 groups, namely-PRIVATE LABEL, PARENT 1,2, and 3 and others.</a:t>
            </a:r>
            <a:endParaRPr lang="en-US" sz="1400" i="0" u="none" strike="noStrike" kern="1200" cap="none" spc="0" normalizeH="0" baseline="0" noProof="0">
              <a:ln>
                <a:noFill/>
              </a:ln>
              <a:solidFill>
                <a:srgbClr val="000000"/>
              </a:solidFill>
              <a:effectLst/>
              <a:uLnTx/>
              <a:uFillTx/>
              <a:latin typeface="Calibri"/>
              <a:cs typeface="Calibri"/>
            </a:endParaRPr>
          </a:p>
        </p:txBody>
      </p:sp>
      <p:sp>
        <p:nvSpPr>
          <p:cNvPr id="33" name="Rectangle 32">
            <a:extLst>
              <a:ext uri="{FF2B5EF4-FFF2-40B4-BE49-F238E27FC236}">
                <a16:creationId xmlns:a16="http://schemas.microsoft.com/office/drawing/2014/main" id="{8746361A-CF1D-4BEF-BBC1-74D9CE81728C}"/>
              </a:ext>
            </a:extLst>
          </p:cNvPr>
          <p:cNvSpPr/>
          <p:nvPr/>
        </p:nvSpPr>
        <p:spPr>
          <a:xfrm>
            <a:off x="1353036" y="5397173"/>
            <a:ext cx="9849584"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a:lnSpc>
                <a:spcPct val="100000"/>
              </a:lnSpc>
              <a:spcBef>
                <a:spcPts val="0"/>
              </a:spcBef>
              <a:spcAft>
                <a:spcPts val="0"/>
              </a:spcAft>
              <a:buNone/>
              <a:tabLst/>
              <a:defRPr/>
            </a:pPr>
            <a:r>
              <a:rPr lang="en-US" b="1">
                <a:solidFill>
                  <a:schemeClr val="tx1"/>
                </a:solidFill>
                <a:latin typeface="Calibri"/>
              </a:rPr>
              <a:t>PRO</a:t>
            </a:r>
            <a:r>
              <a:rPr lang="en-US" b="1">
                <a:solidFill>
                  <a:srgbClr val="000000"/>
                </a:solidFill>
                <a:latin typeface="Calibri"/>
              </a:rPr>
              <a:t>DUCT</a:t>
            </a:r>
            <a:endParaRPr lang="en-US">
              <a:solidFill>
                <a:srgbClr val="000000"/>
              </a:solidFill>
            </a:endParaRPr>
          </a:p>
          <a:p>
            <a:pPr marL="285750" indent="-285750">
              <a:buFont typeface="Arial" panose="020B0604020202020204" pitchFamily="34" charset="0"/>
              <a:buChar char="•"/>
              <a:defRPr/>
            </a:pPr>
            <a:r>
              <a:rPr lang="en-US" sz="1400">
                <a:solidFill>
                  <a:srgbClr val="000000"/>
                </a:solidFill>
                <a:latin typeface="Calibri"/>
              </a:rPr>
              <a:t>Regarding</a:t>
            </a:r>
            <a:r>
              <a:rPr lang="en-US" sz="1400">
                <a:solidFill>
                  <a:srgbClr val="000000"/>
                </a:solidFill>
                <a:ea typeface="+mn-lt"/>
                <a:cs typeface="+mn-lt"/>
              </a:rPr>
              <a:t> the product like top 10 product like MIXED VEGETABLE, BROCCOLI, BEANS etc., contained 92% of total sales. Hence, the data was categorized into 11 categories i.e., top 10 sales vegetable and others as one category </a:t>
            </a:r>
            <a:r>
              <a:rPr lang="en-US" sz="1400">
                <a:ea typeface="+mn-lt"/>
                <a:cs typeface="+mn-lt"/>
              </a:rPr>
              <a:t>different category</a:t>
            </a:r>
            <a:endParaRPr lang="en-US" sz="1400" i="0" u="none" strike="noStrike" kern="1200" cap="none" spc="0" normalizeH="0" baseline="0" noProof="0">
              <a:ln>
                <a:noFill/>
              </a:ln>
              <a:effectLst/>
              <a:uLnTx/>
              <a:uFillTx/>
              <a:latin typeface="Calibri"/>
              <a:cs typeface="Calibri"/>
            </a:endParaRPr>
          </a:p>
        </p:txBody>
      </p:sp>
      <p:sp>
        <p:nvSpPr>
          <p:cNvPr id="35" name="Title 1">
            <a:extLst>
              <a:ext uri="{FF2B5EF4-FFF2-40B4-BE49-F238E27FC236}">
                <a16:creationId xmlns:a16="http://schemas.microsoft.com/office/drawing/2014/main" id="{885C97DE-0015-4DFC-AB6D-41473E1D67C3}"/>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cs typeface="Calibri Light"/>
              </a:rPr>
              <a:t>DATA PROCESSING OF FROZEN VEGETABLES</a:t>
            </a:r>
          </a:p>
        </p:txBody>
      </p:sp>
    </p:spTree>
    <p:extLst>
      <p:ext uri="{BB962C8B-B14F-4D97-AF65-F5344CB8AC3E}">
        <p14:creationId xmlns:p14="http://schemas.microsoft.com/office/powerpoint/2010/main" val="678252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BB124-08D3-4E28-BFA4-7129A3F697E2}"/>
              </a:ext>
            </a:extLst>
          </p:cNvPr>
          <p:cNvSpPr>
            <a:spLocks noGrp="1"/>
          </p:cNvSpPr>
          <p:nvPr>
            <p:ph type="title"/>
          </p:nvPr>
        </p:nvSpPr>
        <p:spPr>
          <a:xfrm>
            <a:off x="838200" y="3768"/>
            <a:ext cx="10515600" cy="926102"/>
          </a:xfrm>
        </p:spPr>
        <p:txBody>
          <a:bodyPr/>
          <a:lstStyle/>
          <a:p>
            <a:r>
              <a:rPr lang="en-US" b="1"/>
              <a:t>OVERVIEW – UNITS &amp; REVENUE</a:t>
            </a:r>
          </a:p>
        </p:txBody>
      </p:sp>
      <p:sp>
        <p:nvSpPr>
          <p:cNvPr id="22" name="Rectangle 21">
            <a:extLst>
              <a:ext uri="{FF2B5EF4-FFF2-40B4-BE49-F238E27FC236}">
                <a16:creationId xmlns:a16="http://schemas.microsoft.com/office/drawing/2014/main" id="{C2F71A14-AB15-4195-9DA3-BA2720724C5D}"/>
              </a:ext>
            </a:extLst>
          </p:cNvPr>
          <p:cNvSpPr/>
          <p:nvPr/>
        </p:nvSpPr>
        <p:spPr>
          <a:xfrm>
            <a:off x="7427822" y="1072206"/>
            <a:ext cx="4552299" cy="2745626"/>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F555E0F1-09E7-4C9B-AC49-50CAE370D65F}"/>
              </a:ext>
            </a:extLst>
          </p:cNvPr>
          <p:cNvSpPr txBox="1"/>
          <p:nvPr/>
        </p:nvSpPr>
        <p:spPr>
          <a:xfrm>
            <a:off x="1312286" y="1206392"/>
            <a:ext cx="5954269" cy="523220"/>
          </a:xfrm>
          <a:prstGeom prst="rect">
            <a:avLst/>
          </a:prstGeom>
          <a:noFill/>
        </p:spPr>
        <p:txBody>
          <a:bodyPr wrap="square" lIns="91440" tIns="45720" rIns="91440" bIns="45720" rtlCol="0" anchor="t">
            <a:spAutoFit/>
          </a:bodyPr>
          <a:lstStyle/>
          <a:p>
            <a:r>
              <a:rPr lang="en-US" sz="1400" b="1">
                <a:ea typeface="+mn-lt"/>
                <a:cs typeface="+mn-lt"/>
              </a:rPr>
              <a:t>National brands </a:t>
            </a:r>
            <a:r>
              <a:rPr lang="en-US" sz="1400">
                <a:ea typeface="+mn-lt"/>
                <a:cs typeface="+mn-lt"/>
              </a:rPr>
              <a:t>account for 61% of total units sold from 2018 through 2020 unlike the 93% we see within the Frozen Meals observation</a:t>
            </a:r>
            <a:endParaRPr lang="en-US"/>
          </a:p>
        </p:txBody>
      </p:sp>
      <p:sp>
        <p:nvSpPr>
          <p:cNvPr id="25" name="Rectangle 24">
            <a:extLst>
              <a:ext uri="{FF2B5EF4-FFF2-40B4-BE49-F238E27FC236}">
                <a16:creationId xmlns:a16="http://schemas.microsoft.com/office/drawing/2014/main" id="{FC2ED682-BF58-44D7-8BE6-974BAA7BB8AF}"/>
              </a:ext>
            </a:extLst>
          </p:cNvPr>
          <p:cNvSpPr>
            <a:spLocks noChangeAspect="1"/>
          </p:cNvSpPr>
          <p:nvPr/>
        </p:nvSpPr>
        <p:spPr>
          <a:xfrm>
            <a:off x="634571" y="1154085"/>
            <a:ext cx="624548" cy="624548"/>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chemeClr val="accent5">
                    <a:lumMod val="60000"/>
                    <a:lumOff val="40000"/>
                  </a:schemeClr>
                </a:solidFill>
                <a:effectLst/>
                <a:uLnTx/>
                <a:uFillTx/>
                <a:latin typeface="Calibri"/>
                <a:ea typeface="+mn-ea"/>
                <a:cs typeface="+mn-cs"/>
              </a:rPr>
              <a:t>1</a:t>
            </a:r>
          </a:p>
        </p:txBody>
      </p:sp>
      <p:sp>
        <p:nvSpPr>
          <p:cNvPr id="28" name="TextBox 27">
            <a:extLst>
              <a:ext uri="{FF2B5EF4-FFF2-40B4-BE49-F238E27FC236}">
                <a16:creationId xmlns:a16="http://schemas.microsoft.com/office/drawing/2014/main" id="{0B086E10-8327-4835-A710-7F08CA0F65CA}"/>
              </a:ext>
            </a:extLst>
          </p:cNvPr>
          <p:cNvSpPr txBox="1"/>
          <p:nvPr/>
        </p:nvSpPr>
        <p:spPr>
          <a:xfrm>
            <a:off x="1312286" y="1924515"/>
            <a:ext cx="5954270" cy="738664"/>
          </a:xfrm>
          <a:prstGeom prst="rect">
            <a:avLst/>
          </a:prstGeom>
          <a:noFill/>
        </p:spPr>
        <p:txBody>
          <a:bodyPr wrap="square" lIns="91440" tIns="45720" rIns="91440" bIns="45720" rtlCol="0" anchor="t">
            <a:spAutoFit/>
          </a:bodyPr>
          <a:lstStyle/>
          <a:p>
            <a:r>
              <a:rPr lang="en-US" sz="1400">
                <a:ea typeface="+mn-lt"/>
                <a:cs typeface="+mn-lt"/>
              </a:rPr>
              <a:t>We see a cyclic fluctuation from 2017 to January 2020 which would be the expected path for the following year. Once COVID begins, we see a 38% increase in sales and a 20% increase in expected sales </a:t>
            </a:r>
            <a:endParaRPr lang="en-US"/>
          </a:p>
        </p:txBody>
      </p:sp>
      <p:sp>
        <p:nvSpPr>
          <p:cNvPr id="29" name="Rectangle 28">
            <a:extLst>
              <a:ext uri="{FF2B5EF4-FFF2-40B4-BE49-F238E27FC236}">
                <a16:creationId xmlns:a16="http://schemas.microsoft.com/office/drawing/2014/main" id="{7C6AD476-6ED9-4EDD-892E-BD5502FDBE08}"/>
              </a:ext>
            </a:extLst>
          </p:cNvPr>
          <p:cNvSpPr>
            <a:spLocks noChangeAspect="1"/>
          </p:cNvSpPr>
          <p:nvPr/>
        </p:nvSpPr>
        <p:spPr>
          <a:xfrm>
            <a:off x="634571" y="1982708"/>
            <a:ext cx="624548" cy="624548"/>
          </a:xfrm>
          <a:prstGeom prst="rect">
            <a:avLst/>
          </a:pr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a:solidFill>
                  <a:schemeClr val="accent3">
                    <a:lumMod val="60000"/>
                    <a:lumOff val="40000"/>
                  </a:schemeClr>
                </a:solidFill>
                <a:latin typeface="Calibri"/>
              </a:rPr>
              <a:t>2</a:t>
            </a:r>
            <a:endParaRPr kumimoji="0" lang="en-US" sz="2400" b="1" i="0" u="none" strike="noStrike" kern="1200" cap="none" spc="0" normalizeH="0" baseline="0" noProof="0">
              <a:ln>
                <a:noFill/>
              </a:ln>
              <a:solidFill>
                <a:schemeClr val="accent3">
                  <a:lumMod val="60000"/>
                  <a:lumOff val="40000"/>
                </a:schemeClr>
              </a:solidFill>
              <a:effectLst/>
              <a:uLnTx/>
              <a:uFillTx/>
              <a:latin typeface="Calibri"/>
              <a:ea typeface="+mn-ea"/>
              <a:cs typeface="+mn-cs"/>
            </a:endParaRPr>
          </a:p>
        </p:txBody>
      </p:sp>
      <p:sp>
        <p:nvSpPr>
          <p:cNvPr id="30" name="TextBox 29">
            <a:extLst>
              <a:ext uri="{FF2B5EF4-FFF2-40B4-BE49-F238E27FC236}">
                <a16:creationId xmlns:a16="http://schemas.microsoft.com/office/drawing/2014/main" id="{E680D68F-25E3-4069-B355-3A0669E24BCD}"/>
              </a:ext>
            </a:extLst>
          </p:cNvPr>
          <p:cNvSpPr txBox="1"/>
          <p:nvPr/>
        </p:nvSpPr>
        <p:spPr>
          <a:xfrm>
            <a:off x="1312286" y="2810599"/>
            <a:ext cx="5954270" cy="738664"/>
          </a:xfrm>
          <a:prstGeom prst="rect">
            <a:avLst/>
          </a:prstGeom>
          <a:noFill/>
        </p:spPr>
        <p:txBody>
          <a:bodyPr wrap="square" lIns="91440" tIns="45720" rIns="91440" bIns="45720" rtlCol="0" anchor="t">
            <a:spAutoFit/>
          </a:bodyPr>
          <a:lstStyle/>
          <a:p>
            <a:r>
              <a:rPr lang="en-US" sz="1400">
                <a:ea typeface="+mn-lt"/>
                <a:cs typeface="+mn-lt"/>
              </a:rPr>
              <a:t>In terms of </a:t>
            </a:r>
            <a:r>
              <a:rPr lang="en-US" sz="1400" b="1">
                <a:ea typeface="+mn-lt"/>
                <a:cs typeface="+mn-lt"/>
              </a:rPr>
              <a:t>revenue</a:t>
            </a:r>
            <a:r>
              <a:rPr lang="en-US" sz="1400">
                <a:ea typeface="+mn-lt"/>
                <a:cs typeface="+mn-lt"/>
              </a:rPr>
              <a:t>, the </a:t>
            </a:r>
            <a:r>
              <a:rPr lang="en-US" sz="1400" b="1">
                <a:ea typeface="+mn-lt"/>
                <a:cs typeface="+mn-lt"/>
              </a:rPr>
              <a:t>top 5 product groups </a:t>
            </a:r>
            <a:r>
              <a:rPr lang="en-US" sz="1400">
                <a:ea typeface="+mn-lt"/>
                <a:cs typeface="+mn-lt"/>
              </a:rPr>
              <a:t>under National brands and Private label account for </a:t>
            </a:r>
            <a:r>
              <a:rPr lang="en-US" sz="1400" b="1">
                <a:ea typeface="+mn-lt"/>
                <a:cs typeface="+mn-lt"/>
              </a:rPr>
              <a:t>over 77% of the total units sold </a:t>
            </a:r>
            <a:r>
              <a:rPr lang="en-US" sz="1400">
                <a:ea typeface="+mn-lt"/>
                <a:cs typeface="+mn-lt"/>
              </a:rPr>
              <a:t>and </a:t>
            </a:r>
            <a:r>
              <a:rPr lang="en-US" sz="1400" b="1">
                <a:ea typeface="+mn-lt"/>
                <a:cs typeface="+mn-lt"/>
              </a:rPr>
              <a:t>over 75% of the total revenue</a:t>
            </a:r>
            <a:r>
              <a:rPr lang="en-US" sz="1400">
                <a:ea typeface="+mn-lt"/>
                <a:cs typeface="+mn-lt"/>
              </a:rPr>
              <a:t>.</a:t>
            </a:r>
            <a:endParaRPr lang="en-US"/>
          </a:p>
        </p:txBody>
      </p:sp>
      <p:sp>
        <p:nvSpPr>
          <p:cNvPr id="31" name="Rectangle 30">
            <a:extLst>
              <a:ext uri="{FF2B5EF4-FFF2-40B4-BE49-F238E27FC236}">
                <a16:creationId xmlns:a16="http://schemas.microsoft.com/office/drawing/2014/main" id="{65AB97F8-A665-4B44-BD41-9B0CF7F65DB8}"/>
              </a:ext>
            </a:extLst>
          </p:cNvPr>
          <p:cNvSpPr>
            <a:spLocks noChangeAspect="1"/>
          </p:cNvSpPr>
          <p:nvPr/>
        </p:nvSpPr>
        <p:spPr>
          <a:xfrm>
            <a:off x="634571" y="2862145"/>
            <a:ext cx="624548" cy="624548"/>
          </a:xfrm>
          <a:prstGeom prst="rect">
            <a:avLst/>
          </a:prstGeom>
          <a:noFill/>
          <a:ln w="28575">
            <a:solidFill>
              <a:srgbClr val="DE772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a:solidFill>
                  <a:srgbClr val="DE7722"/>
                </a:solidFill>
                <a:latin typeface="Calibri"/>
              </a:rPr>
              <a:t>3</a:t>
            </a:r>
            <a:endParaRPr kumimoji="0" lang="en-US" sz="2400" b="1" i="0" u="none" strike="noStrike" kern="1200" cap="none" spc="0" normalizeH="0" baseline="0" noProof="0">
              <a:ln>
                <a:noFill/>
              </a:ln>
              <a:solidFill>
                <a:srgbClr val="DE7722"/>
              </a:solidFill>
              <a:effectLst/>
              <a:uLnTx/>
              <a:uFillTx/>
              <a:latin typeface="Calibri"/>
              <a:ea typeface="+mn-ea"/>
              <a:cs typeface="+mn-cs"/>
            </a:endParaRPr>
          </a:p>
        </p:txBody>
      </p:sp>
      <p:grpSp>
        <p:nvGrpSpPr>
          <p:cNvPr id="35" name="Group 34">
            <a:extLst>
              <a:ext uri="{FF2B5EF4-FFF2-40B4-BE49-F238E27FC236}">
                <a16:creationId xmlns:a16="http://schemas.microsoft.com/office/drawing/2014/main" id="{C219A13B-0B5E-4E8D-B39F-44901C63C712}"/>
              </a:ext>
            </a:extLst>
          </p:cNvPr>
          <p:cNvGrpSpPr/>
          <p:nvPr/>
        </p:nvGrpSpPr>
        <p:grpSpPr>
          <a:xfrm>
            <a:off x="595005" y="3661435"/>
            <a:ext cx="5862264" cy="3046324"/>
            <a:chOff x="7271191" y="3913283"/>
            <a:chExt cx="4552299" cy="2851791"/>
          </a:xfrm>
        </p:grpSpPr>
        <p:sp>
          <p:nvSpPr>
            <p:cNvPr id="36" name="Rectangle 35">
              <a:extLst>
                <a:ext uri="{FF2B5EF4-FFF2-40B4-BE49-F238E27FC236}">
                  <a16:creationId xmlns:a16="http://schemas.microsoft.com/office/drawing/2014/main" id="{7A59F7D3-F5C2-413A-AB02-F503A24475AE}"/>
                </a:ext>
              </a:extLst>
            </p:cNvPr>
            <p:cNvSpPr/>
            <p:nvPr/>
          </p:nvSpPr>
          <p:spPr>
            <a:xfrm>
              <a:off x="7271191" y="4019448"/>
              <a:ext cx="4552299" cy="2745626"/>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9252C86-8D93-4C8E-981B-70A9CE22EF51}"/>
                </a:ext>
              </a:extLst>
            </p:cNvPr>
            <p:cNvSpPr/>
            <p:nvPr/>
          </p:nvSpPr>
          <p:spPr>
            <a:xfrm>
              <a:off x="8114617" y="3913283"/>
              <a:ext cx="2865446" cy="221560"/>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TOP 5 PRODUCT GROUPS</a:t>
              </a:r>
            </a:p>
          </p:txBody>
        </p:sp>
      </p:grpSp>
      <p:cxnSp>
        <p:nvCxnSpPr>
          <p:cNvPr id="49" name="Connector: Elbow 48">
            <a:extLst>
              <a:ext uri="{FF2B5EF4-FFF2-40B4-BE49-F238E27FC236}">
                <a16:creationId xmlns:a16="http://schemas.microsoft.com/office/drawing/2014/main" id="{E7B22A45-7F91-42BF-AEE9-817E3838AD88}"/>
              </a:ext>
            </a:extLst>
          </p:cNvPr>
          <p:cNvCxnSpPr>
            <a:cxnSpLocks/>
          </p:cNvCxnSpPr>
          <p:nvPr/>
        </p:nvCxnSpPr>
        <p:spPr>
          <a:xfrm flipV="1">
            <a:off x="5127428" y="5157390"/>
            <a:ext cx="189548" cy="621178"/>
          </a:xfrm>
          <a:prstGeom prst="bentConnector2">
            <a:avLst/>
          </a:prstGeom>
          <a:ln w="6350">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8" name="Table 7">
            <a:extLst>
              <a:ext uri="{FF2B5EF4-FFF2-40B4-BE49-F238E27FC236}">
                <a16:creationId xmlns:a16="http://schemas.microsoft.com/office/drawing/2014/main" id="{71FFA196-ACC0-4F43-8FD8-9DC591DD0645}"/>
              </a:ext>
            </a:extLst>
          </p:cNvPr>
          <p:cNvGraphicFramePr>
            <a:graphicFrameLocks noGrp="1"/>
          </p:cNvGraphicFramePr>
          <p:nvPr/>
        </p:nvGraphicFramePr>
        <p:xfrm>
          <a:off x="816984" y="3948148"/>
          <a:ext cx="5511800" cy="1333500"/>
        </p:xfrm>
        <a:graphic>
          <a:graphicData uri="http://schemas.openxmlformats.org/drawingml/2006/table">
            <a:tbl>
              <a:tblPr/>
              <a:tblGrid>
                <a:gridCol w="241022">
                  <a:extLst>
                    <a:ext uri="{9D8B030D-6E8A-4147-A177-3AD203B41FA5}">
                      <a16:colId xmlns:a16="http://schemas.microsoft.com/office/drawing/2014/main" val="2751640429"/>
                    </a:ext>
                  </a:extLst>
                </a:gridCol>
                <a:gridCol w="2007462">
                  <a:extLst>
                    <a:ext uri="{9D8B030D-6E8A-4147-A177-3AD203B41FA5}">
                      <a16:colId xmlns:a16="http://schemas.microsoft.com/office/drawing/2014/main" val="3939013405"/>
                    </a:ext>
                  </a:extLst>
                </a:gridCol>
                <a:gridCol w="799179">
                  <a:extLst>
                    <a:ext uri="{9D8B030D-6E8A-4147-A177-3AD203B41FA5}">
                      <a16:colId xmlns:a16="http://schemas.microsoft.com/office/drawing/2014/main" val="1993609378"/>
                    </a:ext>
                  </a:extLst>
                </a:gridCol>
                <a:gridCol w="418618">
                  <a:extLst>
                    <a:ext uri="{9D8B030D-6E8A-4147-A177-3AD203B41FA5}">
                      <a16:colId xmlns:a16="http://schemas.microsoft.com/office/drawing/2014/main" val="506566661"/>
                    </a:ext>
                  </a:extLst>
                </a:gridCol>
                <a:gridCol w="875292">
                  <a:extLst>
                    <a:ext uri="{9D8B030D-6E8A-4147-A177-3AD203B41FA5}">
                      <a16:colId xmlns:a16="http://schemas.microsoft.com/office/drawing/2014/main" val="135778481"/>
                    </a:ext>
                  </a:extLst>
                </a:gridCol>
                <a:gridCol w="418618">
                  <a:extLst>
                    <a:ext uri="{9D8B030D-6E8A-4147-A177-3AD203B41FA5}">
                      <a16:colId xmlns:a16="http://schemas.microsoft.com/office/drawing/2014/main" val="1742031831"/>
                    </a:ext>
                  </a:extLst>
                </a:gridCol>
                <a:gridCol w="751609">
                  <a:extLst>
                    <a:ext uri="{9D8B030D-6E8A-4147-A177-3AD203B41FA5}">
                      <a16:colId xmlns:a16="http://schemas.microsoft.com/office/drawing/2014/main" val="2873673692"/>
                    </a:ext>
                  </a:extLst>
                </a:gridCol>
              </a:tblGrid>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gridSpan="2">
                  <a:txBody>
                    <a:bodyPr/>
                    <a:lstStyle/>
                    <a:p>
                      <a:pPr algn="l" fontAlgn="b"/>
                      <a:r>
                        <a:rPr lang="en-US" sz="1100" b="1" i="0" u="none" strike="noStrike">
                          <a:solidFill>
                            <a:srgbClr val="FFFFFF"/>
                          </a:solidFill>
                          <a:effectLst/>
                          <a:latin typeface="Calibri" panose="020F0502020204030204" pitchFamily="34" charset="0"/>
                        </a:rPr>
                        <a:t>NATIONAL BRAND (12/2017-12/2020)</a:t>
                      </a:r>
                    </a:p>
                  </a:txBody>
                  <a:tcPr marL="9525" marR="9525" marT="9525" marB="0" anchor="b">
                    <a:lnL>
                      <a:noFill/>
                    </a:lnL>
                    <a:lnR>
                      <a:noFill/>
                    </a:lnR>
                    <a:lnT>
                      <a:noFill/>
                    </a:lnT>
                    <a:lnB>
                      <a:noFill/>
                    </a:lnB>
                    <a:solidFill>
                      <a:srgbClr val="305496"/>
                    </a:solidFill>
                  </a:tcPr>
                </a:tc>
                <a:tc hMerge="1">
                  <a:txBody>
                    <a:bodyPr/>
                    <a:lstStyle/>
                    <a:p>
                      <a:endParaRPr lang="en-US"/>
                    </a:p>
                  </a:txBody>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305496"/>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305496"/>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305496"/>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305496"/>
                    </a:solidFill>
                  </a:tcPr>
                </a:tc>
                <a:extLst>
                  <a:ext uri="{0D108BD9-81ED-4DB2-BD59-A6C34878D82A}">
                    <a16:rowId xmlns:a16="http://schemas.microsoft.com/office/drawing/2014/main" val="333080896"/>
                  </a:ext>
                </a:extLst>
              </a:tr>
              <a:tr h="190500">
                <a:tc>
                  <a:txBody>
                    <a:bodyPr/>
                    <a:lstStyle/>
                    <a:p>
                      <a:pPr algn="l" fontAlgn="b"/>
                      <a:endParaRPr lang="en-US" sz="1100" b="1"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 UNITS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 DOLLARS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AVG.PRICE</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42315224"/>
                  </a:ext>
                </a:extLst>
              </a:tr>
              <a:tr h="190500">
                <a:tc>
                  <a:txBody>
                    <a:bodyPr/>
                    <a:lstStyle/>
                    <a:p>
                      <a:pPr algn="r" fontAlgn="b"/>
                      <a:r>
                        <a:rPr lang="en-US" sz="11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MIXED VEGETABLE</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    1,971,837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31%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       4,008,863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30%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               2.03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768182668"/>
                  </a:ext>
                </a:extLst>
              </a:tr>
              <a:tr h="190500">
                <a:tc>
                  <a:txBody>
                    <a:bodyPr/>
                    <a:lstStyle/>
                    <a:p>
                      <a:pPr algn="r" fontAlgn="b"/>
                      <a:r>
                        <a:rPr lang="en-US" sz="11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BROCCOLI</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924,105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14%</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2,085,188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16%</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2.26 </a:t>
                      </a:r>
                    </a:p>
                  </a:txBody>
                  <a:tcPr marL="9525" marR="9525" marT="9525" marB="0" anchor="b">
                    <a:lnL>
                      <a:noFill/>
                    </a:lnL>
                    <a:lnR>
                      <a:noFill/>
                    </a:lnR>
                    <a:lnT>
                      <a:noFill/>
                    </a:lnT>
                    <a:lnB>
                      <a:noFill/>
                    </a:lnB>
                  </a:tcPr>
                </a:tc>
                <a:extLst>
                  <a:ext uri="{0D108BD9-81ED-4DB2-BD59-A6C34878D82A}">
                    <a16:rowId xmlns:a16="http://schemas.microsoft.com/office/drawing/2014/main" val="1074984528"/>
                  </a:ext>
                </a:extLst>
              </a:tr>
              <a:tr h="190500">
                <a:tc>
                  <a:txBody>
                    <a:bodyPr/>
                    <a:lstStyle/>
                    <a:p>
                      <a:pPr algn="r" fontAlgn="b"/>
                      <a:r>
                        <a:rPr lang="en-US" sz="1100" b="0" i="0" u="none" strike="noStrike">
                          <a:solidFill>
                            <a:srgbClr val="000000"/>
                          </a:solidFill>
                          <a:effectLst/>
                          <a:latin typeface="Calibri" panose="020F0502020204030204" pitchFamily="34" charset="0"/>
                        </a:rPr>
                        <a:t>3</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CORN</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803,145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12%</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1,260,416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1.57 </a:t>
                      </a:r>
                    </a:p>
                  </a:txBody>
                  <a:tcPr marL="9525" marR="9525" marT="9525" marB="0" anchor="b">
                    <a:lnL>
                      <a:noFill/>
                    </a:lnL>
                    <a:lnR>
                      <a:noFill/>
                    </a:lnR>
                    <a:lnT>
                      <a:noFill/>
                    </a:lnT>
                    <a:lnB>
                      <a:noFill/>
                    </a:lnB>
                  </a:tcPr>
                </a:tc>
                <a:extLst>
                  <a:ext uri="{0D108BD9-81ED-4DB2-BD59-A6C34878D82A}">
                    <a16:rowId xmlns:a16="http://schemas.microsoft.com/office/drawing/2014/main" val="2710662150"/>
                  </a:ext>
                </a:extLst>
              </a:tr>
              <a:tr h="190500">
                <a:tc>
                  <a:txBody>
                    <a:bodyPr/>
                    <a:lstStyle/>
                    <a:p>
                      <a:pPr algn="r" fontAlgn="b"/>
                      <a:r>
                        <a:rPr lang="en-US" sz="1100" b="0" i="0" u="none" strike="noStrike">
                          <a:solidFill>
                            <a:srgbClr val="000000"/>
                          </a:solidFill>
                          <a:effectLst/>
                          <a:latin typeface="Calibri" panose="020F0502020204030204" pitchFamily="34" charset="0"/>
                        </a:rPr>
                        <a:t>4</a:t>
                      </a:r>
                    </a:p>
                  </a:txBody>
                  <a:tcPr marL="9525" marR="9525" marT="9525" marB="0" anchor="b">
                    <a:lnL>
                      <a:noFill/>
                    </a:lnL>
                    <a:lnR>
                      <a:noFill/>
                    </a:lnR>
                    <a:lnT>
                      <a:noFill/>
                    </a:lnT>
                    <a:lnB>
                      <a:noFill/>
                    </a:lnB>
                  </a:tcPr>
                </a:tc>
                <a:tc>
                  <a:txBody>
                    <a:bodyPr/>
                    <a:lstStyle/>
                    <a:p>
                      <a:pPr algn="l" fontAlgn="b"/>
                      <a:r>
                        <a:rPr lang="en-US" sz="1100" b="0" i="0" u="none" strike="noStrike" dirty="0">
                          <a:solidFill>
                            <a:srgbClr val="000000"/>
                          </a:solidFill>
                          <a:effectLst/>
                          <a:latin typeface="Calibri" panose="020F0502020204030204" pitchFamily="34" charset="0"/>
                        </a:rPr>
                        <a:t>BEAN</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691,705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1,333,319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10%</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1.93 </a:t>
                      </a:r>
                    </a:p>
                  </a:txBody>
                  <a:tcPr marL="9525" marR="9525" marT="9525" marB="0" anchor="b">
                    <a:lnL>
                      <a:noFill/>
                    </a:lnL>
                    <a:lnR>
                      <a:noFill/>
                    </a:lnR>
                    <a:lnT>
                      <a:noFill/>
                    </a:lnT>
                    <a:lnB>
                      <a:noFill/>
                    </a:lnB>
                  </a:tcPr>
                </a:tc>
                <a:extLst>
                  <a:ext uri="{0D108BD9-81ED-4DB2-BD59-A6C34878D82A}">
                    <a16:rowId xmlns:a16="http://schemas.microsoft.com/office/drawing/2014/main" val="2846960600"/>
                  </a:ext>
                </a:extLst>
              </a:tr>
              <a:tr h="190500">
                <a:tc>
                  <a:txBody>
                    <a:bodyPr/>
                    <a:lstStyle/>
                    <a:p>
                      <a:pPr algn="r" fontAlgn="b"/>
                      <a:r>
                        <a:rPr lang="en-US" sz="1100" b="0" i="0" u="none" strike="noStrike">
                          <a:solidFill>
                            <a:srgbClr val="000000"/>
                          </a:solidFill>
                          <a:effectLst/>
                          <a:latin typeface="Calibri" panose="020F0502020204030204" pitchFamily="34" charset="0"/>
                        </a:rPr>
                        <a:t>5</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PEAS</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607,803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1,011,318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8%</a:t>
                      </a:r>
                    </a:p>
                  </a:txBody>
                  <a:tcPr marL="9525" marR="9525" marT="9525" marB="0" anchor="b">
                    <a:lnL>
                      <a:noFill/>
                    </a:lnL>
                    <a:lnR>
                      <a:noFill/>
                    </a:lnR>
                    <a:lnT>
                      <a:noFill/>
                    </a:lnT>
                    <a:lnB>
                      <a:noFill/>
                    </a:lnB>
                  </a:tcPr>
                </a:tc>
                <a:tc>
                  <a:txBody>
                    <a:bodyPr/>
                    <a:lstStyle/>
                    <a:p>
                      <a:pPr algn="l" fontAlgn="b"/>
                      <a:r>
                        <a:rPr lang="en-US" sz="1100" b="0" i="0" u="none" strike="noStrike" dirty="0">
                          <a:solidFill>
                            <a:srgbClr val="000000"/>
                          </a:solidFill>
                          <a:effectLst/>
                          <a:latin typeface="Calibri" panose="020F0502020204030204" pitchFamily="34" charset="0"/>
                        </a:rPr>
                        <a:t>               1.66 </a:t>
                      </a:r>
                    </a:p>
                  </a:txBody>
                  <a:tcPr marL="9525" marR="9525" marT="9525" marB="0" anchor="b">
                    <a:lnL>
                      <a:noFill/>
                    </a:lnL>
                    <a:lnR>
                      <a:noFill/>
                    </a:lnR>
                    <a:lnT>
                      <a:noFill/>
                    </a:lnT>
                    <a:lnB>
                      <a:noFill/>
                    </a:lnB>
                  </a:tcPr>
                </a:tc>
                <a:extLst>
                  <a:ext uri="{0D108BD9-81ED-4DB2-BD59-A6C34878D82A}">
                    <a16:rowId xmlns:a16="http://schemas.microsoft.com/office/drawing/2014/main" val="678725781"/>
                  </a:ext>
                </a:extLst>
              </a:tr>
            </a:tbl>
          </a:graphicData>
        </a:graphic>
      </p:graphicFrame>
      <p:graphicFrame>
        <p:nvGraphicFramePr>
          <p:cNvPr id="11" name="Table 10">
            <a:extLst>
              <a:ext uri="{FF2B5EF4-FFF2-40B4-BE49-F238E27FC236}">
                <a16:creationId xmlns:a16="http://schemas.microsoft.com/office/drawing/2014/main" id="{3AD45093-9809-A543-B5D4-4B8DD7CDED99}"/>
              </a:ext>
            </a:extLst>
          </p:cNvPr>
          <p:cNvGraphicFramePr>
            <a:graphicFrameLocks noGrp="1"/>
          </p:cNvGraphicFramePr>
          <p:nvPr/>
        </p:nvGraphicFramePr>
        <p:xfrm>
          <a:off x="816983" y="5343190"/>
          <a:ext cx="5511801" cy="1333500"/>
        </p:xfrm>
        <a:graphic>
          <a:graphicData uri="http://schemas.openxmlformats.org/drawingml/2006/table">
            <a:tbl>
              <a:tblPr/>
              <a:tblGrid>
                <a:gridCol w="241022">
                  <a:extLst>
                    <a:ext uri="{9D8B030D-6E8A-4147-A177-3AD203B41FA5}">
                      <a16:colId xmlns:a16="http://schemas.microsoft.com/office/drawing/2014/main" val="195596469"/>
                    </a:ext>
                  </a:extLst>
                </a:gridCol>
                <a:gridCol w="2007462">
                  <a:extLst>
                    <a:ext uri="{9D8B030D-6E8A-4147-A177-3AD203B41FA5}">
                      <a16:colId xmlns:a16="http://schemas.microsoft.com/office/drawing/2014/main" val="2167972278"/>
                    </a:ext>
                  </a:extLst>
                </a:gridCol>
                <a:gridCol w="875292">
                  <a:extLst>
                    <a:ext uri="{9D8B030D-6E8A-4147-A177-3AD203B41FA5}">
                      <a16:colId xmlns:a16="http://schemas.microsoft.com/office/drawing/2014/main" val="366136719"/>
                    </a:ext>
                  </a:extLst>
                </a:gridCol>
                <a:gridCol w="418618">
                  <a:extLst>
                    <a:ext uri="{9D8B030D-6E8A-4147-A177-3AD203B41FA5}">
                      <a16:colId xmlns:a16="http://schemas.microsoft.com/office/drawing/2014/main" val="1072905724"/>
                    </a:ext>
                  </a:extLst>
                </a:gridCol>
                <a:gridCol w="875292">
                  <a:extLst>
                    <a:ext uri="{9D8B030D-6E8A-4147-A177-3AD203B41FA5}">
                      <a16:colId xmlns:a16="http://schemas.microsoft.com/office/drawing/2014/main" val="2047807348"/>
                    </a:ext>
                  </a:extLst>
                </a:gridCol>
                <a:gridCol w="418618">
                  <a:extLst>
                    <a:ext uri="{9D8B030D-6E8A-4147-A177-3AD203B41FA5}">
                      <a16:colId xmlns:a16="http://schemas.microsoft.com/office/drawing/2014/main" val="4107565123"/>
                    </a:ext>
                  </a:extLst>
                </a:gridCol>
                <a:gridCol w="675497">
                  <a:extLst>
                    <a:ext uri="{9D8B030D-6E8A-4147-A177-3AD203B41FA5}">
                      <a16:colId xmlns:a16="http://schemas.microsoft.com/office/drawing/2014/main" val="1197636465"/>
                    </a:ext>
                  </a:extLst>
                </a:gridCol>
              </a:tblGrid>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en-US" sz="1100" b="1" i="0" u="none" strike="noStrike">
                          <a:solidFill>
                            <a:srgbClr val="FFFFFF"/>
                          </a:solidFill>
                          <a:effectLst/>
                          <a:latin typeface="Calibri" panose="020F0502020204030204" pitchFamily="34" charset="0"/>
                        </a:rPr>
                        <a:t>PRIVATE LABEL</a:t>
                      </a:r>
                    </a:p>
                  </a:txBody>
                  <a:tcPr marL="9525" marR="9525" marT="9525" marB="0" anchor="b">
                    <a:lnL>
                      <a:noFill/>
                    </a:lnL>
                    <a:lnR>
                      <a:noFill/>
                    </a:lnR>
                    <a:lnT>
                      <a:noFill/>
                    </a:lnT>
                    <a:lnB>
                      <a:noFill/>
                    </a:lnB>
                    <a:solidFill>
                      <a:srgbClr val="305496"/>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305496"/>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305496"/>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305496"/>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305496"/>
                    </a:solidFill>
                  </a:tcPr>
                </a:tc>
                <a:tc>
                  <a:txBody>
                    <a:bodyPr/>
                    <a:lstStyle/>
                    <a:p>
                      <a:pPr algn="l" fontAlgn="b"/>
                      <a:r>
                        <a:rPr lang="en-US" sz="1100" b="0" i="0" u="none" strike="noStrike">
                          <a:solidFill>
                            <a:srgbClr val="FFFFFF"/>
                          </a:solidFill>
                          <a:effectLst/>
                          <a:latin typeface="Calibri" panose="020F0502020204030204" pitchFamily="34" charset="0"/>
                        </a:rPr>
                        <a:t> </a:t>
                      </a:r>
                    </a:p>
                  </a:txBody>
                  <a:tcPr marL="9525" marR="9525" marT="9525" marB="0" anchor="b">
                    <a:lnL>
                      <a:noFill/>
                    </a:lnL>
                    <a:lnR>
                      <a:noFill/>
                    </a:lnR>
                    <a:lnT>
                      <a:noFill/>
                    </a:lnT>
                    <a:lnB>
                      <a:noFill/>
                    </a:lnB>
                    <a:solidFill>
                      <a:srgbClr val="305496"/>
                    </a:solidFill>
                  </a:tcPr>
                </a:tc>
                <a:extLst>
                  <a:ext uri="{0D108BD9-81ED-4DB2-BD59-A6C34878D82A}">
                    <a16:rowId xmlns:a16="http://schemas.microsoft.com/office/drawing/2014/main" val="952189049"/>
                  </a:ext>
                </a:extLst>
              </a:tr>
              <a:tr h="190500">
                <a:tc>
                  <a:txBody>
                    <a:bodyPr/>
                    <a:lstStyle/>
                    <a:p>
                      <a:pPr algn="l" fontAlgn="b"/>
                      <a:endParaRPr lang="en-US" sz="1100" b="1"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endParaRPr lang="en-US" sz="1100" b="1" i="0" u="none" strike="noStrike">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 UNITS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 DOLLARS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 %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1" i="0" u="none" strike="noStrike">
                          <a:solidFill>
                            <a:srgbClr val="000000"/>
                          </a:solidFill>
                          <a:effectLst/>
                          <a:latin typeface="Calibri" panose="020F0502020204030204" pitchFamily="34" charset="0"/>
                        </a:rPr>
                        <a:t>AVG.PRICE</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1886319"/>
                  </a:ext>
                </a:extLst>
              </a:tr>
              <a:tr h="190500">
                <a:tc>
                  <a:txBody>
                    <a:bodyPr/>
                    <a:lstStyle/>
                    <a:p>
                      <a:pPr algn="r" fontAlgn="b"/>
                      <a:r>
                        <a:rPr lang="en-US" sz="11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MIXED VEGETABLE</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       3,090,052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28%</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       4,939,236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1100" b="0" i="0" u="none" strike="noStrike" dirty="0">
                          <a:solidFill>
                            <a:srgbClr val="000000"/>
                          </a:solidFill>
                          <a:effectLst/>
                          <a:latin typeface="Calibri" panose="020F0502020204030204" pitchFamily="34" charset="0"/>
                        </a:rPr>
                        <a:t>31%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            1.60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21344756"/>
                  </a:ext>
                </a:extLst>
              </a:tr>
              <a:tr h="190500">
                <a:tc>
                  <a:txBody>
                    <a:bodyPr/>
                    <a:lstStyle/>
                    <a:p>
                      <a:pPr algn="r" fontAlgn="b"/>
                      <a:r>
                        <a:rPr lang="en-US" sz="11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BROCCOLI</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1,832,019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16%</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2,798,829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17%</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1.53 </a:t>
                      </a:r>
                    </a:p>
                  </a:txBody>
                  <a:tcPr marL="9525" marR="9525" marT="9525" marB="0" anchor="b">
                    <a:lnL>
                      <a:noFill/>
                    </a:lnL>
                    <a:lnR>
                      <a:noFill/>
                    </a:lnR>
                    <a:lnT>
                      <a:noFill/>
                    </a:lnT>
                    <a:lnB>
                      <a:noFill/>
                    </a:lnB>
                  </a:tcPr>
                </a:tc>
                <a:extLst>
                  <a:ext uri="{0D108BD9-81ED-4DB2-BD59-A6C34878D82A}">
                    <a16:rowId xmlns:a16="http://schemas.microsoft.com/office/drawing/2014/main" val="2393947531"/>
                  </a:ext>
                </a:extLst>
              </a:tr>
              <a:tr h="190500">
                <a:tc>
                  <a:txBody>
                    <a:bodyPr/>
                    <a:lstStyle/>
                    <a:p>
                      <a:pPr algn="r" fontAlgn="b"/>
                      <a:r>
                        <a:rPr lang="en-US" sz="1100" b="0" i="0" u="none" strike="noStrike">
                          <a:solidFill>
                            <a:srgbClr val="000000"/>
                          </a:solidFill>
                          <a:effectLst/>
                          <a:latin typeface="Calibri" panose="020F0502020204030204" pitchFamily="34" charset="0"/>
                        </a:rPr>
                        <a:t>3</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BEAN</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1,440,523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13%</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1,989,629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12%</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1.38 </a:t>
                      </a:r>
                    </a:p>
                  </a:txBody>
                  <a:tcPr marL="9525" marR="9525" marT="9525" marB="0" anchor="b">
                    <a:lnL>
                      <a:noFill/>
                    </a:lnL>
                    <a:lnR>
                      <a:noFill/>
                    </a:lnR>
                    <a:lnT>
                      <a:noFill/>
                    </a:lnT>
                    <a:lnB>
                      <a:noFill/>
                    </a:lnB>
                  </a:tcPr>
                </a:tc>
                <a:extLst>
                  <a:ext uri="{0D108BD9-81ED-4DB2-BD59-A6C34878D82A}">
                    <a16:rowId xmlns:a16="http://schemas.microsoft.com/office/drawing/2014/main" val="3919762110"/>
                  </a:ext>
                </a:extLst>
              </a:tr>
              <a:tr h="190500">
                <a:tc>
                  <a:txBody>
                    <a:bodyPr/>
                    <a:lstStyle/>
                    <a:p>
                      <a:pPr algn="r" fontAlgn="b"/>
                      <a:r>
                        <a:rPr lang="en-US" sz="1100" b="0" i="0" u="none" strike="noStrike">
                          <a:solidFill>
                            <a:srgbClr val="000000"/>
                          </a:solidFill>
                          <a:effectLst/>
                          <a:latin typeface="Calibri" panose="020F0502020204030204" pitchFamily="34" charset="0"/>
                        </a:rPr>
                        <a:t>4</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CORN</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1,195,369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1,601,846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10%</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1.34 </a:t>
                      </a:r>
                    </a:p>
                  </a:txBody>
                  <a:tcPr marL="9525" marR="9525" marT="9525" marB="0" anchor="b">
                    <a:lnL>
                      <a:noFill/>
                    </a:lnL>
                    <a:lnR>
                      <a:noFill/>
                    </a:lnR>
                    <a:lnT>
                      <a:noFill/>
                    </a:lnT>
                    <a:lnB>
                      <a:noFill/>
                    </a:lnB>
                  </a:tcPr>
                </a:tc>
                <a:extLst>
                  <a:ext uri="{0D108BD9-81ED-4DB2-BD59-A6C34878D82A}">
                    <a16:rowId xmlns:a16="http://schemas.microsoft.com/office/drawing/2014/main" val="2481361718"/>
                  </a:ext>
                </a:extLst>
              </a:tr>
              <a:tr h="190500">
                <a:tc>
                  <a:txBody>
                    <a:bodyPr/>
                    <a:lstStyle/>
                    <a:p>
                      <a:pPr algn="r" fontAlgn="b"/>
                      <a:r>
                        <a:rPr lang="en-US" sz="1100" b="0" i="0" u="none" strike="noStrike">
                          <a:solidFill>
                            <a:srgbClr val="000000"/>
                          </a:solidFill>
                          <a:effectLst/>
                          <a:latin typeface="Calibri" panose="020F0502020204030204" pitchFamily="34" charset="0"/>
                        </a:rPr>
                        <a:t>5</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PEAS</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975,625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1,325,181 </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8%</a:t>
                      </a:r>
                    </a:p>
                  </a:txBody>
                  <a:tcPr marL="9525" marR="9525" marT="9525" marB="0" anchor="b">
                    <a:lnL>
                      <a:noFill/>
                    </a:lnL>
                    <a:lnR>
                      <a:noFill/>
                    </a:lnR>
                    <a:lnT>
                      <a:noFill/>
                    </a:lnT>
                    <a:lnB>
                      <a:noFill/>
                    </a:lnB>
                  </a:tcPr>
                </a:tc>
                <a:tc>
                  <a:txBody>
                    <a:bodyPr/>
                    <a:lstStyle/>
                    <a:p>
                      <a:pPr algn="l" fontAlgn="b"/>
                      <a:r>
                        <a:rPr lang="en-US" sz="1100" b="0" i="0" u="none" strike="noStrike" dirty="0">
                          <a:solidFill>
                            <a:srgbClr val="000000"/>
                          </a:solidFill>
                          <a:effectLst/>
                          <a:latin typeface="Calibri" panose="020F0502020204030204" pitchFamily="34" charset="0"/>
                        </a:rPr>
                        <a:t>            1.36 </a:t>
                      </a:r>
                    </a:p>
                  </a:txBody>
                  <a:tcPr marL="9525" marR="9525" marT="9525" marB="0" anchor="b">
                    <a:lnL>
                      <a:noFill/>
                    </a:lnL>
                    <a:lnR>
                      <a:noFill/>
                    </a:lnR>
                    <a:lnT>
                      <a:noFill/>
                    </a:lnT>
                    <a:lnB>
                      <a:noFill/>
                    </a:lnB>
                  </a:tcPr>
                </a:tc>
                <a:extLst>
                  <a:ext uri="{0D108BD9-81ED-4DB2-BD59-A6C34878D82A}">
                    <a16:rowId xmlns:a16="http://schemas.microsoft.com/office/drawing/2014/main" val="2857831510"/>
                  </a:ext>
                </a:extLst>
              </a:tr>
            </a:tbl>
          </a:graphicData>
        </a:graphic>
      </p:graphicFrame>
      <p:graphicFrame>
        <p:nvGraphicFramePr>
          <p:cNvPr id="20" name="Chart 19">
            <a:extLst>
              <a:ext uri="{FF2B5EF4-FFF2-40B4-BE49-F238E27FC236}">
                <a16:creationId xmlns:a16="http://schemas.microsoft.com/office/drawing/2014/main" id="{4FE355ED-3BE9-4843-9962-65F0EB0AEED1}"/>
              </a:ext>
            </a:extLst>
          </p:cNvPr>
          <p:cNvGraphicFramePr>
            <a:graphicFrameLocks/>
          </p:cNvGraphicFramePr>
          <p:nvPr/>
        </p:nvGraphicFramePr>
        <p:xfrm>
          <a:off x="7471831" y="986929"/>
          <a:ext cx="4575224" cy="279030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1" name="Chart 20">
            <a:extLst>
              <a:ext uri="{FF2B5EF4-FFF2-40B4-BE49-F238E27FC236}">
                <a16:creationId xmlns:a16="http://schemas.microsoft.com/office/drawing/2014/main" id="{52952153-F2E9-43A7-88D2-2004055E04AF}"/>
              </a:ext>
            </a:extLst>
          </p:cNvPr>
          <p:cNvGraphicFramePr>
            <a:graphicFrameLocks/>
          </p:cNvGraphicFramePr>
          <p:nvPr/>
        </p:nvGraphicFramePr>
        <p:xfrm>
          <a:off x="7427821" y="3933581"/>
          <a:ext cx="4619643" cy="276535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674210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40B19D3-2545-4C00-88B6-A821F2CC2E0D}"/>
              </a:ext>
            </a:extLst>
          </p:cNvPr>
          <p:cNvCxnSpPr/>
          <p:nvPr/>
        </p:nvCxnSpPr>
        <p:spPr>
          <a:xfrm>
            <a:off x="6153373" y="1583515"/>
            <a:ext cx="0" cy="5099125"/>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PRICE ELASTICITY</a:t>
            </a:r>
          </a:p>
        </p:txBody>
      </p:sp>
      <p:graphicFrame>
        <p:nvGraphicFramePr>
          <p:cNvPr id="39" name="Chart 38">
            <a:extLst>
              <a:ext uri="{FF2B5EF4-FFF2-40B4-BE49-F238E27FC236}">
                <a16:creationId xmlns:a16="http://schemas.microsoft.com/office/drawing/2014/main" id="{6B53DE9B-1BB7-4C8E-B6F5-9C5AAEF4F2AB}"/>
              </a:ext>
            </a:extLst>
          </p:cNvPr>
          <p:cNvGraphicFramePr>
            <a:graphicFrameLocks/>
          </p:cNvGraphicFramePr>
          <p:nvPr/>
        </p:nvGraphicFramePr>
        <p:xfrm>
          <a:off x="780331" y="916497"/>
          <a:ext cx="4927600" cy="276584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0" name="Chart 39">
            <a:extLst>
              <a:ext uri="{FF2B5EF4-FFF2-40B4-BE49-F238E27FC236}">
                <a16:creationId xmlns:a16="http://schemas.microsoft.com/office/drawing/2014/main" id="{494E6BFE-6581-4B5D-8375-AC9D316EF000}"/>
              </a:ext>
            </a:extLst>
          </p:cNvPr>
          <p:cNvGraphicFramePr>
            <a:graphicFrameLocks/>
          </p:cNvGraphicFramePr>
          <p:nvPr/>
        </p:nvGraphicFramePr>
        <p:xfrm>
          <a:off x="780331" y="3728138"/>
          <a:ext cx="4934250" cy="299309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1" name="Chart 40">
            <a:extLst>
              <a:ext uri="{FF2B5EF4-FFF2-40B4-BE49-F238E27FC236}">
                <a16:creationId xmlns:a16="http://schemas.microsoft.com/office/drawing/2014/main" id="{F67FEAD7-7F58-4A9A-A924-F11222A63C19}"/>
              </a:ext>
            </a:extLst>
          </p:cNvPr>
          <p:cNvGraphicFramePr>
            <a:graphicFrameLocks/>
          </p:cNvGraphicFramePr>
          <p:nvPr/>
        </p:nvGraphicFramePr>
        <p:xfrm>
          <a:off x="6871642" y="916497"/>
          <a:ext cx="4927600" cy="276584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2" name="Chart 41">
            <a:extLst>
              <a:ext uri="{FF2B5EF4-FFF2-40B4-BE49-F238E27FC236}">
                <a16:creationId xmlns:a16="http://schemas.microsoft.com/office/drawing/2014/main" id="{6F9F7AE6-0E80-4E7D-94D7-6BA0400929B8}"/>
              </a:ext>
            </a:extLst>
          </p:cNvPr>
          <p:cNvGraphicFramePr>
            <a:graphicFrameLocks/>
          </p:cNvGraphicFramePr>
          <p:nvPr/>
        </p:nvGraphicFramePr>
        <p:xfrm>
          <a:off x="6820842" y="3761640"/>
          <a:ext cx="4978400" cy="292100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032095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FLAVOR PREFERENCE</a:t>
            </a:r>
          </a:p>
        </p:txBody>
      </p:sp>
      <p:sp>
        <p:nvSpPr>
          <p:cNvPr id="62" name="TextBox 61">
            <a:extLst>
              <a:ext uri="{FF2B5EF4-FFF2-40B4-BE49-F238E27FC236}">
                <a16:creationId xmlns:a16="http://schemas.microsoft.com/office/drawing/2014/main" id="{BCE9334F-84CD-461F-8CBA-E18D5FF6C9C0}"/>
              </a:ext>
            </a:extLst>
          </p:cNvPr>
          <p:cNvSpPr txBox="1"/>
          <p:nvPr/>
        </p:nvSpPr>
        <p:spPr>
          <a:xfrm>
            <a:off x="791932" y="4397714"/>
            <a:ext cx="6140626" cy="1600438"/>
          </a:xfrm>
          <a:prstGeom prst="rect">
            <a:avLst/>
          </a:prstGeom>
          <a:noFill/>
        </p:spPr>
        <p:txBody>
          <a:bodyPr wrap="square" lIns="91440" tIns="45720" rIns="91440" bIns="45720" rtlCol="0" anchor="t">
            <a:spAutoFit/>
          </a:bodyPr>
          <a:lstStyle/>
          <a:p>
            <a:r>
              <a:rPr lang="en-US" sz="1400"/>
              <a:t>TOP 5 Flavors based on units sold include (excluding All Other Flavors &amp; Scents): </a:t>
            </a:r>
            <a:endParaRPr lang="en-US" sz="1400" b="1">
              <a:cs typeface="Calibri"/>
            </a:endParaRPr>
          </a:p>
          <a:p>
            <a:r>
              <a:rPr lang="en-US" sz="1400">
                <a:cs typeface="Calibri"/>
              </a:rPr>
              <a:t>1. Asian</a:t>
            </a:r>
          </a:p>
          <a:p>
            <a:r>
              <a:rPr lang="en-US" sz="1400">
                <a:cs typeface="Calibri"/>
              </a:rPr>
              <a:t>2. Vegetable </a:t>
            </a:r>
          </a:p>
          <a:p>
            <a:r>
              <a:rPr lang="en-US" sz="1400">
                <a:cs typeface="Calibri"/>
              </a:rPr>
              <a:t>3. Herb &amp; Spice</a:t>
            </a:r>
          </a:p>
          <a:p>
            <a:r>
              <a:rPr lang="en-US" sz="1400">
                <a:cs typeface="Calibri"/>
              </a:rPr>
              <a:t>4. Sweet</a:t>
            </a:r>
          </a:p>
          <a:p>
            <a:r>
              <a:rPr lang="en-US" sz="1400">
                <a:cs typeface="Calibri"/>
              </a:rPr>
              <a:t>5. Mexican</a:t>
            </a:r>
          </a:p>
          <a:p>
            <a:endParaRPr lang="en-US" sz="1400">
              <a:cs typeface="Calibri"/>
            </a:endParaRPr>
          </a:p>
        </p:txBody>
      </p:sp>
      <p:sp>
        <p:nvSpPr>
          <p:cNvPr id="63" name="Rectangle 62">
            <a:extLst>
              <a:ext uri="{FF2B5EF4-FFF2-40B4-BE49-F238E27FC236}">
                <a16:creationId xmlns:a16="http://schemas.microsoft.com/office/drawing/2014/main" id="{A6E8FA1C-DD54-4108-9131-ABC3FD737E71}"/>
              </a:ext>
            </a:extLst>
          </p:cNvPr>
          <p:cNvSpPr>
            <a:spLocks noChangeAspect="1"/>
          </p:cNvSpPr>
          <p:nvPr/>
        </p:nvSpPr>
        <p:spPr>
          <a:xfrm>
            <a:off x="114217" y="4712026"/>
            <a:ext cx="624548" cy="624548"/>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chemeClr val="accent5">
                    <a:lumMod val="60000"/>
                    <a:lumOff val="40000"/>
                  </a:schemeClr>
                </a:solidFill>
                <a:effectLst/>
                <a:uLnTx/>
                <a:uFillTx/>
                <a:latin typeface="Calibri"/>
                <a:ea typeface="+mn-ea"/>
                <a:cs typeface="+mn-cs"/>
              </a:rPr>
              <a:t>1</a:t>
            </a:r>
          </a:p>
        </p:txBody>
      </p:sp>
      <p:sp>
        <p:nvSpPr>
          <p:cNvPr id="65" name="Rectangle 64">
            <a:extLst>
              <a:ext uri="{FF2B5EF4-FFF2-40B4-BE49-F238E27FC236}">
                <a16:creationId xmlns:a16="http://schemas.microsoft.com/office/drawing/2014/main" id="{14F15CA4-6674-43E7-B022-6AAB6643FC0F}"/>
              </a:ext>
            </a:extLst>
          </p:cNvPr>
          <p:cNvSpPr>
            <a:spLocks noChangeAspect="1"/>
          </p:cNvSpPr>
          <p:nvPr/>
        </p:nvSpPr>
        <p:spPr>
          <a:xfrm>
            <a:off x="114217" y="6002800"/>
            <a:ext cx="624548" cy="624548"/>
          </a:xfrm>
          <a:prstGeom prst="rect">
            <a:avLst/>
          </a:pr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a:solidFill>
                  <a:schemeClr val="accent3">
                    <a:lumMod val="60000"/>
                    <a:lumOff val="40000"/>
                  </a:schemeClr>
                </a:solidFill>
                <a:latin typeface="Calibri"/>
              </a:rPr>
              <a:t>2</a:t>
            </a:r>
            <a:endParaRPr kumimoji="0" lang="en-US" sz="2400" b="1" i="0" u="none" strike="noStrike" kern="1200" cap="none" spc="0" normalizeH="0" baseline="0" noProof="0">
              <a:ln>
                <a:noFill/>
              </a:ln>
              <a:solidFill>
                <a:schemeClr val="accent3">
                  <a:lumMod val="60000"/>
                  <a:lumOff val="40000"/>
                </a:schemeClr>
              </a:solidFill>
              <a:effectLst/>
              <a:uLnTx/>
              <a:uFillTx/>
              <a:latin typeface="Calibri"/>
              <a:ea typeface="+mn-ea"/>
              <a:cs typeface="+mn-cs"/>
            </a:endParaRPr>
          </a:p>
        </p:txBody>
      </p:sp>
      <p:sp>
        <p:nvSpPr>
          <p:cNvPr id="21" name="Rectangle 20">
            <a:extLst>
              <a:ext uri="{FF2B5EF4-FFF2-40B4-BE49-F238E27FC236}">
                <a16:creationId xmlns:a16="http://schemas.microsoft.com/office/drawing/2014/main" id="{9729301A-5826-468E-924F-953937D0F30C}"/>
              </a:ext>
            </a:extLst>
          </p:cNvPr>
          <p:cNvSpPr/>
          <p:nvPr/>
        </p:nvSpPr>
        <p:spPr>
          <a:xfrm>
            <a:off x="7559173" y="4545238"/>
            <a:ext cx="3280979" cy="323278"/>
          </a:xfrm>
          <a:prstGeom prst="rect">
            <a:avLst/>
          </a:prstGeom>
          <a:no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22" name="Rectangle 21">
            <a:extLst>
              <a:ext uri="{FF2B5EF4-FFF2-40B4-BE49-F238E27FC236}">
                <a16:creationId xmlns:a16="http://schemas.microsoft.com/office/drawing/2014/main" id="{A7CA4729-EBA7-43A3-A94E-34038F327EBE}"/>
              </a:ext>
            </a:extLst>
          </p:cNvPr>
          <p:cNvSpPr/>
          <p:nvPr/>
        </p:nvSpPr>
        <p:spPr>
          <a:xfrm>
            <a:off x="10215758" y="4854603"/>
            <a:ext cx="903815" cy="931602"/>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DCB0348-B0D8-40C4-B00B-59CA5DAD890F}"/>
              </a:ext>
            </a:extLst>
          </p:cNvPr>
          <p:cNvSpPr txBox="1"/>
          <p:nvPr/>
        </p:nvSpPr>
        <p:spPr>
          <a:xfrm>
            <a:off x="791931" y="5841885"/>
            <a:ext cx="5755998" cy="954107"/>
          </a:xfrm>
          <a:prstGeom prst="rect">
            <a:avLst/>
          </a:prstGeom>
          <a:noFill/>
        </p:spPr>
        <p:txBody>
          <a:bodyPr wrap="square" lIns="91440" tIns="45720" rIns="91440" bIns="45720" rtlCol="0" anchor="t">
            <a:spAutoFit/>
          </a:bodyPr>
          <a:lstStyle/>
          <a:p>
            <a:r>
              <a:rPr lang="en-US" sz="1400">
                <a:cs typeface="Calibri"/>
              </a:rPr>
              <a:t>The secondary figure excludes the field 'All Other Flavors and Scents', we see similar trends among most product flavor/scents, however a high emphasis on nutritional products spikes immediately followed by a sharp decline. Ref. Slide 9 on nutritional trends to examine similar results.</a:t>
            </a:r>
          </a:p>
        </p:txBody>
      </p:sp>
      <p:pic>
        <p:nvPicPr>
          <p:cNvPr id="2" name="Picture 2" descr="Graphical user interface, chart, application, line chart&#10;&#10;Description automatically generated">
            <a:extLst>
              <a:ext uri="{FF2B5EF4-FFF2-40B4-BE49-F238E27FC236}">
                <a16:creationId xmlns:a16="http://schemas.microsoft.com/office/drawing/2014/main" id="{B2043A43-0A10-40E9-9A08-1A5412F4021B}"/>
              </a:ext>
            </a:extLst>
          </p:cNvPr>
          <p:cNvPicPr>
            <a:picLocks noChangeAspect="1"/>
          </p:cNvPicPr>
          <p:nvPr/>
        </p:nvPicPr>
        <p:blipFill>
          <a:blip r:embed="rId3"/>
          <a:stretch>
            <a:fillRect/>
          </a:stretch>
        </p:blipFill>
        <p:spPr>
          <a:xfrm>
            <a:off x="645885" y="1072655"/>
            <a:ext cx="5566228" cy="3261259"/>
          </a:xfrm>
          <a:prstGeom prst="rect">
            <a:avLst/>
          </a:prstGeom>
        </p:spPr>
      </p:pic>
      <p:pic>
        <p:nvPicPr>
          <p:cNvPr id="3" name="Picture 3" descr="Chart&#10;&#10;Description automatically generated">
            <a:extLst>
              <a:ext uri="{FF2B5EF4-FFF2-40B4-BE49-F238E27FC236}">
                <a16:creationId xmlns:a16="http://schemas.microsoft.com/office/drawing/2014/main" id="{8311E06F-242D-48B7-8266-CC97649E9E38}"/>
              </a:ext>
            </a:extLst>
          </p:cNvPr>
          <p:cNvPicPr>
            <a:picLocks noChangeAspect="1"/>
          </p:cNvPicPr>
          <p:nvPr/>
        </p:nvPicPr>
        <p:blipFill>
          <a:blip r:embed="rId4"/>
          <a:stretch>
            <a:fillRect/>
          </a:stretch>
        </p:blipFill>
        <p:spPr>
          <a:xfrm>
            <a:off x="6720115" y="1074903"/>
            <a:ext cx="5014685" cy="5390367"/>
          </a:xfrm>
          <a:prstGeom prst="rect">
            <a:avLst/>
          </a:prstGeom>
        </p:spPr>
      </p:pic>
    </p:spTree>
    <p:extLst>
      <p:ext uri="{BB962C8B-B14F-4D97-AF65-F5344CB8AC3E}">
        <p14:creationId xmlns:p14="http://schemas.microsoft.com/office/powerpoint/2010/main" val="285000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REGION</a:t>
            </a:r>
          </a:p>
        </p:txBody>
      </p:sp>
      <p:sp>
        <p:nvSpPr>
          <p:cNvPr id="62" name="TextBox 61">
            <a:extLst>
              <a:ext uri="{FF2B5EF4-FFF2-40B4-BE49-F238E27FC236}">
                <a16:creationId xmlns:a16="http://schemas.microsoft.com/office/drawing/2014/main" id="{BCE9334F-84CD-461F-8CBA-E18D5FF6C9C0}"/>
              </a:ext>
            </a:extLst>
          </p:cNvPr>
          <p:cNvSpPr txBox="1"/>
          <p:nvPr/>
        </p:nvSpPr>
        <p:spPr>
          <a:xfrm>
            <a:off x="738764" y="4833365"/>
            <a:ext cx="11339017" cy="523220"/>
          </a:xfrm>
          <a:prstGeom prst="rect">
            <a:avLst/>
          </a:prstGeom>
          <a:noFill/>
        </p:spPr>
        <p:txBody>
          <a:bodyPr wrap="square" lIns="91440" tIns="45720" rIns="91440" bIns="45720" rtlCol="0" anchor="t">
            <a:spAutoFit/>
          </a:bodyPr>
          <a:lstStyle/>
          <a:p>
            <a:r>
              <a:rPr lang="en-US" sz="1400" b="1"/>
              <a:t>NATIONAL BRAND: </a:t>
            </a:r>
            <a:r>
              <a:rPr lang="en-US" sz="1400"/>
              <a:t>We observe a HIGH DEMAND from all four regions after COVID; in terms of % change, within National Brands, the change is highest for the Midwest and West regions. As expected, there is a decrease in all 4 regions, however it is the most observable in West relatively. </a:t>
            </a:r>
            <a:endParaRPr lang="en-US" sz="1400">
              <a:cs typeface="Calibri"/>
            </a:endParaRPr>
          </a:p>
        </p:txBody>
      </p:sp>
      <p:sp>
        <p:nvSpPr>
          <p:cNvPr id="63" name="Rectangle 62">
            <a:extLst>
              <a:ext uri="{FF2B5EF4-FFF2-40B4-BE49-F238E27FC236}">
                <a16:creationId xmlns:a16="http://schemas.microsoft.com/office/drawing/2014/main" id="{A6E8FA1C-DD54-4108-9131-ABC3FD737E71}"/>
              </a:ext>
            </a:extLst>
          </p:cNvPr>
          <p:cNvSpPr>
            <a:spLocks noChangeAspect="1"/>
          </p:cNvSpPr>
          <p:nvPr/>
        </p:nvSpPr>
        <p:spPr>
          <a:xfrm>
            <a:off x="114216" y="4782701"/>
            <a:ext cx="624548" cy="624548"/>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chemeClr val="accent5">
                    <a:lumMod val="60000"/>
                    <a:lumOff val="40000"/>
                  </a:schemeClr>
                </a:solidFill>
                <a:effectLst/>
                <a:uLnTx/>
                <a:uFillTx/>
                <a:latin typeface="Calibri"/>
                <a:ea typeface="+mn-ea"/>
                <a:cs typeface="+mn-cs"/>
              </a:rPr>
              <a:t>1</a:t>
            </a:r>
          </a:p>
        </p:txBody>
      </p:sp>
      <p:sp>
        <p:nvSpPr>
          <p:cNvPr id="64" name="TextBox 63">
            <a:extLst>
              <a:ext uri="{FF2B5EF4-FFF2-40B4-BE49-F238E27FC236}">
                <a16:creationId xmlns:a16="http://schemas.microsoft.com/office/drawing/2014/main" id="{F01DDE3E-00B1-4A20-9FE8-7FC5C52E2162}"/>
              </a:ext>
            </a:extLst>
          </p:cNvPr>
          <p:cNvSpPr txBox="1"/>
          <p:nvPr/>
        </p:nvSpPr>
        <p:spPr>
          <a:xfrm>
            <a:off x="741130" y="5600070"/>
            <a:ext cx="11285851" cy="1169551"/>
          </a:xfrm>
          <a:prstGeom prst="rect">
            <a:avLst/>
          </a:prstGeom>
          <a:noFill/>
        </p:spPr>
        <p:txBody>
          <a:bodyPr wrap="square" lIns="91440" tIns="45720" rIns="91440" bIns="45720" rtlCol="0" anchor="t">
            <a:spAutoFit/>
          </a:bodyPr>
          <a:lstStyle/>
          <a:p>
            <a:r>
              <a:rPr lang="en-US" sz="1400" b="1"/>
              <a:t>PRIVATE LABEL: </a:t>
            </a:r>
            <a:r>
              <a:rPr lang="en-US" sz="1400"/>
              <a:t>We observe a high demand at all four regions after COVID, then, a sharp decline in demand just as with the National Brand.</a:t>
            </a:r>
          </a:p>
          <a:p>
            <a:pPr marL="742950" lvl="1" indent="-285750">
              <a:buFont typeface="Arial" panose="020B0604020202020204" pitchFamily="34" charset="0"/>
              <a:buChar char="•"/>
            </a:pPr>
            <a:r>
              <a:rPr lang="en-US" sz="1400">
                <a:cs typeface="Calibri"/>
              </a:rPr>
              <a:t>West Region experienced a sharp peak followed by a 45% decrease in the unit sales</a:t>
            </a:r>
            <a:endParaRPr lang="en-US" sz="1400"/>
          </a:p>
          <a:p>
            <a:pPr marL="742950" lvl="1" indent="-285750">
              <a:buFont typeface="Arial" panose="020B0604020202020204" pitchFamily="34" charset="0"/>
              <a:buChar char="•"/>
            </a:pPr>
            <a:r>
              <a:rPr lang="en-US" sz="1400">
                <a:cs typeface="Calibri"/>
              </a:rPr>
              <a:t>Midwest follows the same sharp peak followed by a 47% decrease in unit sales </a:t>
            </a:r>
          </a:p>
          <a:p>
            <a:pPr marL="742950" lvl="1" indent="-285750">
              <a:buFont typeface="Arial" panose="020B0604020202020204" pitchFamily="34" charset="0"/>
              <a:buChar char="•"/>
            </a:pPr>
            <a:r>
              <a:rPr lang="en-US" sz="1400"/>
              <a:t>The differences are significant to observe when comparing Private vs. National Brands in Midwest, Northeast, &amp; South "After-COVID". The fluctuations in regional sales outside of COVID's impact in specific regions can be due to pricing strategies. </a:t>
            </a:r>
            <a:endParaRPr lang="en-US" sz="1400">
              <a:cs typeface="Calibri"/>
            </a:endParaRPr>
          </a:p>
        </p:txBody>
      </p:sp>
      <p:sp>
        <p:nvSpPr>
          <p:cNvPr id="65" name="Rectangle 64">
            <a:extLst>
              <a:ext uri="{FF2B5EF4-FFF2-40B4-BE49-F238E27FC236}">
                <a16:creationId xmlns:a16="http://schemas.microsoft.com/office/drawing/2014/main" id="{14F15CA4-6674-43E7-B022-6AAB6643FC0F}"/>
              </a:ext>
            </a:extLst>
          </p:cNvPr>
          <p:cNvSpPr>
            <a:spLocks noChangeAspect="1"/>
          </p:cNvSpPr>
          <p:nvPr/>
        </p:nvSpPr>
        <p:spPr>
          <a:xfrm>
            <a:off x="114216" y="5873707"/>
            <a:ext cx="624548" cy="624548"/>
          </a:xfrm>
          <a:prstGeom prst="rect">
            <a:avLst/>
          </a:pr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a:solidFill>
                  <a:schemeClr val="accent3">
                    <a:lumMod val="60000"/>
                    <a:lumOff val="40000"/>
                  </a:schemeClr>
                </a:solidFill>
                <a:latin typeface="Calibri"/>
              </a:rPr>
              <a:t>2</a:t>
            </a:r>
            <a:endParaRPr kumimoji="0" lang="en-US" sz="2400" b="1" i="0" u="none" strike="noStrike" kern="1200" cap="none" spc="0" normalizeH="0" baseline="0" noProof="0">
              <a:ln>
                <a:noFill/>
              </a:ln>
              <a:solidFill>
                <a:schemeClr val="accent3">
                  <a:lumMod val="60000"/>
                  <a:lumOff val="40000"/>
                </a:schemeClr>
              </a:solidFill>
              <a:effectLst/>
              <a:uLnTx/>
              <a:uFillTx/>
              <a:latin typeface="Calibri"/>
              <a:ea typeface="+mn-ea"/>
              <a:cs typeface="+mn-cs"/>
            </a:endParaRPr>
          </a:p>
        </p:txBody>
      </p:sp>
      <p:pic>
        <p:nvPicPr>
          <p:cNvPr id="4" name="Picture 4" descr="Chart, line chart&#10;&#10;Description automatically generated">
            <a:extLst>
              <a:ext uri="{FF2B5EF4-FFF2-40B4-BE49-F238E27FC236}">
                <a16:creationId xmlns:a16="http://schemas.microsoft.com/office/drawing/2014/main" id="{932F9D7B-BF71-4736-9EB0-D08AF4CC9F95}"/>
              </a:ext>
            </a:extLst>
          </p:cNvPr>
          <p:cNvPicPr>
            <a:picLocks noChangeAspect="1"/>
          </p:cNvPicPr>
          <p:nvPr/>
        </p:nvPicPr>
        <p:blipFill>
          <a:blip r:embed="rId3"/>
          <a:stretch>
            <a:fillRect/>
          </a:stretch>
        </p:blipFill>
        <p:spPr>
          <a:xfrm>
            <a:off x="116115" y="1016027"/>
            <a:ext cx="5812971" cy="3367259"/>
          </a:xfrm>
          <a:prstGeom prst="rect">
            <a:avLst/>
          </a:prstGeom>
        </p:spPr>
      </p:pic>
      <p:pic>
        <p:nvPicPr>
          <p:cNvPr id="5" name="Picture 5" descr="Chart&#10;&#10;Description automatically generated">
            <a:extLst>
              <a:ext uri="{FF2B5EF4-FFF2-40B4-BE49-F238E27FC236}">
                <a16:creationId xmlns:a16="http://schemas.microsoft.com/office/drawing/2014/main" id="{0B367F9C-521F-4D1D-8F6D-ADF637B471CE}"/>
              </a:ext>
            </a:extLst>
          </p:cNvPr>
          <p:cNvPicPr>
            <a:picLocks noChangeAspect="1"/>
          </p:cNvPicPr>
          <p:nvPr/>
        </p:nvPicPr>
        <p:blipFill>
          <a:blip r:embed="rId4"/>
          <a:stretch>
            <a:fillRect/>
          </a:stretch>
        </p:blipFill>
        <p:spPr>
          <a:xfrm>
            <a:off x="6277429" y="1016697"/>
            <a:ext cx="5798457" cy="3365919"/>
          </a:xfrm>
          <a:prstGeom prst="rect">
            <a:avLst/>
          </a:prstGeom>
        </p:spPr>
      </p:pic>
    </p:spTree>
    <p:extLst>
      <p:ext uri="{BB962C8B-B14F-4D97-AF65-F5344CB8AC3E}">
        <p14:creationId xmlns:p14="http://schemas.microsoft.com/office/powerpoint/2010/main" val="980607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31E8246-C322-44C7-8914-826E6ADAC246}"/>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SUPPORTING ANALYSES – UNITS</a:t>
            </a:r>
          </a:p>
        </p:txBody>
      </p:sp>
      <p:sp>
        <p:nvSpPr>
          <p:cNvPr id="5" name="Rectangle 4">
            <a:extLst>
              <a:ext uri="{FF2B5EF4-FFF2-40B4-BE49-F238E27FC236}">
                <a16:creationId xmlns:a16="http://schemas.microsoft.com/office/drawing/2014/main" id="{A90ECF0F-DAD3-4ADE-B180-60398D7C9F26}"/>
              </a:ext>
            </a:extLst>
          </p:cNvPr>
          <p:cNvSpPr/>
          <p:nvPr/>
        </p:nvSpPr>
        <p:spPr>
          <a:xfrm>
            <a:off x="621517" y="1879182"/>
            <a:ext cx="2124000" cy="3908432"/>
          </a:xfrm>
          <a:prstGeom prst="rect">
            <a:avLst/>
          </a:prstGeom>
          <a:noFill/>
          <a:ln>
            <a:solidFill>
              <a:schemeClr val="accent3"/>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Rectangle 6">
            <a:extLst>
              <a:ext uri="{FF2B5EF4-FFF2-40B4-BE49-F238E27FC236}">
                <a16:creationId xmlns:a16="http://schemas.microsoft.com/office/drawing/2014/main" id="{F2626612-4713-49EF-8D62-A48639578573}"/>
              </a:ext>
            </a:extLst>
          </p:cNvPr>
          <p:cNvSpPr/>
          <p:nvPr/>
        </p:nvSpPr>
        <p:spPr>
          <a:xfrm>
            <a:off x="1007002" y="1670952"/>
            <a:ext cx="1449847" cy="416460"/>
          </a:xfrm>
          <a:prstGeom prst="rect">
            <a:avLst/>
          </a:prstGeom>
          <a:solidFill>
            <a:schemeClr val="bg1"/>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a:solidFill>
                  <a:srgbClr val="000000"/>
                </a:solidFill>
                <a:latin typeface="Calibri"/>
              </a:rPr>
              <a:t>COVID</a:t>
            </a:r>
            <a:endParaRPr kumimoji="0" lang="en-US" sz="1800" b="1" i="0" u="none" strike="noStrike" kern="1200" cap="none" spc="0" normalizeH="0" baseline="0" noProof="0">
              <a:ln>
                <a:noFill/>
              </a:ln>
              <a:solidFill>
                <a:srgbClr val="000000"/>
              </a:solidFill>
              <a:effectLst/>
              <a:uLnTx/>
              <a:uFillTx/>
              <a:latin typeface="Calibri"/>
              <a:ea typeface="+mn-ea"/>
              <a:cs typeface="+mn-cs"/>
            </a:endParaRPr>
          </a:p>
        </p:txBody>
      </p:sp>
      <p:sp>
        <p:nvSpPr>
          <p:cNvPr id="9" name="TextBox 8">
            <a:extLst>
              <a:ext uri="{FF2B5EF4-FFF2-40B4-BE49-F238E27FC236}">
                <a16:creationId xmlns:a16="http://schemas.microsoft.com/office/drawing/2014/main" id="{A604E439-9BBA-454B-941B-5304DB88ADCB}"/>
              </a:ext>
            </a:extLst>
          </p:cNvPr>
          <p:cNvSpPr txBox="1"/>
          <p:nvPr/>
        </p:nvSpPr>
        <p:spPr>
          <a:xfrm>
            <a:off x="669925" y="2149167"/>
            <a:ext cx="2065943" cy="3924378"/>
          </a:xfrm>
          <a:prstGeom prst="rect">
            <a:avLst/>
          </a:prstGeom>
          <a:noFill/>
        </p:spPr>
        <p:txBody>
          <a:bodyPr wrap="square" lIns="91440" tIns="45720" rIns="91440" bIns="45720" rtlCol="0" anchor="ctr">
            <a:spAutoFit/>
          </a:bodyPr>
          <a:lstStyle/>
          <a:p>
            <a:pPr marL="171450" indent="-171450">
              <a:lnSpc>
                <a:spcPct val="90000"/>
              </a:lnSpc>
              <a:spcBef>
                <a:spcPts val="252"/>
              </a:spcBef>
              <a:spcAft>
                <a:spcPts val="252"/>
              </a:spcAft>
              <a:buFont typeface="Arial" panose="020B0604020202020204" pitchFamily="34" charset="0"/>
              <a:buChar char="•"/>
              <a:defRPr/>
            </a:pPr>
            <a:r>
              <a:rPr kumimoji="0" lang="en-US" sz="1200" b="1" i="0" u="none" strike="noStrike" kern="0" cap="none" spc="0" normalizeH="0" baseline="0" noProof="0">
                <a:ln>
                  <a:noFill/>
                </a:ln>
                <a:solidFill>
                  <a:srgbClr val="464646"/>
                </a:solidFill>
                <a:effectLst/>
                <a:uLnTx/>
                <a:uFillTx/>
                <a:latin typeface="Calibri"/>
                <a:ea typeface="+mn-ea"/>
                <a:cs typeface="+mn-cs"/>
              </a:rPr>
              <a:t>OVERALL : </a:t>
            </a:r>
            <a:r>
              <a:rPr kumimoji="0" lang="en-US" sz="1200" b="0" i="0" u="none" strike="noStrike" kern="0" cap="none" spc="0" normalizeH="0" baseline="0" noProof="0">
                <a:ln>
                  <a:noFill/>
                </a:ln>
                <a:effectLst/>
                <a:uLnTx/>
                <a:uFillTx/>
                <a:latin typeface="Calibri"/>
                <a:ea typeface="+mn-ea"/>
                <a:cs typeface="+mn-cs"/>
              </a:rPr>
              <a:t>There does not seem to be a very significant difference in demand overall before and after COVID</a:t>
            </a:r>
            <a:r>
              <a:rPr lang="en-US" sz="1200" kern="0">
                <a:latin typeface="Calibri"/>
              </a:rPr>
              <a:t>. With COVID, the UNIT sales went up and we see the COVID variable having positive impact in the UNITS sales at a significant level</a:t>
            </a:r>
            <a:endParaRPr lang="en-US" sz="1200" b="1" kern="0">
              <a:latin typeface="Calibri"/>
              <a:cs typeface="Calibri"/>
            </a:endParaRPr>
          </a:p>
          <a:p>
            <a:pPr marL="171450" indent="-171450">
              <a:lnSpc>
                <a:spcPct val="90000"/>
              </a:lnSpc>
              <a:spcBef>
                <a:spcPts val="252"/>
              </a:spcBef>
              <a:spcAft>
                <a:spcPts val="252"/>
              </a:spcAft>
              <a:buFont typeface="Arial" panose="020B0604020202020204" pitchFamily="34" charset="0"/>
              <a:buChar char="•"/>
              <a:defRPr/>
            </a:pPr>
            <a:r>
              <a:rPr lang="en-US" sz="1200" b="1" kern="0">
                <a:solidFill>
                  <a:srgbClr val="464646"/>
                </a:solidFill>
                <a:latin typeface="Calibri"/>
                <a:cs typeface="Calibri"/>
              </a:rPr>
              <a:t>NATIONAL &amp; PRIVATE BRANDS: </a:t>
            </a:r>
            <a:r>
              <a:rPr lang="en-US" sz="1200" kern="0">
                <a:solidFill>
                  <a:srgbClr val="464646"/>
                </a:solidFill>
                <a:latin typeface="Calibri"/>
                <a:cs typeface="Calibri"/>
              </a:rPr>
              <a:t>Both brand types had similar directions in terms of fluctuations during COVID, with more dynamic changes with Private Labels, however this does not constitute COVID's impact on Private vs National Brand sales</a:t>
            </a:r>
            <a:endParaRPr lang="en-US" sz="1200" kern="0">
              <a:latin typeface="Calibri"/>
              <a:cs typeface="Calibri"/>
            </a:endParaRPr>
          </a:p>
          <a:p>
            <a:pPr marL="171450" indent="-171450">
              <a:lnSpc>
                <a:spcPct val="90000"/>
              </a:lnSpc>
              <a:spcBef>
                <a:spcPts val="252"/>
              </a:spcBef>
              <a:spcAft>
                <a:spcPts val="252"/>
              </a:spcAft>
              <a:buFont typeface="Arial" panose="020B0604020202020204" pitchFamily="34" charset="0"/>
              <a:buChar char="•"/>
              <a:defRPr/>
            </a:pPr>
            <a:endParaRPr lang="en-US" sz="1200" kern="0">
              <a:solidFill>
                <a:srgbClr val="464646"/>
              </a:solidFill>
              <a:latin typeface="Calibri"/>
              <a:cs typeface="Calibri"/>
            </a:endParaRPr>
          </a:p>
        </p:txBody>
      </p:sp>
      <p:sp>
        <p:nvSpPr>
          <p:cNvPr id="11" name="Rectangle 10">
            <a:extLst>
              <a:ext uri="{FF2B5EF4-FFF2-40B4-BE49-F238E27FC236}">
                <a16:creationId xmlns:a16="http://schemas.microsoft.com/office/drawing/2014/main" id="{2B06FCA3-FDF2-4813-8A97-7DA6CB740A62}"/>
              </a:ext>
            </a:extLst>
          </p:cNvPr>
          <p:cNvSpPr/>
          <p:nvPr/>
        </p:nvSpPr>
        <p:spPr>
          <a:xfrm>
            <a:off x="2827758" y="1879182"/>
            <a:ext cx="2124000" cy="3908432"/>
          </a:xfrm>
          <a:prstGeom prst="rect">
            <a:avLst/>
          </a:prstGeom>
          <a:noFill/>
          <a:ln>
            <a:solidFill>
              <a:schemeClr val="accent6"/>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3" name="Rectangle 12">
            <a:extLst>
              <a:ext uri="{FF2B5EF4-FFF2-40B4-BE49-F238E27FC236}">
                <a16:creationId xmlns:a16="http://schemas.microsoft.com/office/drawing/2014/main" id="{441FBFF3-5960-4718-A1C7-4D54CD388D01}"/>
              </a:ext>
            </a:extLst>
          </p:cNvPr>
          <p:cNvSpPr/>
          <p:nvPr/>
        </p:nvSpPr>
        <p:spPr>
          <a:xfrm>
            <a:off x="3164834" y="1670952"/>
            <a:ext cx="1449847" cy="416460"/>
          </a:xfrm>
          <a:prstGeom prst="rect">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Calibri"/>
                <a:ea typeface="+mn-ea"/>
                <a:cs typeface="+mn-cs"/>
              </a:rPr>
              <a:t>REGION</a:t>
            </a:r>
          </a:p>
        </p:txBody>
      </p:sp>
      <p:sp>
        <p:nvSpPr>
          <p:cNvPr id="15" name="TextBox 14">
            <a:extLst>
              <a:ext uri="{FF2B5EF4-FFF2-40B4-BE49-F238E27FC236}">
                <a16:creationId xmlns:a16="http://schemas.microsoft.com/office/drawing/2014/main" id="{97AA323D-20ED-4AD9-A3E2-DBD7BCF4B2F2}"/>
              </a:ext>
            </a:extLst>
          </p:cNvPr>
          <p:cNvSpPr txBox="1"/>
          <p:nvPr/>
        </p:nvSpPr>
        <p:spPr>
          <a:xfrm>
            <a:off x="2813242" y="2199885"/>
            <a:ext cx="2138514" cy="3237809"/>
          </a:xfrm>
          <a:prstGeom prst="rect">
            <a:avLst/>
          </a:prstGeom>
          <a:noFill/>
        </p:spPr>
        <p:txBody>
          <a:bodyPr wrap="square" lIns="91440" tIns="45720" rIns="91440" bIns="45720" rtlCol="0" anchor="ctr">
            <a:spAutoFit/>
          </a:bodyPr>
          <a:lstStyle/>
          <a:p>
            <a:pPr marL="171450" indent="-171450">
              <a:lnSpc>
                <a:spcPct val="90000"/>
              </a:lnSpc>
              <a:spcBef>
                <a:spcPts val="252"/>
              </a:spcBef>
              <a:spcAft>
                <a:spcPts val="252"/>
              </a:spcAft>
              <a:buFont typeface="Arial" panose="020B0604020202020204" pitchFamily="34" charset="0"/>
              <a:buChar char="•"/>
              <a:defRPr/>
            </a:pPr>
            <a:r>
              <a:rPr lang="en-US" sz="1200" b="1" kern="0">
                <a:solidFill>
                  <a:srgbClr val="000000"/>
                </a:solidFill>
                <a:latin typeface="Calibri"/>
              </a:rPr>
              <a:t>OVERALL: </a:t>
            </a:r>
            <a:r>
              <a:rPr lang="en-US" sz="1200" kern="0">
                <a:solidFill>
                  <a:srgbClr val="000000"/>
                </a:solidFill>
                <a:latin typeface="Calibri"/>
              </a:rPr>
              <a:t>On an average Northeast and Southhave relatively less unit sales whereas West seemed to have high average sales.</a:t>
            </a:r>
            <a:endParaRPr lang="en-US" sz="1200" kern="0">
              <a:solidFill>
                <a:srgbClr val="000000"/>
              </a:solidFill>
              <a:latin typeface="Calibri"/>
              <a:cs typeface="Calibri"/>
            </a:endParaRPr>
          </a:p>
          <a:p>
            <a:pPr marL="171450" indent="-171450">
              <a:lnSpc>
                <a:spcPct val="90000"/>
              </a:lnSpc>
              <a:spcBef>
                <a:spcPts val="252"/>
              </a:spcBef>
              <a:spcAft>
                <a:spcPts val="252"/>
              </a:spcAft>
              <a:buFont typeface="Arial" panose="020B0604020202020204" pitchFamily="34" charset="0"/>
              <a:buChar char="•"/>
              <a:defRPr/>
            </a:pPr>
            <a:r>
              <a:rPr lang="en-US" sz="1200" b="1" kern="0">
                <a:solidFill>
                  <a:srgbClr val="000000"/>
                </a:solidFill>
                <a:latin typeface="Calibri"/>
              </a:rPr>
              <a:t>COVID IMPACT: </a:t>
            </a:r>
            <a:r>
              <a:rPr lang="en-US" sz="1200" kern="0">
                <a:solidFill>
                  <a:srgbClr val="000000"/>
                </a:solidFill>
                <a:latin typeface="Calibri"/>
              </a:rPr>
              <a:t>We observe increase in demand for all the region because of COVID except for in Northeast specifically for the National Brand</a:t>
            </a:r>
            <a:endParaRPr lang="en-US" sz="1200" kern="0">
              <a:solidFill>
                <a:srgbClr val="000000"/>
              </a:solidFill>
              <a:latin typeface="Calibri"/>
              <a:cs typeface="Calibri"/>
            </a:endParaRPr>
          </a:p>
          <a:p>
            <a:pPr marL="171450" indent="-171450">
              <a:lnSpc>
                <a:spcPct val="90000"/>
              </a:lnSpc>
              <a:spcBef>
                <a:spcPts val="252"/>
              </a:spcBef>
              <a:spcAft>
                <a:spcPts val="252"/>
              </a:spcAft>
              <a:buFont typeface="Arial" panose="020B0604020202020204" pitchFamily="34" charset="0"/>
              <a:buChar char="•"/>
              <a:defRPr/>
            </a:pPr>
            <a:r>
              <a:rPr lang="en-US" sz="1200" b="1" kern="0">
                <a:solidFill>
                  <a:srgbClr val="000000"/>
                </a:solidFill>
                <a:latin typeface="Calibri"/>
                <a:cs typeface="Calibri"/>
              </a:rPr>
              <a:t>NATIONAL &amp; PRIVATE BRANDS: </a:t>
            </a:r>
            <a:r>
              <a:rPr lang="en-US" sz="1200" kern="0">
                <a:solidFill>
                  <a:srgbClr val="000000"/>
                </a:solidFill>
                <a:latin typeface="Calibri"/>
                <a:cs typeface="Calibri"/>
              </a:rPr>
              <a:t>However, although COVID might not have had an impact overall, it might have had an impact in Northeast due to pricing or marketing </a:t>
            </a:r>
          </a:p>
        </p:txBody>
      </p:sp>
      <p:sp>
        <p:nvSpPr>
          <p:cNvPr id="17" name="Rectangle 16">
            <a:extLst>
              <a:ext uri="{FF2B5EF4-FFF2-40B4-BE49-F238E27FC236}">
                <a16:creationId xmlns:a16="http://schemas.microsoft.com/office/drawing/2014/main" id="{8BACA5E9-8996-4E8D-A7F1-CC7E0E1A8CF7}"/>
              </a:ext>
            </a:extLst>
          </p:cNvPr>
          <p:cNvSpPr/>
          <p:nvPr/>
        </p:nvSpPr>
        <p:spPr>
          <a:xfrm>
            <a:off x="5033999" y="1879182"/>
            <a:ext cx="2124000" cy="3908432"/>
          </a:xfrm>
          <a:prstGeom prst="rect">
            <a:avLst/>
          </a:prstGeom>
          <a:noFill/>
          <a:ln>
            <a:solidFill>
              <a:schemeClr val="accent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25963327-0894-46FF-A8FE-84D11836B406}"/>
              </a:ext>
            </a:extLst>
          </p:cNvPr>
          <p:cNvSpPr/>
          <p:nvPr/>
        </p:nvSpPr>
        <p:spPr>
          <a:xfrm>
            <a:off x="5371075" y="1670952"/>
            <a:ext cx="1449847" cy="416460"/>
          </a:xfrm>
          <a:prstGeom prst="rect">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a:solidFill>
                  <a:srgbClr val="000000"/>
                </a:solidFill>
                <a:latin typeface="Calibri"/>
                <a:cs typeface="Calibri"/>
              </a:rPr>
              <a:t>PARENT</a:t>
            </a:r>
            <a:endParaRPr lang="en-US" sz="1800" b="1" i="0" u="none" strike="noStrike" kern="1200" cap="none" spc="0" normalizeH="0" baseline="0" noProof="0">
              <a:ln>
                <a:noFill/>
              </a:ln>
              <a:solidFill>
                <a:srgbClr val="000000"/>
              </a:solidFill>
              <a:effectLst/>
              <a:uLnTx/>
              <a:uFillTx/>
              <a:latin typeface="Calibri"/>
              <a:cs typeface="Calibri"/>
            </a:endParaRPr>
          </a:p>
        </p:txBody>
      </p:sp>
      <p:sp>
        <p:nvSpPr>
          <p:cNvPr id="21" name="TextBox 20">
            <a:extLst>
              <a:ext uri="{FF2B5EF4-FFF2-40B4-BE49-F238E27FC236}">
                <a16:creationId xmlns:a16="http://schemas.microsoft.com/office/drawing/2014/main" id="{A4657B61-0E92-407A-9734-78653F4C233A}"/>
              </a:ext>
            </a:extLst>
          </p:cNvPr>
          <p:cNvSpPr txBox="1"/>
          <p:nvPr/>
        </p:nvSpPr>
        <p:spPr>
          <a:xfrm>
            <a:off x="5033998" y="2318968"/>
            <a:ext cx="2124000" cy="3634841"/>
          </a:xfrm>
          <a:prstGeom prst="rect">
            <a:avLst/>
          </a:prstGeom>
          <a:noFill/>
        </p:spPr>
        <p:txBody>
          <a:bodyPr wrap="square" lIns="91440" tIns="45720" rIns="91440" bIns="45720" rtlCol="0" anchor="ctr">
            <a:spAutoFit/>
          </a:bodyPr>
          <a:lstStyle/>
          <a:p>
            <a:pPr marL="171450" indent="-171450">
              <a:lnSpc>
                <a:spcPct val="90000"/>
              </a:lnSpc>
              <a:spcBef>
                <a:spcPts val="252"/>
              </a:spcBef>
              <a:spcAft>
                <a:spcPts val="252"/>
              </a:spcAft>
              <a:buFont typeface="Arial" panose="020B0604020202020204" pitchFamily="34" charset="0"/>
              <a:buChar char="•"/>
              <a:defRPr/>
            </a:pPr>
            <a:r>
              <a:rPr lang="en-US" sz="1200" b="1" kern="0">
                <a:solidFill>
                  <a:srgbClr val="000000"/>
                </a:solidFill>
                <a:latin typeface="Calibri"/>
              </a:rPr>
              <a:t>OVERALL: </a:t>
            </a:r>
            <a:r>
              <a:rPr lang="en-US" sz="1200" kern="0">
                <a:solidFill>
                  <a:srgbClr val="000000"/>
                </a:solidFill>
                <a:latin typeface="Calibri"/>
              </a:rPr>
              <a:t> Parent 2 and 3 have significantly high number of Sales on an average. However, 5 and 7 seems to have less than the average sales unit.</a:t>
            </a:r>
            <a:endParaRPr lang="en-US" sz="1200" kern="0">
              <a:solidFill>
                <a:srgbClr val="000000"/>
              </a:solidFill>
              <a:latin typeface="Calibri"/>
              <a:cs typeface="Calibri"/>
            </a:endParaRPr>
          </a:p>
          <a:p>
            <a:pPr marL="171450" indent="-171450">
              <a:lnSpc>
                <a:spcPct val="90000"/>
              </a:lnSpc>
              <a:spcBef>
                <a:spcPts val="252"/>
              </a:spcBef>
              <a:spcAft>
                <a:spcPts val="252"/>
              </a:spcAft>
              <a:buFont typeface="Arial" panose="020B0604020202020204" pitchFamily="34" charset="0"/>
              <a:buChar char="•"/>
              <a:defRPr/>
            </a:pPr>
            <a:r>
              <a:rPr lang="en-US" sz="1200" b="1" kern="0">
                <a:solidFill>
                  <a:srgbClr val="000000"/>
                </a:solidFill>
                <a:latin typeface="Calibri"/>
                <a:cs typeface="Calibri"/>
              </a:rPr>
              <a:t>COVID IMPACT: </a:t>
            </a:r>
            <a:r>
              <a:rPr lang="en-US" sz="1200" kern="0">
                <a:solidFill>
                  <a:srgbClr val="000000"/>
                </a:solidFill>
                <a:latin typeface="Calibri"/>
                <a:cs typeface="Calibri"/>
              </a:rPr>
              <a:t>Although Parent 2 and 3 were selling in signifciant higher no. than other brands, because of COVID its average sales unit decreased compared to other Parents. Also, parent 5 and 7 have a relatively negative impact of COVID.</a:t>
            </a:r>
          </a:p>
          <a:p>
            <a:pPr marL="171450" indent="-171450">
              <a:lnSpc>
                <a:spcPct val="90000"/>
              </a:lnSpc>
              <a:spcBef>
                <a:spcPts val="252"/>
              </a:spcBef>
              <a:spcAft>
                <a:spcPts val="252"/>
              </a:spcAft>
              <a:buFont typeface="Arial" panose="020B0604020202020204" pitchFamily="34" charset="0"/>
              <a:buChar char="•"/>
              <a:defRPr/>
            </a:pPr>
            <a:endParaRPr lang="en-US" sz="1200" kern="0">
              <a:solidFill>
                <a:srgbClr val="000000"/>
              </a:solidFill>
              <a:latin typeface="Calibri"/>
              <a:cs typeface="Calibri"/>
            </a:endParaRPr>
          </a:p>
          <a:p>
            <a:pPr marL="171450" indent="-171450">
              <a:lnSpc>
                <a:spcPct val="90000"/>
              </a:lnSpc>
              <a:spcBef>
                <a:spcPts val="252"/>
              </a:spcBef>
              <a:spcAft>
                <a:spcPts val="252"/>
              </a:spcAft>
              <a:buFont typeface="Arial" panose="020B0604020202020204" pitchFamily="34" charset="0"/>
              <a:buChar char="•"/>
              <a:defRPr/>
            </a:pPr>
            <a:endParaRPr lang="en-US" sz="1200" kern="0">
              <a:solidFill>
                <a:srgbClr val="000000"/>
              </a:solidFill>
              <a:latin typeface="Calibri"/>
              <a:cs typeface="Calibri"/>
            </a:endParaRPr>
          </a:p>
          <a:p>
            <a:pPr marL="171450" indent="-171450">
              <a:lnSpc>
                <a:spcPct val="90000"/>
              </a:lnSpc>
              <a:spcBef>
                <a:spcPts val="252"/>
              </a:spcBef>
              <a:spcAft>
                <a:spcPts val="252"/>
              </a:spcAft>
              <a:buFont typeface="Arial" panose="020B0604020202020204" pitchFamily="34" charset="0"/>
              <a:buChar char="•"/>
              <a:defRPr/>
            </a:pPr>
            <a:endParaRPr lang="en-US" sz="1200" kern="0">
              <a:solidFill>
                <a:srgbClr val="000000"/>
              </a:solidFill>
              <a:latin typeface="Calibri"/>
              <a:cs typeface="Calibri"/>
            </a:endParaRPr>
          </a:p>
          <a:p>
            <a:pPr>
              <a:lnSpc>
                <a:spcPct val="90000"/>
              </a:lnSpc>
              <a:spcBef>
                <a:spcPts val="252"/>
              </a:spcBef>
              <a:spcAft>
                <a:spcPts val="252"/>
              </a:spcAft>
              <a:defRPr/>
            </a:pPr>
            <a:endParaRPr lang="en-US" sz="1200" b="1" kern="0">
              <a:solidFill>
                <a:srgbClr val="000000"/>
              </a:solidFill>
              <a:latin typeface="Calibri"/>
              <a:cs typeface="Calibri"/>
            </a:endParaRPr>
          </a:p>
        </p:txBody>
      </p:sp>
      <p:sp>
        <p:nvSpPr>
          <p:cNvPr id="23" name="Rectangle 22">
            <a:extLst>
              <a:ext uri="{FF2B5EF4-FFF2-40B4-BE49-F238E27FC236}">
                <a16:creationId xmlns:a16="http://schemas.microsoft.com/office/drawing/2014/main" id="{F3A6DFC5-4F8B-47C4-84F6-A88BD42DA555}"/>
              </a:ext>
            </a:extLst>
          </p:cNvPr>
          <p:cNvSpPr/>
          <p:nvPr/>
        </p:nvSpPr>
        <p:spPr>
          <a:xfrm>
            <a:off x="9446483" y="1879182"/>
            <a:ext cx="2124000" cy="3908432"/>
          </a:xfrm>
          <a:prstGeom prst="rect">
            <a:avLst/>
          </a:prstGeom>
          <a:noFill/>
          <a:ln>
            <a:solidFill>
              <a:schemeClr val="accent2"/>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5" name="Rectangle 24">
            <a:extLst>
              <a:ext uri="{FF2B5EF4-FFF2-40B4-BE49-F238E27FC236}">
                <a16:creationId xmlns:a16="http://schemas.microsoft.com/office/drawing/2014/main" id="{765BDDAE-15D2-4C68-AC09-3F65317DBE33}"/>
              </a:ext>
            </a:extLst>
          </p:cNvPr>
          <p:cNvSpPr/>
          <p:nvPr/>
        </p:nvSpPr>
        <p:spPr>
          <a:xfrm>
            <a:off x="9783559" y="1670952"/>
            <a:ext cx="1449847" cy="416460"/>
          </a:xfrm>
          <a:prstGeom prst="rect">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a:solidFill>
                  <a:srgbClr val="000000"/>
                </a:solidFill>
                <a:latin typeface="Calibri"/>
              </a:rPr>
              <a:t>FLAVOR</a:t>
            </a:r>
            <a:endParaRPr kumimoji="0" lang="en-US" sz="1800" b="1" i="0" u="none" strike="noStrike" kern="1200" cap="none" spc="0" normalizeH="0" baseline="0" noProof="0">
              <a:ln>
                <a:noFill/>
              </a:ln>
              <a:solidFill>
                <a:srgbClr val="000000"/>
              </a:solidFill>
              <a:effectLst/>
              <a:uLnTx/>
              <a:uFillTx/>
              <a:latin typeface="Calibri"/>
              <a:ea typeface="+mn-ea"/>
              <a:cs typeface="+mn-cs"/>
            </a:endParaRPr>
          </a:p>
        </p:txBody>
      </p:sp>
      <p:sp>
        <p:nvSpPr>
          <p:cNvPr id="27" name="TextBox 26">
            <a:extLst>
              <a:ext uri="{FF2B5EF4-FFF2-40B4-BE49-F238E27FC236}">
                <a16:creationId xmlns:a16="http://schemas.microsoft.com/office/drawing/2014/main" id="{368B589C-459C-4024-9F0D-8790D027E5E3}"/>
              </a:ext>
            </a:extLst>
          </p:cNvPr>
          <p:cNvSpPr txBox="1"/>
          <p:nvPr/>
        </p:nvSpPr>
        <p:spPr>
          <a:xfrm>
            <a:off x="9446483" y="2201097"/>
            <a:ext cx="2124000" cy="3493264"/>
          </a:xfrm>
          <a:prstGeom prst="rect">
            <a:avLst/>
          </a:prstGeom>
          <a:noFill/>
        </p:spPr>
        <p:txBody>
          <a:bodyPr wrap="square" lIns="91440" tIns="45720" rIns="91440" bIns="45720" rtlCol="0" anchor="ctr">
            <a:spAutoFit/>
          </a:bodyPr>
          <a:lstStyle/>
          <a:p>
            <a:pPr marL="171450" indent="-171450">
              <a:lnSpc>
                <a:spcPct val="90000"/>
              </a:lnSpc>
              <a:spcBef>
                <a:spcPts val="252"/>
              </a:spcBef>
              <a:spcAft>
                <a:spcPts val="252"/>
              </a:spcAft>
              <a:buFont typeface="Arial" panose="020B0604020202020204" pitchFamily="34" charset="0"/>
              <a:buChar char="•"/>
              <a:defRPr/>
            </a:pPr>
            <a:r>
              <a:rPr lang="en-US" sz="1200" b="1" kern="0" dirty="0">
                <a:solidFill>
                  <a:srgbClr val="000000"/>
                </a:solidFill>
                <a:latin typeface="Calibri"/>
              </a:rPr>
              <a:t>OVERALL: I</a:t>
            </a:r>
            <a:r>
              <a:rPr lang="en-US" sz="1200" kern="0" dirty="0">
                <a:solidFill>
                  <a:srgbClr val="000000"/>
                </a:solidFill>
                <a:latin typeface="Calibri"/>
              </a:rPr>
              <a:t>t is observed that Flavor/Scent factors follow the same direction as factors explored previously. The beginning of COVD had a short-term impact, but in the long term these all Flavor/Scent items restabilized overall</a:t>
            </a:r>
          </a:p>
          <a:p>
            <a:pPr marL="171450" indent="-171450">
              <a:lnSpc>
                <a:spcPct val="90000"/>
              </a:lnSpc>
              <a:spcBef>
                <a:spcPts val="252"/>
              </a:spcBef>
              <a:spcAft>
                <a:spcPts val="252"/>
              </a:spcAft>
              <a:buFont typeface="Arial" panose="020B0604020202020204" pitchFamily="34" charset="0"/>
              <a:buChar char="•"/>
              <a:defRPr/>
            </a:pPr>
            <a:r>
              <a:rPr lang="en-US" sz="1200" b="1" kern="0" dirty="0">
                <a:solidFill>
                  <a:srgbClr val="000000"/>
                </a:solidFill>
                <a:latin typeface="Calibri"/>
                <a:cs typeface="Calibri"/>
              </a:rPr>
              <a:t>COVID IMPACT: </a:t>
            </a:r>
            <a:r>
              <a:rPr lang="en-US" sz="1200" kern="0" dirty="0">
                <a:solidFill>
                  <a:srgbClr val="000000"/>
                </a:solidFill>
                <a:latin typeface="Calibri"/>
                <a:cs typeface="Calibri"/>
              </a:rPr>
              <a:t>COVID had varying short-term impacts on various Flavor/Scent items. The highest grossing categories followed the overall direction while more miniscule categories had differing fluctuations causing the overall regression to be significant for the parameter overall </a:t>
            </a:r>
          </a:p>
        </p:txBody>
      </p:sp>
      <p:sp>
        <p:nvSpPr>
          <p:cNvPr id="29" name="Rectangle 28">
            <a:extLst>
              <a:ext uri="{FF2B5EF4-FFF2-40B4-BE49-F238E27FC236}">
                <a16:creationId xmlns:a16="http://schemas.microsoft.com/office/drawing/2014/main" id="{200A7941-F16A-47F0-AE8F-DB6F69246127}"/>
              </a:ext>
            </a:extLst>
          </p:cNvPr>
          <p:cNvSpPr/>
          <p:nvPr/>
        </p:nvSpPr>
        <p:spPr>
          <a:xfrm>
            <a:off x="7240241" y="1879182"/>
            <a:ext cx="2124000" cy="3908432"/>
          </a:xfrm>
          <a:prstGeom prst="rect">
            <a:avLst/>
          </a:prstGeom>
          <a:noFill/>
          <a:ln>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1" name="Rectangle 30">
            <a:extLst>
              <a:ext uri="{FF2B5EF4-FFF2-40B4-BE49-F238E27FC236}">
                <a16:creationId xmlns:a16="http://schemas.microsoft.com/office/drawing/2014/main" id="{BDC91DC3-C3B4-457C-89CC-A6C02238465F}"/>
              </a:ext>
            </a:extLst>
          </p:cNvPr>
          <p:cNvSpPr/>
          <p:nvPr/>
        </p:nvSpPr>
        <p:spPr>
          <a:xfrm>
            <a:off x="7469710" y="1670952"/>
            <a:ext cx="1665061" cy="416460"/>
          </a:xfrm>
          <a:prstGeom prst="rect">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Calibri"/>
                <a:ea typeface="+mn-ea"/>
                <a:cs typeface="+mn-cs"/>
              </a:rPr>
              <a:t>PRODUCT TYPE</a:t>
            </a:r>
          </a:p>
        </p:txBody>
      </p:sp>
      <p:sp>
        <p:nvSpPr>
          <p:cNvPr id="33" name="TextBox 32">
            <a:extLst>
              <a:ext uri="{FF2B5EF4-FFF2-40B4-BE49-F238E27FC236}">
                <a16:creationId xmlns:a16="http://schemas.microsoft.com/office/drawing/2014/main" id="{57691863-6B04-4633-BDCF-72D5324CC8E8}"/>
              </a:ext>
            </a:extLst>
          </p:cNvPr>
          <p:cNvSpPr txBox="1"/>
          <p:nvPr/>
        </p:nvSpPr>
        <p:spPr>
          <a:xfrm>
            <a:off x="7276526" y="2325580"/>
            <a:ext cx="2087715" cy="2496068"/>
          </a:xfrm>
          <a:prstGeom prst="rect">
            <a:avLst/>
          </a:prstGeom>
          <a:noFill/>
        </p:spPr>
        <p:txBody>
          <a:bodyPr wrap="square" lIns="91440" tIns="45720" rIns="91440" bIns="45720" rtlCol="0" anchor="ctr">
            <a:spAutoFit/>
          </a:bodyPr>
          <a:lstStyle/>
          <a:p>
            <a:pPr marL="171450" indent="-171450">
              <a:lnSpc>
                <a:spcPct val="90000"/>
              </a:lnSpc>
              <a:spcBef>
                <a:spcPts val="252"/>
              </a:spcBef>
              <a:spcAft>
                <a:spcPts val="252"/>
              </a:spcAft>
              <a:buFont typeface="Arial" panose="020B0604020202020204" pitchFamily="34" charset="0"/>
              <a:buChar char="•"/>
              <a:defRPr/>
            </a:pPr>
            <a:r>
              <a:rPr kumimoji="0" lang="en-US" sz="1200" b="1" i="0" u="none" strike="noStrike" kern="0" cap="none" spc="0" normalizeH="0" baseline="0" noProof="0">
                <a:ln>
                  <a:noFill/>
                </a:ln>
                <a:solidFill>
                  <a:srgbClr val="000000"/>
                </a:solidFill>
                <a:effectLst/>
                <a:uLnTx/>
                <a:uFillTx/>
                <a:latin typeface="Calibri"/>
                <a:ea typeface="+mn-ea"/>
                <a:cs typeface="+mn-cs"/>
              </a:rPr>
              <a:t>OVERALL:</a:t>
            </a:r>
            <a:r>
              <a:rPr lang="en-US" sz="1200" b="1" kern="0">
                <a:solidFill>
                  <a:srgbClr val="000000"/>
                </a:solidFill>
                <a:latin typeface="Calibri"/>
              </a:rPr>
              <a:t> </a:t>
            </a:r>
            <a:r>
              <a:rPr kumimoji="0" lang="en-US" sz="1200" b="1" i="0" u="none" strike="noStrike" kern="0" cap="none" spc="0" normalizeH="0" baseline="0" noProof="0">
                <a:ln>
                  <a:noFill/>
                </a:ln>
                <a:solidFill>
                  <a:srgbClr val="000000"/>
                </a:solidFill>
                <a:effectLst/>
                <a:uLnTx/>
                <a:uFillTx/>
                <a:latin typeface="Calibri"/>
                <a:ea typeface="+mn-ea"/>
                <a:cs typeface="+mn-cs"/>
              </a:rPr>
              <a:t> </a:t>
            </a:r>
            <a:r>
              <a:rPr lang="en-US" sz="1200" kern="0">
                <a:solidFill>
                  <a:srgbClr val="000000"/>
                </a:solidFill>
                <a:latin typeface="Calibri"/>
              </a:rPr>
              <a:t>Frozen Vegetables</a:t>
            </a:r>
            <a:r>
              <a:rPr kumimoji="0" lang="en-US" sz="1200" i="0" u="none" strike="noStrike" kern="0" cap="none" spc="0" normalizeH="0" baseline="0" noProof="0">
                <a:ln>
                  <a:noFill/>
                </a:ln>
                <a:solidFill>
                  <a:srgbClr val="000000"/>
                </a:solidFill>
                <a:effectLst/>
                <a:uLnTx/>
                <a:uFillTx/>
                <a:latin typeface="Calibri"/>
                <a:ea typeface="+mn-ea"/>
                <a:cs typeface="+mn-cs"/>
              </a:rPr>
              <a:t> </a:t>
            </a:r>
            <a:r>
              <a:rPr lang="en-US" sz="1200" kern="0">
                <a:solidFill>
                  <a:srgbClr val="000000"/>
                </a:solidFill>
                <a:latin typeface="Calibri"/>
              </a:rPr>
              <a:t>on an average product like </a:t>
            </a:r>
            <a:r>
              <a:rPr lang="en-US" sz="1200" kern="0">
                <a:ea typeface="+mn-lt"/>
                <a:cs typeface="+mn-lt"/>
              </a:rPr>
              <a:t>Broccoli, Sprout, Cauliflower, Corn, Mixed Vegetables, and Others have significant higher UNIT sales whereas Okra have significant lower unit sales.</a:t>
            </a:r>
            <a:endParaRPr lang="en-US" sz="1200" i="0" u="none" strike="noStrike" kern="0" cap="none" spc="0" normalizeH="0" baseline="0" noProof="0">
              <a:ln>
                <a:noFill/>
              </a:ln>
              <a:effectLst/>
              <a:uLnTx/>
              <a:uFillTx/>
              <a:latin typeface="Calibri"/>
              <a:cs typeface="Calibri"/>
            </a:endParaRPr>
          </a:p>
          <a:p>
            <a:pPr marL="171450" indent="-171450">
              <a:lnSpc>
                <a:spcPct val="90000"/>
              </a:lnSpc>
              <a:spcBef>
                <a:spcPts val="252"/>
              </a:spcBef>
              <a:spcAft>
                <a:spcPts val="252"/>
              </a:spcAft>
              <a:buFont typeface="Arial" panose="020B0604020202020204" pitchFamily="34" charset="0"/>
              <a:buChar char="•"/>
              <a:defRPr/>
            </a:pPr>
            <a:r>
              <a:rPr lang="en-US" sz="1200" b="1" kern="0">
                <a:solidFill>
                  <a:srgbClr val="000000"/>
                </a:solidFill>
                <a:latin typeface="Calibri"/>
                <a:cs typeface="Calibri"/>
              </a:rPr>
              <a:t>COVID IMPACT: </a:t>
            </a:r>
            <a:r>
              <a:rPr lang="en-US" sz="1200" kern="0">
                <a:solidFill>
                  <a:srgbClr val="000000"/>
                </a:solidFill>
                <a:latin typeface="Calibri"/>
                <a:cs typeface="Calibri"/>
              </a:rPr>
              <a:t>Although the only product that seems to have been impacted was </a:t>
            </a:r>
            <a:r>
              <a:rPr lang="en-US" sz="1200" kern="0">
                <a:ea typeface="+mn-lt"/>
                <a:cs typeface="+mn-lt"/>
              </a:rPr>
              <a:t>Zucchini</a:t>
            </a:r>
          </a:p>
        </p:txBody>
      </p:sp>
    </p:spTree>
    <p:extLst>
      <p:ext uri="{BB962C8B-B14F-4D97-AF65-F5344CB8AC3E}">
        <p14:creationId xmlns:p14="http://schemas.microsoft.com/office/powerpoint/2010/main" val="33045772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132F-65A9-46FD-8EE5-6FD1539A170D}"/>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5400" b="1"/>
              <a:t>POPCORN</a:t>
            </a:r>
          </a:p>
        </p:txBody>
      </p:sp>
      <p:pic>
        <p:nvPicPr>
          <p:cNvPr id="4" name="Picture 3" descr="Bowl of popcorn and remote control">
            <a:extLst>
              <a:ext uri="{FF2B5EF4-FFF2-40B4-BE49-F238E27FC236}">
                <a16:creationId xmlns:a16="http://schemas.microsoft.com/office/drawing/2014/main" id="{59A4E65F-A552-49FB-832A-4823161E180B}"/>
              </a:ext>
            </a:extLst>
          </p:cNvPr>
          <p:cNvPicPr>
            <a:picLocks noChangeAspect="1"/>
          </p:cNvPicPr>
          <p:nvPr/>
        </p:nvPicPr>
        <p:blipFill rotWithShape="1">
          <a:blip r:embed="rId2"/>
          <a:srcRect l="5965" r="27082"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152627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B4FBA4-7734-4A87-AFDB-036AB8F580FF}"/>
              </a:ext>
            </a:extLst>
          </p:cNvPr>
          <p:cNvSpPr>
            <a:spLocks noGrp="1"/>
          </p:cNvSpPr>
          <p:nvPr>
            <p:ph type="title"/>
          </p:nvPr>
        </p:nvSpPr>
        <p:spPr>
          <a:xfrm>
            <a:off x="589560" y="856180"/>
            <a:ext cx="4560584" cy="1128068"/>
          </a:xfrm>
        </p:spPr>
        <p:txBody>
          <a:bodyPr vert="horz" lIns="91440" tIns="45720" rIns="91440" bIns="45720" rtlCol="0" anchor="ctr">
            <a:normAutofit fontScale="90000"/>
          </a:bodyPr>
          <a:lstStyle/>
          <a:p>
            <a:r>
              <a:rPr lang="en-US"/>
              <a:t>BUSINESS OVERVIEW</a:t>
            </a:r>
            <a:endParaRPr lang="en-US" dirty="0"/>
          </a:p>
        </p:txBody>
      </p:sp>
      <p:grpSp>
        <p:nvGrpSpPr>
          <p:cNvPr id="14" name="Group 13">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5" name="Rectangle 1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BBDC726-4384-435D-BF05-5C54E174C2F6}"/>
              </a:ext>
            </a:extLst>
          </p:cNvPr>
          <p:cNvSpPr txBox="1"/>
          <p:nvPr/>
        </p:nvSpPr>
        <p:spPr>
          <a:xfrm>
            <a:off x="590719" y="2330505"/>
            <a:ext cx="4559425" cy="1800177"/>
          </a:xfrm>
          <a:prstGeom prst="rect">
            <a:avLst/>
          </a:prstGeom>
        </p:spPr>
        <p:txBody>
          <a:bodyPr vert="horz" lIns="91440" tIns="45720" rIns="91440" bIns="45720" rtlCol="0" anchor="t">
            <a:normAutofit lnSpcReduction="10000"/>
          </a:bodyPr>
          <a:lstStyle/>
          <a:p>
            <a:pPr>
              <a:lnSpc>
                <a:spcPct val="90000"/>
              </a:lnSpc>
              <a:spcAft>
                <a:spcPts val="600"/>
              </a:spcAft>
            </a:pPr>
            <a:r>
              <a:rPr lang="en-US" sz="2000" dirty="0"/>
              <a:t>Conagra Brands have been making and selling products under various brand names for over 100 years. Their products are available in supermarkets, restaurants, and food service establishments.</a:t>
            </a:r>
          </a:p>
          <a:p>
            <a:pPr>
              <a:lnSpc>
                <a:spcPct val="90000"/>
              </a:lnSpc>
              <a:spcAft>
                <a:spcPts val="600"/>
              </a:spcAft>
            </a:pPr>
            <a:endParaRPr lang="en-US" sz="2000" dirty="0"/>
          </a:p>
          <a:p>
            <a:pPr indent="-228600">
              <a:lnSpc>
                <a:spcPct val="90000"/>
              </a:lnSpc>
              <a:spcAft>
                <a:spcPts val="600"/>
              </a:spcAft>
              <a:buFont typeface="Arial" panose="020B0604020202020204" pitchFamily="34" charset="0"/>
              <a:buChar char="•"/>
            </a:pPr>
            <a:endParaRPr lang="en-US" sz="2000" dirty="0"/>
          </a:p>
          <a:p>
            <a:pPr>
              <a:lnSpc>
                <a:spcPct val="90000"/>
              </a:lnSpc>
              <a:spcAft>
                <a:spcPts val="600"/>
              </a:spcAft>
            </a:pPr>
            <a:endParaRPr lang="en-US" sz="2000" dirty="0"/>
          </a:p>
        </p:txBody>
      </p:sp>
      <p:sp>
        <p:nvSpPr>
          <p:cNvPr id="20" name="Rectangle 19">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Logo, company name&#10;&#10;Description automatically generated">
            <a:extLst>
              <a:ext uri="{FF2B5EF4-FFF2-40B4-BE49-F238E27FC236}">
                <a16:creationId xmlns:a16="http://schemas.microsoft.com/office/drawing/2014/main" id="{7C8A9898-7AB3-4C57-B8FD-2D8FBEF9CFA8}"/>
              </a:ext>
            </a:extLst>
          </p:cNvPr>
          <p:cNvPicPr>
            <a:picLocks noChangeAspect="1"/>
          </p:cNvPicPr>
          <p:nvPr/>
        </p:nvPicPr>
        <p:blipFill rotWithShape="1">
          <a:blip r:embed="rId5"/>
          <a:srcRect l="2321" r="10510"/>
          <a:stretch/>
        </p:blipFill>
        <p:spPr>
          <a:xfrm>
            <a:off x="5977788" y="799352"/>
            <a:ext cx="5425410" cy="5259296"/>
          </a:xfrm>
          <a:prstGeom prst="rect">
            <a:avLst/>
          </a:prstGeom>
        </p:spPr>
      </p:pic>
      <p:grpSp>
        <p:nvGrpSpPr>
          <p:cNvPr id="30" name="Team8" descr="{&quot;Key&quot;:&quot;POWER_USER_SHAPE_ICON&quot;,&quot;Value&quot;:&quot;POWER_USER_SHAPE_ICON_STYLE_1&quot;}">
            <a:extLst>
              <a:ext uri="{FF2B5EF4-FFF2-40B4-BE49-F238E27FC236}">
                <a16:creationId xmlns:a16="http://schemas.microsoft.com/office/drawing/2014/main" id="{1037E248-F4A4-41E5-A2F2-6033C16F9C5A}"/>
              </a:ext>
            </a:extLst>
          </p:cNvPr>
          <p:cNvGrpSpPr>
            <a:grpSpLocks noChangeAspect="1"/>
          </p:cNvGrpSpPr>
          <p:nvPr>
            <p:custDataLst>
              <p:tags r:id="rId1"/>
            </p:custDataLst>
          </p:nvPr>
        </p:nvGrpSpPr>
        <p:grpSpPr>
          <a:xfrm>
            <a:off x="257268" y="4404010"/>
            <a:ext cx="776982" cy="542925"/>
            <a:chOff x="-4623619" y="2624784"/>
            <a:chExt cx="2785819" cy="1946624"/>
          </a:xfrm>
          <a:solidFill>
            <a:srgbClr val="DE7722"/>
          </a:solidFill>
        </p:grpSpPr>
        <p:grpSp>
          <p:nvGrpSpPr>
            <p:cNvPr id="31" name="Group 30">
              <a:extLst>
                <a:ext uri="{FF2B5EF4-FFF2-40B4-BE49-F238E27FC236}">
                  <a16:creationId xmlns:a16="http://schemas.microsoft.com/office/drawing/2014/main" id="{16110BB0-AB30-43FD-AC36-E72840E8FF47}"/>
                </a:ext>
              </a:extLst>
            </p:cNvPr>
            <p:cNvGrpSpPr>
              <a:grpSpLocks noChangeAspect="1"/>
            </p:cNvGrpSpPr>
            <p:nvPr/>
          </p:nvGrpSpPr>
          <p:grpSpPr>
            <a:xfrm>
              <a:off x="-4001359" y="2624784"/>
              <a:ext cx="1541299" cy="1946624"/>
              <a:chOff x="4140749" y="3095294"/>
              <a:chExt cx="1541299" cy="1946624"/>
            </a:xfrm>
            <a:grpFill/>
          </p:grpSpPr>
          <p:sp>
            <p:nvSpPr>
              <p:cNvPr id="38" name="Freeform: Shape 214">
                <a:extLst>
                  <a:ext uri="{FF2B5EF4-FFF2-40B4-BE49-F238E27FC236}">
                    <a16:creationId xmlns:a16="http://schemas.microsoft.com/office/drawing/2014/main" id="{6F5D6FCE-2974-4EFE-8145-2D7A17633A6C}"/>
                  </a:ext>
                </a:extLst>
              </p:cNvPr>
              <p:cNvSpPr>
                <a:spLocks/>
              </p:cNvSpPr>
              <p:nvPr/>
            </p:nvSpPr>
            <p:spPr bwMode="auto">
              <a:xfrm>
                <a:off x="4140749" y="4100899"/>
                <a:ext cx="1541299" cy="941019"/>
              </a:xfrm>
              <a:custGeom>
                <a:avLst/>
                <a:gdLst>
                  <a:gd name="connsiteX0" fmla="*/ 970259 w 1541299"/>
                  <a:gd name="connsiteY0" fmla="*/ 0 h 941019"/>
                  <a:gd name="connsiteX1" fmla="*/ 1111756 w 1541299"/>
                  <a:gd name="connsiteY1" fmla="*/ 27163 h 941019"/>
                  <a:gd name="connsiteX2" fmla="*/ 1541299 w 1541299"/>
                  <a:gd name="connsiteY2" fmla="*/ 523841 h 941019"/>
                  <a:gd name="connsiteX3" fmla="*/ 1541299 w 1541299"/>
                  <a:gd name="connsiteY3" fmla="*/ 941019 h 941019"/>
                  <a:gd name="connsiteX4" fmla="*/ 1260599 w 1541299"/>
                  <a:gd name="connsiteY4" fmla="*/ 941019 h 941019"/>
                  <a:gd name="connsiteX5" fmla="*/ 1245288 w 1541299"/>
                  <a:gd name="connsiteY5" fmla="*/ 633895 h 941019"/>
                  <a:gd name="connsiteX6" fmla="*/ 1153423 w 1541299"/>
                  <a:gd name="connsiteY6" fmla="*/ 633895 h 941019"/>
                  <a:gd name="connsiteX7" fmla="*/ 1153423 w 1541299"/>
                  <a:gd name="connsiteY7" fmla="*/ 941019 h 941019"/>
                  <a:gd name="connsiteX8" fmla="*/ 387877 w 1541299"/>
                  <a:gd name="connsiteY8" fmla="*/ 941019 h 941019"/>
                  <a:gd name="connsiteX9" fmla="*/ 387877 w 1541299"/>
                  <a:gd name="connsiteY9" fmla="*/ 633895 h 941019"/>
                  <a:gd name="connsiteX10" fmla="*/ 298563 w 1541299"/>
                  <a:gd name="connsiteY10" fmla="*/ 633895 h 941019"/>
                  <a:gd name="connsiteX11" fmla="*/ 280700 w 1541299"/>
                  <a:gd name="connsiteY11" fmla="*/ 941019 h 941019"/>
                  <a:gd name="connsiteX12" fmla="*/ 0 w 1541299"/>
                  <a:gd name="connsiteY12" fmla="*/ 941019 h 941019"/>
                  <a:gd name="connsiteX13" fmla="*/ 0 w 1541299"/>
                  <a:gd name="connsiteY13" fmla="*/ 523841 h 941019"/>
                  <a:gd name="connsiteX14" fmla="*/ 429543 w 1541299"/>
                  <a:gd name="connsiteY14" fmla="*/ 27523 h 941019"/>
                  <a:gd name="connsiteX15" fmla="*/ 571132 w 1541299"/>
                  <a:gd name="connsiteY15" fmla="*/ 114 h 941019"/>
                  <a:gd name="connsiteX16" fmla="*/ 770651 w 1541299"/>
                  <a:gd name="connsiteY16" fmla="*/ 255088 h 941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1299" h="941019">
                    <a:moveTo>
                      <a:pt x="970259" y="0"/>
                    </a:moveTo>
                    <a:lnTo>
                      <a:pt x="1111756" y="27163"/>
                    </a:lnTo>
                    <a:cubicBezTo>
                      <a:pt x="1402066" y="106344"/>
                      <a:pt x="1541299" y="293498"/>
                      <a:pt x="1541299" y="523841"/>
                    </a:cubicBezTo>
                    <a:lnTo>
                      <a:pt x="1541299" y="941019"/>
                    </a:lnTo>
                    <a:lnTo>
                      <a:pt x="1260599" y="941019"/>
                    </a:lnTo>
                    <a:lnTo>
                      <a:pt x="1245288" y="633895"/>
                    </a:lnTo>
                    <a:lnTo>
                      <a:pt x="1153423" y="633895"/>
                    </a:lnTo>
                    <a:lnTo>
                      <a:pt x="1153423" y="941019"/>
                    </a:lnTo>
                    <a:lnTo>
                      <a:pt x="387877" y="941019"/>
                    </a:lnTo>
                    <a:lnTo>
                      <a:pt x="387877" y="633895"/>
                    </a:lnTo>
                    <a:lnTo>
                      <a:pt x="298563" y="633895"/>
                    </a:lnTo>
                    <a:lnTo>
                      <a:pt x="280700" y="941019"/>
                    </a:lnTo>
                    <a:lnTo>
                      <a:pt x="0" y="941019"/>
                    </a:lnTo>
                    <a:lnTo>
                      <a:pt x="0" y="523841"/>
                    </a:lnTo>
                    <a:cubicBezTo>
                      <a:pt x="0" y="295418"/>
                      <a:pt x="139234" y="107304"/>
                      <a:pt x="429543" y="27523"/>
                    </a:cubicBezTo>
                    <a:lnTo>
                      <a:pt x="571132" y="114"/>
                    </a:lnTo>
                    <a:lnTo>
                      <a:pt x="770651" y="255088"/>
                    </a:ln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Oval 215">
                <a:extLst>
                  <a:ext uri="{FF2B5EF4-FFF2-40B4-BE49-F238E27FC236}">
                    <a16:creationId xmlns:a16="http://schemas.microsoft.com/office/drawing/2014/main" id="{A2E74FE2-F52B-4546-B8FA-07B9CCCC9DBD}"/>
                  </a:ext>
                </a:extLst>
              </p:cNvPr>
              <p:cNvSpPr>
                <a:spLocks noChangeArrowheads="1"/>
              </p:cNvSpPr>
              <p:nvPr/>
            </p:nvSpPr>
            <p:spPr bwMode="auto">
              <a:xfrm>
                <a:off x="4466076" y="3095294"/>
                <a:ext cx="890648" cy="89064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2" name="Group 31">
              <a:extLst>
                <a:ext uri="{FF2B5EF4-FFF2-40B4-BE49-F238E27FC236}">
                  <a16:creationId xmlns:a16="http://schemas.microsoft.com/office/drawing/2014/main" id="{6B1A88F8-CFC0-40B4-B9F0-57C7227C2976}"/>
                </a:ext>
              </a:extLst>
            </p:cNvPr>
            <p:cNvGrpSpPr>
              <a:grpSpLocks noChangeAspect="1"/>
            </p:cNvGrpSpPr>
            <p:nvPr/>
          </p:nvGrpSpPr>
          <p:grpSpPr>
            <a:xfrm>
              <a:off x="-2890528" y="2850647"/>
              <a:ext cx="1052728" cy="1329570"/>
              <a:chOff x="4140749" y="3095294"/>
              <a:chExt cx="1541299" cy="1946624"/>
            </a:xfrm>
            <a:grpFill/>
          </p:grpSpPr>
          <p:sp>
            <p:nvSpPr>
              <p:cNvPr id="36" name="Freeform: Shape 214">
                <a:extLst>
                  <a:ext uri="{FF2B5EF4-FFF2-40B4-BE49-F238E27FC236}">
                    <a16:creationId xmlns:a16="http://schemas.microsoft.com/office/drawing/2014/main" id="{128805DB-17FF-4055-BAA1-BE0A248956B4}"/>
                  </a:ext>
                </a:extLst>
              </p:cNvPr>
              <p:cNvSpPr>
                <a:spLocks/>
              </p:cNvSpPr>
              <p:nvPr/>
            </p:nvSpPr>
            <p:spPr bwMode="auto">
              <a:xfrm>
                <a:off x="4140749" y="4100899"/>
                <a:ext cx="1541299" cy="941019"/>
              </a:xfrm>
              <a:custGeom>
                <a:avLst/>
                <a:gdLst>
                  <a:gd name="connsiteX0" fmla="*/ 970259 w 1541299"/>
                  <a:gd name="connsiteY0" fmla="*/ 0 h 941019"/>
                  <a:gd name="connsiteX1" fmla="*/ 1111756 w 1541299"/>
                  <a:gd name="connsiteY1" fmla="*/ 27163 h 941019"/>
                  <a:gd name="connsiteX2" fmla="*/ 1541299 w 1541299"/>
                  <a:gd name="connsiteY2" fmla="*/ 523841 h 941019"/>
                  <a:gd name="connsiteX3" fmla="*/ 1541299 w 1541299"/>
                  <a:gd name="connsiteY3" fmla="*/ 941019 h 941019"/>
                  <a:gd name="connsiteX4" fmla="*/ 1260599 w 1541299"/>
                  <a:gd name="connsiteY4" fmla="*/ 941019 h 941019"/>
                  <a:gd name="connsiteX5" fmla="*/ 1245288 w 1541299"/>
                  <a:gd name="connsiteY5" fmla="*/ 633895 h 941019"/>
                  <a:gd name="connsiteX6" fmla="*/ 1153423 w 1541299"/>
                  <a:gd name="connsiteY6" fmla="*/ 633895 h 941019"/>
                  <a:gd name="connsiteX7" fmla="*/ 1153423 w 1541299"/>
                  <a:gd name="connsiteY7" fmla="*/ 941019 h 941019"/>
                  <a:gd name="connsiteX8" fmla="*/ 387877 w 1541299"/>
                  <a:gd name="connsiteY8" fmla="*/ 941019 h 941019"/>
                  <a:gd name="connsiteX9" fmla="*/ 387877 w 1541299"/>
                  <a:gd name="connsiteY9" fmla="*/ 633895 h 941019"/>
                  <a:gd name="connsiteX10" fmla="*/ 298563 w 1541299"/>
                  <a:gd name="connsiteY10" fmla="*/ 633895 h 941019"/>
                  <a:gd name="connsiteX11" fmla="*/ 280700 w 1541299"/>
                  <a:gd name="connsiteY11" fmla="*/ 941019 h 941019"/>
                  <a:gd name="connsiteX12" fmla="*/ 0 w 1541299"/>
                  <a:gd name="connsiteY12" fmla="*/ 941019 h 941019"/>
                  <a:gd name="connsiteX13" fmla="*/ 0 w 1541299"/>
                  <a:gd name="connsiteY13" fmla="*/ 523841 h 941019"/>
                  <a:gd name="connsiteX14" fmla="*/ 429543 w 1541299"/>
                  <a:gd name="connsiteY14" fmla="*/ 27523 h 941019"/>
                  <a:gd name="connsiteX15" fmla="*/ 571132 w 1541299"/>
                  <a:gd name="connsiteY15" fmla="*/ 114 h 941019"/>
                  <a:gd name="connsiteX16" fmla="*/ 770651 w 1541299"/>
                  <a:gd name="connsiteY16" fmla="*/ 255088 h 941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1299" h="941019">
                    <a:moveTo>
                      <a:pt x="970259" y="0"/>
                    </a:moveTo>
                    <a:lnTo>
                      <a:pt x="1111756" y="27163"/>
                    </a:lnTo>
                    <a:cubicBezTo>
                      <a:pt x="1402066" y="106344"/>
                      <a:pt x="1541299" y="293498"/>
                      <a:pt x="1541299" y="523841"/>
                    </a:cubicBezTo>
                    <a:lnTo>
                      <a:pt x="1541299" y="941019"/>
                    </a:lnTo>
                    <a:lnTo>
                      <a:pt x="1260599" y="941019"/>
                    </a:lnTo>
                    <a:lnTo>
                      <a:pt x="1245288" y="633895"/>
                    </a:lnTo>
                    <a:lnTo>
                      <a:pt x="1153423" y="633895"/>
                    </a:lnTo>
                    <a:lnTo>
                      <a:pt x="1153423" y="941019"/>
                    </a:lnTo>
                    <a:lnTo>
                      <a:pt x="387877" y="941019"/>
                    </a:lnTo>
                    <a:lnTo>
                      <a:pt x="387877" y="633895"/>
                    </a:lnTo>
                    <a:lnTo>
                      <a:pt x="298563" y="633895"/>
                    </a:lnTo>
                    <a:lnTo>
                      <a:pt x="280700" y="941019"/>
                    </a:lnTo>
                    <a:lnTo>
                      <a:pt x="0" y="941019"/>
                    </a:lnTo>
                    <a:lnTo>
                      <a:pt x="0" y="523841"/>
                    </a:lnTo>
                    <a:cubicBezTo>
                      <a:pt x="0" y="295418"/>
                      <a:pt x="139234" y="107304"/>
                      <a:pt x="429543" y="27523"/>
                    </a:cubicBezTo>
                    <a:lnTo>
                      <a:pt x="571132" y="114"/>
                    </a:lnTo>
                    <a:lnTo>
                      <a:pt x="770651" y="255088"/>
                    </a:ln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Oval 215">
                <a:extLst>
                  <a:ext uri="{FF2B5EF4-FFF2-40B4-BE49-F238E27FC236}">
                    <a16:creationId xmlns:a16="http://schemas.microsoft.com/office/drawing/2014/main" id="{BC95126A-27E0-4D62-AC16-B75CE92BBDCA}"/>
                  </a:ext>
                </a:extLst>
              </p:cNvPr>
              <p:cNvSpPr>
                <a:spLocks noChangeArrowheads="1"/>
              </p:cNvSpPr>
              <p:nvPr/>
            </p:nvSpPr>
            <p:spPr bwMode="auto">
              <a:xfrm>
                <a:off x="4466076" y="3095294"/>
                <a:ext cx="890648" cy="89064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33" name="Group 32">
              <a:extLst>
                <a:ext uri="{FF2B5EF4-FFF2-40B4-BE49-F238E27FC236}">
                  <a16:creationId xmlns:a16="http://schemas.microsoft.com/office/drawing/2014/main" id="{27A25962-E35E-43F2-8EBD-6C4B8F03A163}"/>
                </a:ext>
              </a:extLst>
            </p:cNvPr>
            <p:cNvGrpSpPr>
              <a:grpSpLocks noChangeAspect="1"/>
            </p:cNvGrpSpPr>
            <p:nvPr/>
          </p:nvGrpSpPr>
          <p:grpSpPr>
            <a:xfrm>
              <a:off x="-4623619" y="2850647"/>
              <a:ext cx="1052728" cy="1329570"/>
              <a:chOff x="4140749" y="3095294"/>
              <a:chExt cx="1541299" cy="1946624"/>
            </a:xfrm>
            <a:grpFill/>
          </p:grpSpPr>
          <p:sp>
            <p:nvSpPr>
              <p:cNvPr id="34" name="Freeform: Shape 214">
                <a:extLst>
                  <a:ext uri="{FF2B5EF4-FFF2-40B4-BE49-F238E27FC236}">
                    <a16:creationId xmlns:a16="http://schemas.microsoft.com/office/drawing/2014/main" id="{74E11CFB-ABCD-4685-99FD-9008381E0A50}"/>
                  </a:ext>
                </a:extLst>
              </p:cNvPr>
              <p:cNvSpPr>
                <a:spLocks/>
              </p:cNvSpPr>
              <p:nvPr/>
            </p:nvSpPr>
            <p:spPr bwMode="auto">
              <a:xfrm>
                <a:off x="4140749" y="4100899"/>
                <a:ext cx="1541299" cy="941019"/>
              </a:xfrm>
              <a:custGeom>
                <a:avLst/>
                <a:gdLst>
                  <a:gd name="connsiteX0" fmla="*/ 970259 w 1541299"/>
                  <a:gd name="connsiteY0" fmla="*/ 0 h 941019"/>
                  <a:gd name="connsiteX1" fmla="*/ 1111756 w 1541299"/>
                  <a:gd name="connsiteY1" fmla="*/ 27163 h 941019"/>
                  <a:gd name="connsiteX2" fmla="*/ 1541299 w 1541299"/>
                  <a:gd name="connsiteY2" fmla="*/ 523841 h 941019"/>
                  <a:gd name="connsiteX3" fmla="*/ 1541299 w 1541299"/>
                  <a:gd name="connsiteY3" fmla="*/ 941019 h 941019"/>
                  <a:gd name="connsiteX4" fmla="*/ 1260599 w 1541299"/>
                  <a:gd name="connsiteY4" fmla="*/ 941019 h 941019"/>
                  <a:gd name="connsiteX5" fmla="*/ 1245288 w 1541299"/>
                  <a:gd name="connsiteY5" fmla="*/ 633895 h 941019"/>
                  <a:gd name="connsiteX6" fmla="*/ 1153423 w 1541299"/>
                  <a:gd name="connsiteY6" fmla="*/ 633895 h 941019"/>
                  <a:gd name="connsiteX7" fmla="*/ 1153423 w 1541299"/>
                  <a:gd name="connsiteY7" fmla="*/ 941019 h 941019"/>
                  <a:gd name="connsiteX8" fmla="*/ 387877 w 1541299"/>
                  <a:gd name="connsiteY8" fmla="*/ 941019 h 941019"/>
                  <a:gd name="connsiteX9" fmla="*/ 387877 w 1541299"/>
                  <a:gd name="connsiteY9" fmla="*/ 633895 h 941019"/>
                  <a:gd name="connsiteX10" fmla="*/ 298563 w 1541299"/>
                  <a:gd name="connsiteY10" fmla="*/ 633895 h 941019"/>
                  <a:gd name="connsiteX11" fmla="*/ 280700 w 1541299"/>
                  <a:gd name="connsiteY11" fmla="*/ 941019 h 941019"/>
                  <a:gd name="connsiteX12" fmla="*/ 0 w 1541299"/>
                  <a:gd name="connsiteY12" fmla="*/ 941019 h 941019"/>
                  <a:gd name="connsiteX13" fmla="*/ 0 w 1541299"/>
                  <a:gd name="connsiteY13" fmla="*/ 523841 h 941019"/>
                  <a:gd name="connsiteX14" fmla="*/ 429543 w 1541299"/>
                  <a:gd name="connsiteY14" fmla="*/ 27523 h 941019"/>
                  <a:gd name="connsiteX15" fmla="*/ 571132 w 1541299"/>
                  <a:gd name="connsiteY15" fmla="*/ 114 h 941019"/>
                  <a:gd name="connsiteX16" fmla="*/ 770651 w 1541299"/>
                  <a:gd name="connsiteY16" fmla="*/ 255088 h 941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1299" h="941019">
                    <a:moveTo>
                      <a:pt x="970259" y="0"/>
                    </a:moveTo>
                    <a:lnTo>
                      <a:pt x="1111756" y="27163"/>
                    </a:lnTo>
                    <a:cubicBezTo>
                      <a:pt x="1402066" y="106344"/>
                      <a:pt x="1541299" y="293498"/>
                      <a:pt x="1541299" y="523841"/>
                    </a:cubicBezTo>
                    <a:lnTo>
                      <a:pt x="1541299" y="941019"/>
                    </a:lnTo>
                    <a:lnTo>
                      <a:pt x="1260599" y="941019"/>
                    </a:lnTo>
                    <a:lnTo>
                      <a:pt x="1245288" y="633895"/>
                    </a:lnTo>
                    <a:lnTo>
                      <a:pt x="1153423" y="633895"/>
                    </a:lnTo>
                    <a:lnTo>
                      <a:pt x="1153423" y="941019"/>
                    </a:lnTo>
                    <a:lnTo>
                      <a:pt x="387877" y="941019"/>
                    </a:lnTo>
                    <a:lnTo>
                      <a:pt x="387877" y="633895"/>
                    </a:lnTo>
                    <a:lnTo>
                      <a:pt x="298563" y="633895"/>
                    </a:lnTo>
                    <a:lnTo>
                      <a:pt x="280700" y="941019"/>
                    </a:lnTo>
                    <a:lnTo>
                      <a:pt x="0" y="941019"/>
                    </a:lnTo>
                    <a:lnTo>
                      <a:pt x="0" y="523841"/>
                    </a:lnTo>
                    <a:cubicBezTo>
                      <a:pt x="0" y="295418"/>
                      <a:pt x="139234" y="107304"/>
                      <a:pt x="429543" y="27523"/>
                    </a:cubicBezTo>
                    <a:lnTo>
                      <a:pt x="571132" y="114"/>
                    </a:lnTo>
                    <a:lnTo>
                      <a:pt x="770651" y="255088"/>
                    </a:lnTo>
                    <a:close/>
                  </a:path>
                </a:pathLst>
              </a:custGeom>
              <a:grpFill/>
              <a:ln w="9525">
                <a:noFill/>
                <a:round/>
                <a:headEnd/>
                <a:tailEnd/>
              </a:ln>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Oval 215">
                <a:extLst>
                  <a:ext uri="{FF2B5EF4-FFF2-40B4-BE49-F238E27FC236}">
                    <a16:creationId xmlns:a16="http://schemas.microsoft.com/office/drawing/2014/main" id="{B1F56724-7488-48BC-8FD7-B0B3D35E0A99}"/>
                  </a:ext>
                </a:extLst>
              </p:cNvPr>
              <p:cNvSpPr>
                <a:spLocks noChangeArrowheads="1"/>
              </p:cNvSpPr>
              <p:nvPr/>
            </p:nvSpPr>
            <p:spPr bwMode="auto">
              <a:xfrm>
                <a:off x="4466076" y="3095294"/>
                <a:ext cx="890648" cy="89064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
        <p:nvSpPr>
          <p:cNvPr id="6" name="TextBox 5">
            <a:extLst>
              <a:ext uri="{FF2B5EF4-FFF2-40B4-BE49-F238E27FC236}">
                <a16:creationId xmlns:a16="http://schemas.microsoft.com/office/drawing/2014/main" id="{BD3DAFB4-BD97-4D43-8B70-C840827232CA}"/>
              </a:ext>
            </a:extLst>
          </p:cNvPr>
          <p:cNvSpPr txBox="1"/>
          <p:nvPr/>
        </p:nvSpPr>
        <p:spPr>
          <a:xfrm>
            <a:off x="1086933" y="4356365"/>
            <a:ext cx="1997242" cy="738664"/>
          </a:xfrm>
          <a:prstGeom prst="rect">
            <a:avLst/>
          </a:prstGeom>
          <a:noFill/>
        </p:spPr>
        <p:txBody>
          <a:bodyPr wrap="square" rtlCol="0">
            <a:spAutoFit/>
          </a:bodyPr>
          <a:lstStyle/>
          <a:p>
            <a:r>
              <a:rPr lang="en-US" sz="2400" b="1" dirty="0">
                <a:solidFill>
                  <a:srgbClr val="DE7722"/>
                </a:solidFill>
              </a:rPr>
              <a:t>~16,500</a:t>
            </a:r>
          </a:p>
          <a:p>
            <a:r>
              <a:rPr lang="en-US" dirty="0"/>
              <a:t>Employees</a:t>
            </a:r>
          </a:p>
        </p:txBody>
      </p:sp>
      <p:pic>
        <p:nvPicPr>
          <p:cNvPr id="1028" name="Picture 4" descr="Skyline Icons - Download Free Vector Icons | Noun Project">
            <a:extLst>
              <a:ext uri="{FF2B5EF4-FFF2-40B4-BE49-F238E27FC236}">
                <a16:creationId xmlns:a16="http://schemas.microsoft.com/office/drawing/2014/main" id="{48D8976E-421D-46D0-8A5C-AFB8277D21A9}"/>
              </a:ext>
            </a:extLst>
          </p:cNvPr>
          <p:cNvPicPr>
            <a:picLocks noChangeAspect="1" noChangeArrowheads="1"/>
          </p:cNvPicPr>
          <p:nvPr/>
        </p:nvPicPr>
        <p:blipFill rotWithShape="1">
          <a:blip r:embed="rId6">
            <a:clrChange>
              <a:clrFrom>
                <a:srgbClr val="000000">
                  <a:alpha val="0"/>
                </a:srgbClr>
              </a:clrFrom>
              <a:clrTo>
                <a:srgbClr val="000000">
                  <a:alpha val="0"/>
                </a:srgbClr>
              </a:clrTo>
            </a:clrChange>
            <a:duotone>
              <a:schemeClr val="accent6">
                <a:shade val="45000"/>
                <a:satMod val="135000"/>
              </a:schemeClr>
              <a:prstClr val="white"/>
            </a:duotone>
            <a:extLst>
              <a:ext uri="{28A0092B-C50C-407E-A947-70E740481C1C}">
                <a14:useLocalDpi xmlns:a14="http://schemas.microsoft.com/office/drawing/2010/main" val="0"/>
              </a:ext>
            </a:extLst>
          </a:blip>
          <a:srcRect t="35513" b="26043"/>
          <a:stretch/>
        </p:blipFill>
        <p:spPr bwMode="auto">
          <a:xfrm>
            <a:off x="43681" y="5627182"/>
            <a:ext cx="1552288" cy="596767"/>
          </a:xfrm>
          <a:prstGeom prst="rect">
            <a:avLst/>
          </a:prstGeom>
          <a:noFill/>
          <a:extLst>
            <a:ext uri="{909E8E84-426E-40DD-AFC4-6F175D3DCCD1}">
              <a14:hiddenFill xmlns:a14="http://schemas.microsoft.com/office/drawing/2010/main">
                <a:solidFill>
                  <a:srgbClr val="FFFFFF"/>
                </a:solidFill>
              </a14:hiddenFill>
            </a:ext>
          </a:extLst>
        </p:spPr>
      </p:pic>
      <p:sp>
        <p:nvSpPr>
          <p:cNvPr id="40" name="TextBox 39">
            <a:extLst>
              <a:ext uri="{FF2B5EF4-FFF2-40B4-BE49-F238E27FC236}">
                <a16:creationId xmlns:a16="http://schemas.microsoft.com/office/drawing/2014/main" id="{BBF56828-33B9-4593-AEAF-850336E51726}"/>
              </a:ext>
            </a:extLst>
          </p:cNvPr>
          <p:cNvSpPr txBox="1"/>
          <p:nvPr/>
        </p:nvSpPr>
        <p:spPr>
          <a:xfrm>
            <a:off x="1553229" y="5556233"/>
            <a:ext cx="1997242" cy="738664"/>
          </a:xfrm>
          <a:prstGeom prst="rect">
            <a:avLst/>
          </a:prstGeom>
          <a:noFill/>
        </p:spPr>
        <p:txBody>
          <a:bodyPr wrap="square" rtlCol="0">
            <a:spAutoFit/>
          </a:bodyPr>
          <a:lstStyle/>
          <a:p>
            <a:r>
              <a:rPr lang="en-US" sz="2400" b="1" dirty="0">
                <a:solidFill>
                  <a:schemeClr val="accent6"/>
                </a:solidFill>
              </a:rPr>
              <a:t>Chicago</a:t>
            </a:r>
          </a:p>
          <a:p>
            <a:r>
              <a:rPr lang="en-US" dirty="0"/>
              <a:t>Headquarters</a:t>
            </a:r>
          </a:p>
        </p:txBody>
      </p:sp>
      <p:grpSp>
        <p:nvGrpSpPr>
          <p:cNvPr id="41" name="Growth2" descr="{&quot;Key&quot;:&quot;POWER_USER_SHAPE_ICON&quot;,&quot;Value&quot;:&quot;POWER_USER_SHAPE_ICON_STYLE_1&quot;}">
            <a:extLst>
              <a:ext uri="{FF2B5EF4-FFF2-40B4-BE49-F238E27FC236}">
                <a16:creationId xmlns:a16="http://schemas.microsoft.com/office/drawing/2014/main" id="{D92F6367-4BF5-4C2A-B0AF-AA33EEF7FD32}"/>
              </a:ext>
            </a:extLst>
          </p:cNvPr>
          <p:cNvGrpSpPr>
            <a:grpSpLocks noChangeAspect="1"/>
          </p:cNvGrpSpPr>
          <p:nvPr>
            <p:custDataLst>
              <p:tags r:id="rId2"/>
            </p:custDataLst>
          </p:nvPr>
        </p:nvGrpSpPr>
        <p:grpSpPr>
          <a:xfrm>
            <a:off x="2772239" y="4311135"/>
            <a:ext cx="729238" cy="746688"/>
            <a:chOff x="3319463" y="-3322637"/>
            <a:chExt cx="928688" cy="950912"/>
          </a:xfrm>
          <a:solidFill>
            <a:schemeClr val="accent2"/>
          </a:solidFill>
        </p:grpSpPr>
        <p:sp>
          <p:nvSpPr>
            <p:cNvPr id="42" name="Freeform 314">
              <a:extLst>
                <a:ext uri="{FF2B5EF4-FFF2-40B4-BE49-F238E27FC236}">
                  <a16:creationId xmlns:a16="http://schemas.microsoft.com/office/drawing/2014/main" id="{0F612A11-D368-44E9-8263-A0B9C6B4416C}"/>
                </a:ext>
              </a:extLst>
            </p:cNvPr>
            <p:cNvSpPr>
              <a:spLocks/>
            </p:cNvSpPr>
            <p:nvPr/>
          </p:nvSpPr>
          <p:spPr bwMode="auto">
            <a:xfrm>
              <a:off x="3402013" y="-3322637"/>
              <a:ext cx="723900" cy="592138"/>
            </a:xfrm>
            <a:custGeom>
              <a:avLst/>
              <a:gdLst>
                <a:gd name="T0" fmla="*/ 942 w 949"/>
                <a:gd name="T1" fmla="*/ 0 h 776"/>
                <a:gd name="T2" fmla="*/ 834 w 949"/>
                <a:gd name="T3" fmla="*/ 75 h 776"/>
                <a:gd name="T4" fmla="*/ 884 w 949"/>
                <a:gd name="T5" fmla="*/ 80 h 776"/>
                <a:gd name="T6" fmla="*/ 0 w 949"/>
                <a:gd name="T7" fmla="*/ 685 h 776"/>
                <a:gd name="T8" fmla="*/ 0 w 949"/>
                <a:gd name="T9" fmla="*/ 776 h 776"/>
                <a:gd name="T10" fmla="*/ 914 w 949"/>
                <a:gd name="T11" fmla="*/ 95 h 776"/>
                <a:gd name="T12" fmla="*/ 949 w 949"/>
                <a:gd name="T13" fmla="*/ 131 h 776"/>
                <a:gd name="T14" fmla="*/ 942 w 949"/>
                <a:gd name="T15" fmla="*/ 0 h 7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9" h="776">
                  <a:moveTo>
                    <a:pt x="942" y="0"/>
                  </a:moveTo>
                  <a:cubicBezTo>
                    <a:pt x="912" y="28"/>
                    <a:pt x="870" y="60"/>
                    <a:pt x="834" y="75"/>
                  </a:cubicBezTo>
                  <a:lnTo>
                    <a:pt x="884" y="80"/>
                  </a:lnTo>
                  <a:cubicBezTo>
                    <a:pt x="719" y="371"/>
                    <a:pt x="323" y="589"/>
                    <a:pt x="0" y="685"/>
                  </a:cubicBezTo>
                  <a:lnTo>
                    <a:pt x="0" y="776"/>
                  </a:lnTo>
                  <a:cubicBezTo>
                    <a:pt x="333" y="681"/>
                    <a:pt x="745" y="395"/>
                    <a:pt x="914" y="95"/>
                  </a:cubicBezTo>
                  <a:lnTo>
                    <a:pt x="949" y="131"/>
                  </a:lnTo>
                  <a:cubicBezTo>
                    <a:pt x="939" y="93"/>
                    <a:pt x="938" y="40"/>
                    <a:pt x="942" y="0"/>
                  </a:cubicBezTo>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Rectangle 315">
              <a:extLst>
                <a:ext uri="{FF2B5EF4-FFF2-40B4-BE49-F238E27FC236}">
                  <a16:creationId xmlns:a16="http://schemas.microsoft.com/office/drawing/2014/main" id="{289B55C7-81CA-4635-B1EC-CC87B052CC11}"/>
                </a:ext>
              </a:extLst>
            </p:cNvPr>
            <p:cNvSpPr>
              <a:spLocks noChangeArrowheads="1"/>
            </p:cNvSpPr>
            <p:nvPr/>
          </p:nvSpPr>
          <p:spPr bwMode="auto">
            <a:xfrm>
              <a:off x="3319463" y="-2397125"/>
              <a:ext cx="928688" cy="25400"/>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Rectangle 316">
              <a:extLst>
                <a:ext uri="{FF2B5EF4-FFF2-40B4-BE49-F238E27FC236}">
                  <a16:creationId xmlns:a16="http://schemas.microsoft.com/office/drawing/2014/main" id="{9EF52C45-FEB1-4397-AD04-4BE0535B26EA}"/>
                </a:ext>
              </a:extLst>
            </p:cNvPr>
            <p:cNvSpPr>
              <a:spLocks noChangeArrowheads="1"/>
            </p:cNvSpPr>
            <p:nvPr/>
          </p:nvSpPr>
          <p:spPr bwMode="auto">
            <a:xfrm>
              <a:off x="3403600" y="-2654300"/>
              <a:ext cx="87313" cy="222250"/>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Rectangle 317">
              <a:extLst>
                <a:ext uri="{FF2B5EF4-FFF2-40B4-BE49-F238E27FC236}">
                  <a16:creationId xmlns:a16="http://schemas.microsoft.com/office/drawing/2014/main" id="{F454E962-93AA-416A-9062-4221BF2E25FF}"/>
                </a:ext>
              </a:extLst>
            </p:cNvPr>
            <p:cNvSpPr>
              <a:spLocks noChangeArrowheads="1"/>
            </p:cNvSpPr>
            <p:nvPr/>
          </p:nvSpPr>
          <p:spPr bwMode="auto">
            <a:xfrm>
              <a:off x="3560763" y="-2725737"/>
              <a:ext cx="87313" cy="293688"/>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Rectangle 318">
              <a:extLst>
                <a:ext uri="{FF2B5EF4-FFF2-40B4-BE49-F238E27FC236}">
                  <a16:creationId xmlns:a16="http://schemas.microsoft.com/office/drawing/2014/main" id="{7E579314-2E8D-4B9E-9DBD-710A8A19B870}"/>
                </a:ext>
              </a:extLst>
            </p:cNvPr>
            <p:cNvSpPr>
              <a:spLocks noChangeArrowheads="1"/>
            </p:cNvSpPr>
            <p:nvPr/>
          </p:nvSpPr>
          <p:spPr bwMode="auto">
            <a:xfrm>
              <a:off x="3719513" y="-2811462"/>
              <a:ext cx="85725" cy="379413"/>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Rectangle 319">
              <a:extLst>
                <a:ext uri="{FF2B5EF4-FFF2-40B4-BE49-F238E27FC236}">
                  <a16:creationId xmlns:a16="http://schemas.microsoft.com/office/drawing/2014/main" id="{34C898C7-BFDD-4C95-94BA-B05BBCF93632}"/>
                </a:ext>
              </a:extLst>
            </p:cNvPr>
            <p:cNvSpPr>
              <a:spLocks noChangeArrowheads="1"/>
            </p:cNvSpPr>
            <p:nvPr/>
          </p:nvSpPr>
          <p:spPr bwMode="auto">
            <a:xfrm>
              <a:off x="3875088" y="-2930525"/>
              <a:ext cx="88900" cy="498475"/>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Rectangle 320">
              <a:extLst>
                <a:ext uri="{FF2B5EF4-FFF2-40B4-BE49-F238E27FC236}">
                  <a16:creationId xmlns:a16="http://schemas.microsoft.com/office/drawing/2014/main" id="{608AF164-7385-4E14-A632-37F61D6553EF}"/>
                </a:ext>
              </a:extLst>
            </p:cNvPr>
            <p:cNvSpPr>
              <a:spLocks noChangeArrowheads="1"/>
            </p:cNvSpPr>
            <p:nvPr/>
          </p:nvSpPr>
          <p:spPr bwMode="auto">
            <a:xfrm>
              <a:off x="4033838" y="-3078162"/>
              <a:ext cx="87313" cy="646113"/>
            </a:xfrm>
            <a:prstGeom prst="rect">
              <a:avLst/>
            </a:pr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9" name="TextBox 48">
            <a:extLst>
              <a:ext uri="{FF2B5EF4-FFF2-40B4-BE49-F238E27FC236}">
                <a16:creationId xmlns:a16="http://schemas.microsoft.com/office/drawing/2014/main" id="{7F40FCB9-474A-47D3-A132-FE1504FC7147}"/>
              </a:ext>
            </a:extLst>
          </p:cNvPr>
          <p:cNvSpPr txBox="1"/>
          <p:nvPr/>
        </p:nvSpPr>
        <p:spPr>
          <a:xfrm>
            <a:off x="3626133" y="4378867"/>
            <a:ext cx="1997242" cy="738664"/>
          </a:xfrm>
          <a:prstGeom prst="rect">
            <a:avLst/>
          </a:prstGeom>
          <a:noFill/>
        </p:spPr>
        <p:txBody>
          <a:bodyPr wrap="square" rtlCol="0">
            <a:spAutoFit/>
          </a:bodyPr>
          <a:lstStyle/>
          <a:p>
            <a:r>
              <a:rPr lang="en-US" sz="2400" b="1" dirty="0">
                <a:solidFill>
                  <a:schemeClr val="accent2"/>
                </a:solidFill>
              </a:rPr>
              <a:t>~$11 bn</a:t>
            </a:r>
          </a:p>
          <a:p>
            <a:r>
              <a:rPr lang="en-US" dirty="0"/>
              <a:t>Revenue</a:t>
            </a:r>
          </a:p>
        </p:txBody>
      </p:sp>
      <p:grpSp>
        <p:nvGrpSpPr>
          <p:cNvPr id="51" name="Map3" descr="{&quot;Key&quot;:&quot;POWER_USER_SHAPE_ICON&quot;,&quot;Value&quot;:&quot;POWER_USER_SHAPE_ICON_STYLE_1&quot;}">
            <a:extLst>
              <a:ext uri="{FF2B5EF4-FFF2-40B4-BE49-F238E27FC236}">
                <a16:creationId xmlns:a16="http://schemas.microsoft.com/office/drawing/2014/main" id="{1D172401-55C5-476A-AC03-511763D955BF}"/>
              </a:ext>
            </a:extLst>
          </p:cNvPr>
          <p:cNvGrpSpPr>
            <a:grpSpLocks noChangeAspect="1"/>
          </p:cNvGrpSpPr>
          <p:nvPr>
            <p:custDataLst>
              <p:tags r:id="rId3"/>
            </p:custDataLst>
          </p:nvPr>
        </p:nvGrpSpPr>
        <p:grpSpPr>
          <a:xfrm>
            <a:off x="3297384" y="5486314"/>
            <a:ext cx="613292" cy="701100"/>
            <a:chOff x="5716589" y="5786439"/>
            <a:chExt cx="709613" cy="811212"/>
          </a:xfrm>
          <a:solidFill>
            <a:srgbClr val="C00000"/>
          </a:solidFill>
        </p:grpSpPr>
        <p:sp>
          <p:nvSpPr>
            <p:cNvPr id="52" name="Freeform 20">
              <a:extLst>
                <a:ext uri="{FF2B5EF4-FFF2-40B4-BE49-F238E27FC236}">
                  <a16:creationId xmlns:a16="http://schemas.microsoft.com/office/drawing/2014/main" id="{9B8F869B-157D-4E67-9936-48133248223A}"/>
                </a:ext>
              </a:extLst>
            </p:cNvPr>
            <p:cNvSpPr>
              <a:spLocks noEditPoints="1"/>
            </p:cNvSpPr>
            <p:nvPr/>
          </p:nvSpPr>
          <p:spPr bwMode="auto">
            <a:xfrm>
              <a:off x="5716589" y="6280151"/>
              <a:ext cx="709613" cy="317500"/>
            </a:xfrm>
            <a:custGeom>
              <a:avLst/>
              <a:gdLst>
                <a:gd name="T0" fmla="*/ 24 w 1024"/>
                <a:gd name="T1" fmla="*/ 330 h 459"/>
                <a:gd name="T2" fmla="*/ 537 w 1024"/>
                <a:gd name="T3" fmla="*/ 442 h 459"/>
                <a:gd name="T4" fmla="*/ 997 w 1024"/>
                <a:gd name="T5" fmla="*/ 254 h 459"/>
                <a:gd name="T6" fmla="*/ 848 w 1024"/>
                <a:gd name="T7" fmla="*/ 141 h 459"/>
                <a:gd name="T8" fmla="*/ 846 w 1024"/>
                <a:gd name="T9" fmla="*/ 138 h 459"/>
                <a:gd name="T10" fmla="*/ 828 w 1024"/>
                <a:gd name="T11" fmla="*/ 102 h 459"/>
                <a:gd name="T12" fmla="*/ 797 w 1024"/>
                <a:gd name="T13" fmla="*/ 39 h 459"/>
                <a:gd name="T14" fmla="*/ 564 w 1024"/>
                <a:gd name="T15" fmla="*/ 135 h 459"/>
                <a:gd name="T16" fmla="*/ 555 w 1024"/>
                <a:gd name="T17" fmla="*/ 134 h 459"/>
                <a:gd name="T18" fmla="*/ 483 w 1024"/>
                <a:gd name="T19" fmla="*/ 85 h 459"/>
                <a:gd name="T20" fmla="*/ 384 w 1024"/>
                <a:gd name="T21" fmla="*/ 18 h 459"/>
                <a:gd name="T22" fmla="*/ 181 w 1024"/>
                <a:gd name="T23" fmla="*/ 122 h 459"/>
                <a:gd name="T24" fmla="*/ 125 w 1024"/>
                <a:gd name="T25" fmla="*/ 197 h 459"/>
                <a:gd name="T26" fmla="*/ 24 w 1024"/>
                <a:gd name="T27" fmla="*/ 330 h 459"/>
                <a:gd name="T28" fmla="*/ 538 w 1024"/>
                <a:gd name="T29" fmla="*/ 459 h 459"/>
                <a:gd name="T30" fmla="*/ 536 w 1024"/>
                <a:gd name="T31" fmla="*/ 459 h 459"/>
                <a:gd name="T32" fmla="*/ 7 w 1024"/>
                <a:gd name="T33" fmla="*/ 342 h 459"/>
                <a:gd name="T34" fmla="*/ 1 w 1024"/>
                <a:gd name="T35" fmla="*/ 337 h 459"/>
                <a:gd name="T36" fmla="*/ 2 w 1024"/>
                <a:gd name="T37" fmla="*/ 329 h 459"/>
                <a:gd name="T38" fmla="*/ 110 w 1024"/>
                <a:gd name="T39" fmla="*/ 188 h 459"/>
                <a:gd name="T40" fmla="*/ 167 w 1024"/>
                <a:gd name="T41" fmla="*/ 112 h 459"/>
                <a:gd name="T42" fmla="*/ 169 w 1024"/>
                <a:gd name="T43" fmla="*/ 110 h 459"/>
                <a:gd name="T44" fmla="*/ 380 w 1024"/>
                <a:gd name="T45" fmla="*/ 1 h 459"/>
                <a:gd name="T46" fmla="*/ 388 w 1024"/>
                <a:gd name="T47" fmla="*/ 1 h 459"/>
                <a:gd name="T48" fmla="*/ 494 w 1024"/>
                <a:gd name="T49" fmla="*/ 71 h 459"/>
                <a:gd name="T50" fmla="*/ 561 w 1024"/>
                <a:gd name="T51" fmla="*/ 118 h 459"/>
                <a:gd name="T52" fmla="*/ 798 w 1024"/>
                <a:gd name="T53" fmla="*/ 20 h 459"/>
                <a:gd name="T54" fmla="*/ 805 w 1024"/>
                <a:gd name="T55" fmla="*/ 20 h 459"/>
                <a:gd name="T56" fmla="*/ 810 w 1024"/>
                <a:gd name="T57" fmla="*/ 25 h 459"/>
                <a:gd name="T58" fmla="*/ 844 w 1024"/>
                <a:gd name="T59" fmla="*/ 95 h 459"/>
                <a:gd name="T60" fmla="*/ 862 w 1024"/>
                <a:gd name="T61" fmla="*/ 130 h 459"/>
                <a:gd name="T62" fmla="*/ 1020 w 1024"/>
                <a:gd name="T63" fmla="*/ 249 h 459"/>
                <a:gd name="T64" fmla="*/ 1024 w 1024"/>
                <a:gd name="T65" fmla="*/ 257 h 459"/>
                <a:gd name="T66" fmla="*/ 1018 w 1024"/>
                <a:gd name="T67" fmla="*/ 263 h 459"/>
                <a:gd name="T68" fmla="*/ 541 w 1024"/>
                <a:gd name="T69" fmla="*/ 459 h 459"/>
                <a:gd name="T70" fmla="*/ 538 w 1024"/>
                <a:gd name="T71" fmla="*/ 459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24" h="459">
                  <a:moveTo>
                    <a:pt x="24" y="330"/>
                  </a:moveTo>
                  <a:cubicBezTo>
                    <a:pt x="120" y="355"/>
                    <a:pt x="479" y="431"/>
                    <a:pt x="537" y="442"/>
                  </a:cubicBezTo>
                  <a:cubicBezTo>
                    <a:pt x="588" y="424"/>
                    <a:pt x="924" y="284"/>
                    <a:pt x="997" y="254"/>
                  </a:cubicBezTo>
                  <a:cubicBezTo>
                    <a:pt x="960" y="227"/>
                    <a:pt x="868" y="158"/>
                    <a:pt x="848" y="141"/>
                  </a:cubicBezTo>
                  <a:cubicBezTo>
                    <a:pt x="847" y="140"/>
                    <a:pt x="847" y="139"/>
                    <a:pt x="846" y="138"/>
                  </a:cubicBezTo>
                  <a:cubicBezTo>
                    <a:pt x="842" y="131"/>
                    <a:pt x="836" y="117"/>
                    <a:pt x="828" y="102"/>
                  </a:cubicBezTo>
                  <a:cubicBezTo>
                    <a:pt x="818" y="82"/>
                    <a:pt x="806" y="58"/>
                    <a:pt x="797" y="39"/>
                  </a:cubicBezTo>
                  <a:cubicBezTo>
                    <a:pt x="748" y="60"/>
                    <a:pt x="598" y="122"/>
                    <a:pt x="564" y="135"/>
                  </a:cubicBezTo>
                  <a:cubicBezTo>
                    <a:pt x="561" y="136"/>
                    <a:pt x="558" y="136"/>
                    <a:pt x="555" y="134"/>
                  </a:cubicBezTo>
                  <a:cubicBezTo>
                    <a:pt x="541" y="126"/>
                    <a:pt x="513" y="106"/>
                    <a:pt x="483" y="85"/>
                  </a:cubicBezTo>
                  <a:cubicBezTo>
                    <a:pt x="445" y="58"/>
                    <a:pt x="403" y="29"/>
                    <a:pt x="384" y="18"/>
                  </a:cubicBezTo>
                  <a:cubicBezTo>
                    <a:pt x="341" y="38"/>
                    <a:pt x="218" y="99"/>
                    <a:pt x="181" y="122"/>
                  </a:cubicBezTo>
                  <a:cubicBezTo>
                    <a:pt x="166" y="142"/>
                    <a:pt x="146" y="169"/>
                    <a:pt x="125" y="197"/>
                  </a:cubicBezTo>
                  <a:cubicBezTo>
                    <a:pt x="90" y="244"/>
                    <a:pt x="51" y="296"/>
                    <a:pt x="24" y="330"/>
                  </a:cubicBezTo>
                  <a:close/>
                  <a:moveTo>
                    <a:pt x="538" y="459"/>
                  </a:moveTo>
                  <a:cubicBezTo>
                    <a:pt x="537" y="459"/>
                    <a:pt x="537" y="459"/>
                    <a:pt x="536" y="459"/>
                  </a:cubicBezTo>
                  <a:cubicBezTo>
                    <a:pt x="484" y="449"/>
                    <a:pt x="80" y="364"/>
                    <a:pt x="7" y="342"/>
                  </a:cubicBezTo>
                  <a:cubicBezTo>
                    <a:pt x="4" y="342"/>
                    <a:pt x="2" y="340"/>
                    <a:pt x="1" y="337"/>
                  </a:cubicBezTo>
                  <a:cubicBezTo>
                    <a:pt x="0" y="334"/>
                    <a:pt x="0" y="332"/>
                    <a:pt x="2" y="329"/>
                  </a:cubicBezTo>
                  <a:cubicBezTo>
                    <a:pt x="29" y="297"/>
                    <a:pt x="72" y="239"/>
                    <a:pt x="110" y="188"/>
                  </a:cubicBezTo>
                  <a:cubicBezTo>
                    <a:pt x="131" y="159"/>
                    <a:pt x="152" y="131"/>
                    <a:pt x="167" y="112"/>
                  </a:cubicBezTo>
                  <a:cubicBezTo>
                    <a:pt x="168" y="111"/>
                    <a:pt x="168" y="110"/>
                    <a:pt x="169" y="110"/>
                  </a:cubicBezTo>
                  <a:cubicBezTo>
                    <a:pt x="207" y="85"/>
                    <a:pt x="340" y="19"/>
                    <a:pt x="380" y="1"/>
                  </a:cubicBezTo>
                  <a:cubicBezTo>
                    <a:pt x="383" y="0"/>
                    <a:pt x="386" y="0"/>
                    <a:pt x="388" y="1"/>
                  </a:cubicBezTo>
                  <a:cubicBezTo>
                    <a:pt x="406" y="10"/>
                    <a:pt x="450" y="41"/>
                    <a:pt x="494" y="71"/>
                  </a:cubicBezTo>
                  <a:cubicBezTo>
                    <a:pt x="521" y="91"/>
                    <a:pt x="547" y="109"/>
                    <a:pt x="561" y="118"/>
                  </a:cubicBezTo>
                  <a:cubicBezTo>
                    <a:pt x="605" y="100"/>
                    <a:pt x="763" y="35"/>
                    <a:pt x="798" y="20"/>
                  </a:cubicBezTo>
                  <a:cubicBezTo>
                    <a:pt x="800" y="19"/>
                    <a:pt x="803" y="19"/>
                    <a:pt x="805" y="20"/>
                  </a:cubicBezTo>
                  <a:cubicBezTo>
                    <a:pt x="808" y="21"/>
                    <a:pt x="810" y="23"/>
                    <a:pt x="810" y="25"/>
                  </a:cubicBezTo>
                  <a:cubicBezTo>
                    <a:pt x="819" y="45"/>
                    <a:pt x="833" y="72"/>
                    <a:pt x="844" y="95"/>
                  </a:cubicBezTo>
                  <a:cubicBezTo>
                    <a:pt x="852" y="109"/>
                    <a:pt x="858" y="122"/>
                    <a:pt x="862" y="130"/>
                  </a:cubicBezTo>
                  <a:cubicBezTo>
                    <a:pt x="888" y="151"/>
                    <a:pt x="999" y="234"/>
                    <a:pt x="1020" y="249"/>
                  </a:cubicBezTo>
                  <a:cubicBezTo>
                    <a:pt x="1023" y="251"/>
                    <a:pt x="1024" y="254"/>
                    <a:pt x="1024" y="257"/>
                  </a:cubicBezTo>
                  <a:cubicBezTo>
                    <a:pt x="1023" y="260"/>
                    <a:pt x="1021" y="262"/>
                    <a:pt x="1018" y="263"/>
                  </a:cubicBezTo>
                  <a:cubicBezTo>
                    <a:pt x="1001" y="271"/>
                    <a:pt x="587" y="443"/>
                    <a:pt x="541" y="459"/>
                  </a:cubicBezTo>
                  <a:cubicBezTo>
                    <a:pt x="540" y="459"/>
                    <a:pt x="539" y="459"/>
                    <a:pt x="538" y="459"/>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3" name="Freeform 21">
              <a:extLst>
                <a:ext uri="{FF2B5EF4-FFF2-40B4-BE49-F238E27FC236}">
                  <a16:creationId xmlns:a16="http://schemas.microsoft.com/office/drawing/2014/main" id="{6B5469FD-3417-41C2-817B-E05D7263454D}"/>
                </a:ext>
              </a:extLst>
            </p:cNvPr>
            <p:cNvSpPr>
              <a:spLocks/>
            </p:cNvSpPr>
            <p:nvPr/>
          </p:nvSpPr>
          <p:spPr bwMode="auto">
            <a:xfrm>
              <a:off x="5972177" y="6451601"/>
              <a:ext cx="109538" cy="106363"/>
            </a:xfrm>
            <a:custGeom>
              <a:avLst/>
              <a:gdLst>
                <a:gd name="T0" fmla="*/ 158 w 160"/>
                <a:gd name="T1" fmla="*/ 27 h 154"/>
                <a:gd name="T2" fmla="*/ 81 w 160"/>
                <a:gd name="T3" fmla="*/ 0 h 154"/>
                <a:gd name="T4" fmla="*/ 0 w 160"/>
                <a:gd name="T5" fmla="*/ 121 h 154"/>
                <a:gd name="T6" fmla="*/ 160 w 160"/>
                <a:gd name="T7" fmla="*/ 154 h 154"/>
                <a:gd name="T8" fmla="*/ 158 w 160"/>
                <a:gd name="T9" fmla="*/ 27 h 154"/>
              </a:gdLst>
              <a:ahLst/>
              <a:cxnLst>
                <a:cxn ang="0">
                  <a:pos x="T0" y="T1"/>
                </a:cxn>
                <a:cxn ang="0">
                  <a:pos x="T2" y="T3"/>
                </a:cxn>
                <a:cxn ang="0">
                  <a:pos x="T4" y="T5"/>
                </a:cxn>
                <a:cxn ang="0">
                  <a:pos x="T6" y="T7"/>
                </a:cxn>
                <a:cxn ang="0">
                  <a:pos x="T8" y="T9"/>
                </a:cxn>
              </a:cxnLst>
              <a:rect l="0" t="0" r="r" b="b"/>
              <a:pathLst>
                <a:path w="160" h="154">
                  <a:moveTo>
                    <a:pt x="158" y="27"/>
                  </a:moveTo>
                  <a:cubicBezTo>
                    <a:pt x="137" y="20"/>
                    <a:pt x="110" y="11"/>
                    <a:pt x="81" y="0"/>
                  </a:cubicBezTo>
                  <a:cubicBezTo>
                    <a:pt x="52" y="44"/>
                    <a:pt x="23" y="87"/>
                    <a:pt x="0" y="121"/>
                  </a:cubicBezTo>
                  <a:cubicBezTo>
                    <a:pt x="67" y="135"/>
                    <a:pt x="127" y="147"/>
                    <a:pt x="160" y="154"/>
                  </a:cubicBezTo>
                  <a:cubicBezTo>
                    <a:pt x="158" y="110"/>
                    <a:pt x="158" y="55"/>
                    <a:pt x="158" y="2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22">
              <a:extLst>
                <a:ext uri="{FF2B5EF4-FFF2-40B4-BE49-F238E27FC236}">
                  <a16:creationId xmlns:a16="http://schemas.microsoft.com/office/drawing/2014/main" id="{DAAFA952-0EFC-443E-A12A-B607C4F4F897}"/>
                </a:ext>
              </a:extLst>
            </p:cNvPr>
            <p:cNvSpPr>
              <a:spLocks/>
            </p:cNvSpPr>
            <p:nvPr/>
          </p:nvSpPr>
          <p:spPr bwMode="auto">
            <a:xfrm>
              <a:off x="6178552" y="6326189"/>
              <a:ext cx="103188" cy="80963"/>
            </a:xfrm>
            <a:custGeom>
              <a:avLst/>
              <a:gdLst>
                <a:gd name="T0" fmla="*/ 39 w 151"/>
                <a:gd name="T1" fmla="*/ 116 h 116"/>
                <a:gd name="T2" fmla="*/ 151 w 151"/>
                <a:gd name="T3" fmla="*/ 71 h 116"/>
                <a:gd name="T4" fmla="*/ 119 w 151"/>
                <a:gd name="T5" fmla="*/ 0 h 116"/>
                <a:gd name="T6" fmla="*/ 7 w 151"/>
                <a:gd name="T7" fmla="*/ 46 h 116"/>
                <a:gd name="T8" fmla="*/ 0 w 151"/>
                <a:gd name="T9" fmla="*/ 87 h 116"/>
                <a:gd name="T10" fmla="*/ 39 w 151"/>
                <a:gd name="T11" fmla="*/ 116 h 116"/>
              </a:gdLst>
              <a:ahLst/>
              <a:cxnLst>
                <a:cxn ang="0">
                  <a:pos x="T0" y="T1"/>
                </a:cxn>
                <a:cxn ang="0">
                  <a:pos x="T2" y="T3"/>
                </a:cxn>
                <a:cxn ang="0">
                  <a:pos x="T4" y="T5"/>
                </a:cxn>
                <a:cxn ang="0">
                  <a:pos x="T6" y="T7"/>
                </a:cxn>
                <a:cxn ang="0">
                  <a:pos x="T8" y="T9"/>
                </a:cxn>
                <a:cxn ang="0">
                  <a:pos x="T10" y="T11"/>
                </a:cxn>
              </a:cxnLst>
              <a:rect l="0" t="0" r="r" b="b"/>
              <a:pathLst>
                <a:path w="151" h="116">
                  <a:moveTo>
                    <a:pt x="39" y="116"/>
                  </a:moveTo>
                  <a:cubicBezTo>
                    <a:pt x="78" y="100"/>
                    <a:pt x="118" y="84"/>
                    <a:pt x="151" y="71"/>
                  </a:cubicBezTo>
                  <a:cubicBezTo>
                    <a:pt x="141" y="48"/>
                    <a:pt x="124" y="11"/>
                    <a:pt x="119" y="0"/>
                  </a:cubicBezTo>
                  <a:cubicBezTo>
                    <a:pt x="93" y="11"/>
                    <a:pt x="50" y="29"/>
                    <a:pt x="7" y="46"/>
                  </a:cubicBezTo>
                  <a:cubicBezTo>
                    <a:pt x="5" y="62"/>
                    <a:pt x="2" y="77"/>
                    <a:pt x="0" y="87"/>
                  </a:cubicBezTo>
                  <a:cubicBezTo>
                    <a:pt x="9" y="96"/>
                    <a:pt x="23" y="105"/>
                    <a:pt x="39" y="11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Freeform 23">
              <a:extLst>
                <a:ext uri="{FF2B5EF4-FFF2-40B4-BE49-F238E27FC236}">
                  <a16:creationId xmlns:a16="http://schemas.microsoft.com/office/drawing/2014/main" id="{02EF4FDE-58A8-49D2-9157-B4AD2C71476A}"/>
                </a:ext>
              </a:extLst>
            </p:cNvPr>
            <p:cNvSpPr>
              <a:spLocks/>
            </p:cNvSpPr>
            <p:nvPr/>
          </p:nvSpPr>
          <p:spPr bwMode="auto">
            <a:xfrm>
              <a:off x="5913439" y="6421439"/>
              <a:ext cx="95250" cy="109538"/>
            </a:xfrm>
            <a:custGeom>
              <a:avLst/>
              <a:gdLst>
                <a:gd name="T0" fmla="*/ 46 w 137"/>
                <a:gd name="T1" fmla="*/ 0 h 158"/>
                <a:gd name="T2" fmla="*/ 0 w 137"/>
                <a:gd name="T3" fmla="*/ 148 h 158"/>
                <a:gd name="T4" fmla="*/ 49 w 137"/>
                <a:gd name="T5" fmla="*/ 158 h 158"/>
                <a:gd name="T6" fmla="*/ 137 w 137"/>
                <a:gd name="T7" fmla="*/ 34 h 158"/>
                <a:gd name="T8" fmla="*/ 46 w 137"/>
                <a:gd name="T9" fmla="*/ 0 h 158"/>
              </a:gdLst>
              <a:ahLst/>
              <a:cxnLst>
                <a:cxn ang="0">
                  <a:pos x="T0" y="T1"/>
                </a:cxn>
                <a:cxn ang="0">
                  <a:pos x="T2" y="T3"/>
                </a:cxn>
                <a:cxn ang="0">
                  <a:pos x="T4" y="T5"/>
                </a:cxn>
                <a:cxn ang="0">
                  <a:pos x="T6" y="T7"/>
                </a:cxn>
                <a:cxn ang="0">
                  <a:pos x="T8" y="T9"/>
                </a:cxn>
              </a:cxnLst>
              <a:rect l="0" t="0" r="r" b="b"/>
              <a:pathLst>
                <a:path w="137" h="158">
                  <a:moveTo>
                    <a:pt x="46" y="0"/>
                  </a:moveTo>
                  <a:cubicBezTo>
                    <a:pt x="32" y="45"/>
                    <a:pt x="15" y="98"/>
                    <a:pt x="0" y="148"/>
                  </a:cubicBezTo>
                  <a:cubicBezTo>
                    <a:pt x="16" y="151"/>
                    <a:pt x="33" y="154"/>
                    <a:pt x="49" y="158"/>
                  </a:cubicBezTo>
                  <a:cubicBezTo>
                    <a:pt x="74" y="123"/>
                    <a:pt x="107" y="77"/>
                    <a:pt x="137" y="34"/>
                  </a:cubicBezTo>
                  <a:cubicBezTo>
                    <a:pt x="108" y="23"/>
                    <a:pt x="77" y="12"/>
                    <a:pt x="46"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Freeform 24">
              <a:extLst>
                <a:ext uri="{FF2B5EF4-FFF2-40B4-BE49-F238E27FC236}">
                  <a16:creationId xmlns:a16="http://schemas.microsoft.com/office/drawing/2014/main" id="{0FAA8149-4F56-4E40-8D11-2D1AF84BA88C}"/>
                </a:ext>
              </a:extLst>
            </p:cNvPr>
            <p:cNvSpPr>
              <a:spLocks/>
            </p:cNvSpPr>
            <p:nvPr/>
          </p:nvSpPr>
          <p:spPr bwMode="auto">
            <a:xfrm>
              <a:off x="5776914" y="6384926"/>
              <a:ext cx="147638" cy="133350"/>
            </a:xfrm>
            <a:custGeom>
              <a:avLst/>
              <a:gdLst>
                <a:gd name="T0" fmla="*/ 108 w 215"/>
                <a:gd name="T1" fmla="*/ 0 h 193"/>
                <a:gd name="T2" fmla="*/ 0 w 215"/>
                <a:gd name="T3" fmla="*/ 156 h 193"/>
                <a:gd name="T4" fmla="*/ 163 w 215"/>
                <a:gd name="T5" fmla="*/ 193 h 193"/>
                <a:gd name="T6" fmla="*/ 215 w 215"/>
                <a:gd name="T7" fmla="*/ 41 h 193"/>
                <a:gd name="T8" fmla="*/ 108 w 215"/>
                <a:gd name="T9" fmla="*/ 0 h 193"/>
              </a:gdLst>
              <a:ahLst/>
              <a:cxnLst>
                <a:cxn ang="0">
                  <a:pos x="T0" y="T1"/>
                </a:cxn>
                <a:cxn ang="0">
                  <a:pos x="T2" y="T3"/>
                </a:cxn>
                <a:cxn ang="0">
                  <a:pos x="T4" y="T5"/>
                </a:cxn>
                <a:cxn ang="0">
                  <a:pos x="T6" y="T7"/>
                </a:cxn>
                <a:cxn ang="0">
                  <a:pos x="T8" y="T9"/>
                </a:cxn>
              </a:cxnLst>
              <a:rect l="0" t="0" r="r" b="b"/>
              <a:pathLst>
                <a:path w="215" h="193">
                  <a:moveTo>
                    <a:pt x="108" y="0"/>
                  </a:moveTo>
                  <a:cubicBezTo>
                    <a:pt x="84" y="34"/>
                    <a:pt x="21" y="129"/>
                    <a:pt x="0" y="156"/>
                  </a:cubicBezTo>
                  <a:cubicBezTo>
                    <a:pt x="42" y="167"/>
                    <a:pt x="102" y="180"/>
                    <a:pt x="163" y="193"/>
                  </a:cubicBezTo>
                  <a:cubicBezTo>
                    <a:pt x="180" y="143"/>
                    <a:pt x="199" y="88"/>
                    <a:pt x="215" y="41"/>
                  </a:cubicBezTo>
                  <a:cubicBezTo>
                    <a:pt x="176" y="26"/>
                    <a:pt x="139" y="12"/>
                    <a:pt x="108"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25">
              <a:extLst>
                <a:ext uri="{FF2B5EF4-FFF2-40B4-BE49-F238E27FC236}">
                  <a16:creationId xmlns:a16="http://schemas.microsoft.com/office/drawing/2014/main" id="{AD5566DA-D00D-40A6-8FE5-EFBA245F96BC}"/>
                </a:ext>
              </a:extLst>
            </p:cNvPr>
            <p:cNvSpPr>
              <a:spLocks/>
            </p:cNvSpPr>
            <p:nvPr/>
          </p:nvSpPr>
          <p:spPr bwMode="auto">
            <a:xfrm>
              <a:off x="6040439" y="6365876"/>
              <a:ext cx="141288" cy="85725"/>
            </a:xfrm>
            <a:custGeom>
              <a:avLst/>
              <a:gdLst>
                <a:gd name="T0" fmla="*/ 70 w 204"/>
                <a:gd name="T1" fmla="*/ 122 h 122"/>
                <a:gd name="T2" fmla="*/ 204 w 204"/>
                <a:gd name="T3" fmla="*/ 71 h 122"/>
                <a:gd name="T4" fmla="*/ 165 w 204"/>
                <a:gd name="T5" fmla="*/ 41 h 122"/>
                <a:gd name="T6" fmla="*/ 174 w 204"/>
                <a:gd name="T7" fmla="*/ 0 h 122"/>
                <a:gd name="T8" fmla="*/ 89 w 204"/>
                <a:gd name="T9" fmla="*/ 34 h 122"/>
                <a:gd name="T10" fmla="*/ 56 w 204"/>
                <a:gd name="T11" fmla="*/ 12 h 122"/>
                <a:gd name="T12" fmla="*/ 0 w 204"/>
                <a:gd name="T13" fmla="*/ 95 h 122"/>
                <a:gd name="T14" fmla="*/ 70 w 204"/>
                <a:gd name="T15" fmla="*/ 122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4" h="122">
                  <a:moveTo>
                    <a:pt x="70" y="122"/>
                  </a:moveTo>
                  <a:cubicBezTo>
                    <a:pt x="98" y="112"/>
                    <a:pt x="149" y="92"/>
                    <a:pt x="204" y="71"/>
                  </a:cubicBezTo>
                  <a:cubicBezTo>
                    <a:pt x="188" y="59"/>
                    <a:pt x="174" y="49"/>
                    <a:pt x="165" y="41"/>
                  </a:cubicBezTo>
                  <a:cubicBezTo>
                    <a:pt x="168" y="31"/>
                    <a:pt x="171" y="17"/>
                    <a:pt x="174" y="0"/>
                  </a:cubicBezTo>
                  <a:cubicBezTo>
                    <a:pt x="128" y="19"/>
                    <a:pt x="89" y="34"/>
                    <a:pt x="89" y="34"/>
                  </a:cubicBezTo>
                  <a:cubicBezTo>
                    <a:pt x="89" y="34"/>
                    <a:pt x="76" y="25"/>
                    <a:pt x="56" y="12"/>
                  </a:cubicBezTo>
                  <a:cubicBezTo>
                    <a:pt x="39" y="37"/>
                    <a:pt x="20" y="65"/>
                    <a:pt x="0" y="95"/>
                  </a:cubicBezTo>
                  <a:cubicBezTo>
                    <a:pt x="30" y="106"/>
                    <a:pt x="55" y="116"/>
                    <a:pt x="70" y="12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26">
              <a:extLst>
                <a:ext uri="{FF2B5EF4-FFF2-40B4-BE49-F238E27FC236}">
                  <a16:creationId xmlns:a16="http://schemas.microsoft.com/office/drawing/2014/main" id="{28D1BAFB-B9DD-4CC5-ADF9-88066B309305}"/>
                </a:ext>
              </a:extLst>
            </p:cNvPr>
            <p:cNvSpPr>
              <a:spLocks/>
            </p:cNvSpPr>
            <p:nvPr/>
          </p:nvSpPr>
          <p:spPr bwMode="auto">
            <a:xfrm>
              <a:off x="5953127" y="6348414"/>
              <a:ext cx="111125" cy="76200"/>
            </a:xfrm>
            <a:custGeom>
              <a:avLst/>
              <a:gdLst>
                <a:gd name="T0" fmla="*/ 0 w 161"/>
                <a:gd name="T1" fmla="*/ 71 h 111"/>
                <a:gd name="T2" fmla="*/ 100 w 161"/>
                <a:gd name="T3" fmla="*/ 111 h 111"/>
                <a:gd name="T4" fmla="*/ 161 w 161"/>
                <a:gd name="T5" fmla="*/ 23 h 111"/>
                <a:gd name="T6" fmla="*/ 126 w 161"/>
                <a:gd name="T7" fmla="*/ 0 h 111"/>
                <a:gd name="T8" fmla="*/ 12 w 161"/>
                <a:gd name="T9" fmla="*/ 34 h 111"/>
                <a:gd name="T10" fmla="*/ 0 w 161"/>
                <a:gd name="T11" fmla="*/ 71 h 111"/>
              </a:gdLst>
              <a:ahLst/>
              <a:cxnLst>
                <a:cxn ang="0">
                  <a:pos x="T0" y="T1"/>
                </a:cxn>
                <a:cxn ang="0">
                  <a:pos x="T2" y="T3"/>
                </a:cxn>
                <a:cxn ang="0">
                  <a:pos x="T4" y="T5"/>
                </a:cxn>
                <a:cxn ang="0">
                  <a:pos x="T6" y="T7"/>
                </a:cxn>
                <a:cxn ang="0">
                  <a:pos x="T8" y="T9"/>
                </a:cxn>
                <a:cxn ang="0">
                  <a:pos x="T10" y="T11"/>
                </a:cxn>
              </a:cxnLst>
              <a:rect l="0" t="0" r="r" b="b"/>
              <a:pathLst>
                <a:path w="161" h="111">
                  <a:moveTo>
                    <a:pt x="0" y="71"/>
                  </a:moveTo>
                  <a:cubicBezTo>
                    <a:pt x="33" y="84"/>
                    <a:pt x="68" y="98"/>
                    <a:pt x="100" y="111"/>
                  </a:cubicBezTo>
                  <a:cubicBezTo>
                    <a:pt x="125" y="76"/>
                    <a:pt x="147" y="45"/>
                    <a:pt x="161" y="23"/>
                  </a:cubicBezTo>
                  <a:cubicBezTo>
                    <a:pt x="150" y="16"/>
                    <a:pt x="138" y="8"/>
                    <a:pt x="126" y="0"/>
                  </a:cubicBezTo>
                  <a:cubicBezTo>
                    <a:pt x="83" y="13"/>
                    <a:pt x="38" y="27"/>
                    <a:pt x="12" y="34"/>
                  </a:cubicBezTo>
                  <a:cubicBezTo>
                    <a:pt x="9" y="44"/>
                    <a:pt x="5" y="57"/>
                    <a:pt x="0" y="71"/>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27">
              <a:extLst>
                <a:ext uri="{FF2B5EF4-FFF2-40B4-BE49-F238E27FC236}">
                  <a16:creationId xmlns:a16="http://schemas.microsoft.com/office/drawing/2014/main" id="{93FE4E4F-FE8E-448B-B805-43666A9C1769}"/>
                </a:ext>
              </a:extLst>
            </p:cNvPr>
            <p:cNvSpPr>
              <a:spLocks/>
            </p:cNvSpPr>
            <p:nvPr/>
          </p:nvSpPr>
          <p:spPr bwMode="auto">
            <a:xfrm>
              <a:off x="6226177" y="6391276"/>
              <a:ext cx="138113" cy="79375"/>
            </a:xfrm>
            <a:custGeom>
              <a:avLst/>
              <a:gdLst>
                <a:gd name="T0" fmla="*/ 125 w 199"/>
                <a:gd name="T1" fmla="*/ 113 h 113"/>
                <a:gd name="T2" fmla="*/ 199 w 199"/>
                <a:gd name="T3" fmla="*/ 83 h 113"/>
                <a:gd name="T4" fmla="*/ 98 w 199"/>
                <a:gd name="T5" fmla="*/ 0 h 113"/>
                <a:gd name="T6" fmla="*/ 0 w 199"/>
                <a:gd name="T7" fmla="*/ 40 h 113"/>
                <a:gd name="T8" fmla="*/ 125 w 199"/>
                <a:gd name="T9" fmla="*/ 113 h 113"/>
              </a:gdLst>
              <a:ahLst/>
              <a:cxnLst>
                <a:cxn ang="0">
                  <a:pos x="T0" y="T1"/>
                </a:cxn>
                <a:cxn ang="0">
                  <a:pos x="T2" y="T3"/>
                </a:cxn>
                <a:cxn ang="0">
                  <a:pos x="T4" y="T5"/>
                </a:cxn>
                <a:cxn ang="0">
                  <a:pos x="T6" y="T7"/>
                </a:cxn>
                <a:cxn ang="0">
                  <a:pos x="T8" y="T9"/>
                </a:cxn>
              </a:cxnLst>
              <a:rect l="0" t="0" r="r" b="b"/>
              <a:pathLst>
                <a:path w="199" h="113">
                  <a:moveTo>
                    <a:pt x="125" y="113"/>
                  </a:moveTo>
                  <a:cubicBezTo>
                    <a:pt x="153" y="102"/>
                    <a:pt x="178" y="92"/>
                    <a:pt x="199" y="83"/>
                  </a:cubicBezTo>
                  <a:cubicBezTo>
                    <a:pt x="165" y="58"/>
                    <a:pt x="117" y="17"/>
                    <a:pt x="98" y="0"/>
                  </a:cubicBezTo>
                  <a:cubicBezTo>
                    <a:pt x="67" y="13"/>
                    <a:pt x="33" y="27"/>
                    <a:pt x="0" y="40"/>
                  </a:cubicBezTo>
                  <a:cubicBezTo>
                    <a:pt x="38" y="63"/>
                    <a:pt x="83" y="89"/>
                    <a:pt x="125" y="11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28">
              <a:extLst>
                <a:ext uri="{FF2B5EF4-FFF2-40B4-BE49-F238E27FC236}">
                  <a16:creationId xmlns:a16="http://schemas.microsoft.com/office/drawing/2014/main" id="{018118CF-B620-4541-855D-14485390FD00}"/>
                </a:ext>
              </a:extLst>
            </p:cNvPr>
            <p:cNvSpPr>
              <a:spLocks/>
            </p:cNvSpPr>
            <p:nvPr/>
          </p:nvSpPr>
          <p:spPr bwMode="auto">
            <a:xfrm>
              <a:off x="6100764" y="6429376"/>
              <a:ext cx="185738" cy="123825"/>
            </a:xfrm>
            <a:custGeom>
              <a:avLst/>
              <a:gdLst>
                <a:gd name="T0" fmla="*/ 0 w 268"/>
                <a:gd name="T1" fmla="*/ 58 h 178"/>
                <a:gd name="T2" fmla="*/ 9 w 268"/>
                <a:gd name="T3" fmla="*/ 178 h 178"/>
                <a:gd name="T4" fmla="*/ 268 w 268"/>
                <a:gd name="T5" fmla="*/ 75 h 178"/>
                <a:gd name="T6" fmla="*/ 147 w 268"/>
                <a:gd name="T7" fmla="*/ 0 h 178"/>
                <a:gd name="T8" fmla="*/ 0 w 268"/>
                <a:gd name="T9" fmla="*/ 58 h 178"/>
              </a:gdLst>
              <a:ahLst/>
              <a:cxnLst>
                <a:cxn ang="0">
                  <a:pos x="T0" y="T1"/>
                </a:cxn>
                <a:cxn ang="0">
                  <a:pos x="T2" y="T3"/>
                </a:cxn>
                <a:cxn ang="0">
                  <a:pos x="T4" y="T5"/>
                </a:cxn>
                <a:cxn ang="0">
                  <a:pos x="T6" y="T7"/>
                </a:cxn>
                <a:cxn ang="0">
                  <a:pos x="T8" y="T9"/>
                </a:cxn>
              </a:cxnLst>
              <a:rect l="0" t="0" r="r" b="b"/>
              <a:pathLst>
                <a:path w="268" h="178">
                  <a:moveTo>
                    <a:pt x="0" y="58"/>
                  </a:moveTo>
                  <a:cubicBezTo>
                    <a:pt x="2" y="81"/>
                    <a:pt x="6" y="132"/>
                    <a:pt x="9" y="178"/>
                  </a:cubicBezTo>
                  <a:cubicBezTo>
                    <a:pt x="66" y="156"/>
                    <a:pt x="174" y="113"/>
                    <a:pt x="268" y="75"/>
                  </a:cubicBezTo>
                  <a:cubicBezTo>
                    <a:pt x="226" y="50"/>
                    <a:pt x="183" y="23"/>
                    <a:pt x="147" y="0"/>
                  </a:cubicBezTo>
                  <a:cubicBezTo>
                    <a:pt x="88" y="24"/>
                    <a:pt x="33" y="45"/>
                    <a:pt x="0" y="58"/>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1" name="Freeform 29">
              <a:extLst>
                <a:ext uri="{FF2B5EF4-FFF2-40B4-BE49-F238E27FC236}">
                  <a16:creationId xmlns:a16="http://schemas.microsoft.com/office/drawing/2014/main" id="{A1A49C86-0D27-4AA6-A61B-33E0A23F4700}"/>
                </a:ext>
              </a:extLst>
            </p:cNvPr>
            <p:cNvSpPr>
              <a:spLocks/>
            </p:cNvSpPr>
            <p:nvPr/>
          </p:nvSpPr>
          <p:spPr bwMode="auto">
            <a:xfrm>
              <a:off x="5875339" y="6308726"/>
              <a:ext cx="147638" cy="80963"/>
            </a:xfrm>
            <a:custGeom>
              <a:avLst/>
              <a:gdLst>
                <a:gd name="T0" fmla="*/ 98 w 212"/>
                <a:gd name="T1" fmla="*/ 70 h 117"/>
                <a:gd name="T2" fmla="*/ 212 w 212"/>
                <a:gd name="T3" fmla="*/ 40 h 117"/>
                <a:gd name="T4" fmla="*/ 153 w 212"/>
                <a:gd name="T5" fmla="*/ 0 h 117"/>
                <a:gd name="T6" fmla="*/ 0 w 212"/>
                <a:gd name="T7" fmla="*/ 83 h 117"/>
                <a:gd name="T8" fmla="*/ 82 w 212"/>
                <a:gd name="T9" fmla="*/ 117 h 117"/>
                <a:gd name="T10" fmla="*/ 98 w 212"/>
                <a:gd name="T11" fmla="*/ 70 h 117"/>
              </a:gdLst>
              <a:ahLst/>
              <a:cxnLst>
                <a:cxn ang="0">
                  <a:pos x="T0" y="T1"/>
                </a:cxn>
                <a:cxn ang="0">
                  <a:pos x="T2" y="T3"/>
                </a:cxn>
                <a:cxn ang="0">
                  <a:pos x="T4" y="T5"/>
                </a:cxn>
                <a:cxn ang="0">
                  <a:pos x="T6" y="T7"/>
                </a:cxn>
                <a:cxn ang="0">
                  <a:pos x="T8" y="T9"/>
                </a:cxn>
                <a:cxn ang="0">
                  <a:pos x="T10" y="T11"/>
                </a:cxn>
              </a:cxnLst>
              <a:rect l="0" t="0" r="r" b="b"/>
              <a:pathLst>
                <a:path w="212" h="117">
                  <a:moveTo>
                    <a:pt x="98" y="70"/>
                  </a:moveTo>
                  <a:cubicBezTo>
                    <a:pt x="122" y="65"/>
                    <a:pt x="168" y="52"/>
                    <a:pt x="212" y="40"/>
                  </a:cubicBezTo>
                  <a:cubicBezTo>
                    <a:pt x="184" y="21"/>
                    <a:pt x="160" y="5"/>
                    <a:pt x="153" y="0"/>
                  </a:cubicBezTo>
                  <a:cubicBezTo>
                    <a:pt x="115" y="19"/>
                    <a:pt x="45" y="57"/>
                    <a:pt x="0" y="83"/>
                  </a:cubicBezTo>
                  <a:cubicBezTo>
                    <a:pt x="17" y="91"/>
                    <a:pt x="47" y="103"/>
                    <a:pt x="82" y="117"/>
                  </a:cubicBezTo>
                  <a:cubicBezTo>
                    <a:pt x="89" y="98"/>
                    <a:pt x="94" y="82"/>
                    <a:pt x="98" y="7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Freeform 30">
              <a:extLst>
                <a:ext uri="{FF2B5EF4-FFF2-40B4-BE49-F238E27FC236}">
                  <a16:creationId xmlns:a16="http://schemas.microsoft.com/office/drawing/2014/main" id="{B04CAD19-30EB-433A-B14B-4470E45EBC45}"/>
                </a:ext>
              </a:extLst>
            </p:cNvPr>
            <p:cNvSpPr>
              <a:spLocks noEditPoints="1"/>
            </p:cNvSpPr>
            <p:nvPr/>
          </p:nvSpPr>
          <p:spPr bwMode="auto">
            <a:xfrm>
              <a:off x="5922964" y="5786439"/>
              <a:ext cx="354013" cy="566738"/>
            </a:xfrm>
            <a:custGeom>
              <a:avLst/>
              <a:gdLst>
                <a:gd name="T0" fmla="*/ 294 w 513"/>
                <a:gd name="T1" fmla="*/ 441 h 818"/>
                <a:gd name="T2" fmla="*/ 125 w 513"/>
                <a:gd name="T3" fmla="*/ 272 h 818"/>
                <a:gd name="T4" fmla="*/ 237 w 513"/>
                <a:gd name="T5" fmla="*/ 159 h 818"/>
                <a:gd name="T6" fmla="*/ 406 w 513"/>
                <a:gd name="T7" fmla="*/ 328 h 818"/>
                <a:gd name="T8" fmla="*/ 294 w 513"/>
                <a:gd name="T9" fmla="*/ 441 h 818"/>
                <a:gd name="T10" fmla="*/ 162 w 513"/>
                <a:gd name="T11" fmla="*/ 74 h 818"/>
                <a:gd name="T12" fmla="*/ 20 w 513"/>
                <a:gd name="T13" fmla="*/ 271 h 818"/>
                <a:gd name="T14" fmla="*/ 266 w 513"/>
                <a:gd name="T15" fmla="*/ 818 h 818"/>
                <a:gd name="T16" fmla="*/ 513 w 513"/>
                <a:gd name="T17" fmla="*/ 300 h 818"/>
                <a:gd name="T18" fmla="*/ 162 w 513"/>
                <a:gd name="T19" fmla="*/ 74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3" h="818">
                  <a:moveTo>
                    <a:pt x="294" y="441"/>
                  </a:moveTo>
                  <a:cubicBezTo>
                    <a:pt x="193" y="460"/>
                    <a:pt x="106" y="373"/>
                    <a:pt x="125" y="272"/>
                  </a:cubicBezTo>
                  <a:cubicBezTo>
                    <a:pt x="136" y="215"/>
                    <a:pt x="181" y="170"/>
                    <a:pt x="237" y="159"/>
                  </a:cubicBezTo>
                  <a:cubicBezTo>
                    <a:pt x="339" y="140"/>
                    <a:pt x="426" y="227"/>
                    <a:pt x="406" y="328"/>
                  </a:cubicBezTo>
                  <a:cubicBezTo>
                    <a:pt x="396" y="385"/>
                    <a:pt x="350" y="430"/>
                    <a:pt x="294" y="441"/>
                  </a:cubicBezTo>
                  <a:close/>
                  <a:moveTo>
                    <a:pt x="162" y="74"/>
                  </a:moveTo>
                  <a:cubicBezTo>
                    <a:pt x="82" y="107"/>
                    <a:pt x="28" y="185"/>
                    <a:pt x="20" y="271"/>
                  </a:cubicBezTo>
                  <a:cubicBezTo>
                    <a:pt x="0" y="495"/>
                    <a:pt x="216" y="557"/>
                    <a:pt x="266" y="818"/>
                  </a:cubicBezTo>
                  <a:cubicBezTo>
                    <a:pt x="313" y="568"/>
                    <a:pt x="513" y="501"/>
                    <a:pt x="513" y="300"/>
                  </a:cubicBezTo>
                  <a:cubicBezTo>
                    <a:pt x="513" y="130"/>
                    <a:pt x="341" y="0"/>
                    <a:pt x="162" y="7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63" name="TextBox 62">
            <a:extLst>
              <a:ext uri="{FF2B5EF4-FFF2-40B4-BE49-F238E27FC236}">
                <a16:creationId xmlns:a16="http://schemas.microsoft.com/office/drawing/2014/main" id="{9275E774-D94C-462C-B54E-009348C45B13}"/>
              </a:ext>
            </a:extLst>
          </p:cNvPr>
          <p:cNvSpPr txBox="1"/>
          <p:nvPr/>
        </p:nvSpPr>
        <p:spPr>
          <a:xfrm>
            <a:off x="3925767" y="5479268"/>
            <a:ext cx="1916736" cy="738664"/>
          </a:xfrm>
          <a:prstGeom prst="rect">
            <a:avLst/>
          </a:prstGeom>
          <a:noFill/>
        </p:spPr>
        <p:txBody>
          <a:bodyPr wrap="square" rtlCol="0">
            <a:spAutoFit/>
          </a:bodyPr>
          <a:lstStyle/>
          <a:p>
            <a:r>
              <a:rPr lang="en-US" sz="2400" b="1" dirty="0">
                <a:solidFill>
                  <a:srgbClr val="C00000"/>
                </a:solidFill>
              </a:rPr>
              <a:t>~50 </a:t>
            </a:r>
          </a:p>
          <a:p>
            <a:r>
              <a:rPr lang="en-US" dirty="0"/>
              <a:t>Facilities in US</a:t>
            </a:r>
            <a:endParaRPr lang="en-US" sz="1400" dirty="0"/>
          </a:p>
        </p:txBody>
      </p:sp>
    </p:spTree>
    <p:extLst>
      <p:ext uri="{BB962C8B-B14F-4D97-AF65-F5344CB8AC3E}">
        <p14:creationId xmlns:p14="http://schemas.microsoft.com/office/powerpoint/2010/main" val="8247625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EE17F03C-022B-454C-B5F6-BBFB36440E82}"/>
              </a:ext>
            </a:extLst>
          </p:cNvPr>
          <p:cNvCxnSpPr>
            <a:cxnSpLocks/>
          </p:cNvCxnSpPr>
          <p:nvPr/>
        </p:nvCxnSpPr>
        <p:spPr>
          <a:xfrm>
            <a:off x="684017" y="1476099"/>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B8DA0BF-9B6F-4784-85E6-63B8ED76233C}"/>
              </a:ext>
            </a:extLst>
          </p:cNvPr>
          <p:cNvCxnSpPr>
            <a:cxnSpLocks/>
          </p:cNvCxnSpPr>
          <p:nvPr/>
        </p:nvCxnSpPr>
        <p:spPr>
          <a:xfrm>
            <a:off x="684017" y="2491518"/>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0E9866E-EE12-47DD-9E55-0123C08813C5}"/>
              </a:ext>
            </a:extLst>
          </p:cNvPr>
          <p:cNvCxnSpPr>
            <a:cxnSpLocks/>
          </p:cNvCxnSpPr>
          <p:nvPr/>
        </p:nvCxnSpPr>
        <p:spPr>
          <a:xfrm>
            <a:off x="684017" y="3506937"/>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F141B7F-D321-4382-B30A-08BDCF09DA2A}"/>
              </a:ext>
            </a:extLst>
          </p:cNvPr>
          <p:cNvCxnSpPr>
            <a:cxnSpLocks/>
          </p:cNvCxnSpPr>
          <p:nvPr/>
        </p:nvCxnSpPr>
        <p:spPr>
          <a:xfrm>
            <a:off x="684017" y="4522356"/>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E1C5448-F556-4AE0-A3C4-A8E0078F92CD}"/>
              </a:ext>
            </a:extLst>
          </p:cNvPr>
          <p:cNvCxnSpPr>
            <a:cxnSpLocks/>
          </p:cNvCxnSpPr>
          <p:nvPr/>
        </p:nvCxnSpPr>
        <p:spPr>
          <a:xfrm>
            <a:off x="684017" y="5537775"/>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CFF675F-6558-44CE-B95A-CB893D87CE4D}"/>
              </a:ext>
            </a:extLst>
          </p:cNvPr>
          <p:cNvCxnSpPr>
            <a:cxnSpLocks/>
          </p:cNvCxnSpPr>
          <p:nvPr/>
        </p:nvCxnSpPr>
        <p:spPr>
          <a:xfrm>
            <a:off x="684017" y="6553196"/>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ABE70512-B837-4841-B763-AD2A4A527D12}"/>
              </a:ext>
            </a:extLst>
          </p:cNvPr>
          <p:cNvSpPr>
            <a:spLocks noChangeAspect="1"/>
          </p:cNvSpPr>
          <p:nvPr/>
        </p:nvSpPr>
        <p:spPr>
          <a:xfrm>
            <a:off x="684017" y="1720271"/>
            <a:ext cx="527076" cy="52707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1</a:t>
            </a:r>
          </a:p>
        </p:txBody>
      </p:sp>
      <p:sp>
        <p:nvSpPr>
          <p:cNvPr id="22" name="Oval 21">
            <a:extLst>
              <a:ext uri="{FF2B5EF4-FFF2-40B4-BE49-F238E27FC236}">
                <a16:creationId xmlns:a16="http://schemas.microsoft.com/office/drawing/2014/main" id="{D163A847-C07E-4439-80EF-7DDD7DE8FFF0}"/>
              </a:ext>
            </a:extLst>
          </p:cNvPr>
          <p:cNvSpPr>
            <a:spLocks noChangeAspect="1"/>
          </p:cNvSpPr>
          <p:nvPr/>
        </p:nvSpPr>
        <p:spPr>
          <a:xfrm>
            <a:off x="684017" y="2735690"/>
            <a:ext cx="527076" cy="5270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2</a:t>
            </a:r>
          </a:p>
        </p:txBody>
      </p:sp>
      <p:sp>
        <p:nvSpPr>
          <p:cNvPr id="23" name="Oval 22">
            <a:extLst>
              <a:ext uri="{FF2B5EF4-FFF2-40B4-BE49-F238E27FC236}">
                <a16:creationId xmlns:a16="http://schemas.microsoft.com/office/drawing/2014/main" id="{260537BF-925E-4370-A915-B50E23DC30A7}"/>
              </a:ext>
            </a:extLst>
          </p:cNvPr>
          <p:cNvSpPr>
            <a:spLocks noChangeAspect="1"/>
          </p:cNvSpPr>
          <p:nvPr/>
        </p:nvSpPr>
        <p:spPr>
          <a:xfrm>
            <a:off x="684017" y="3751109"/>
            <a:ext cx="527076" cy="5270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3</a:t>
            </a:r>
          </a:p>
        </p:txBody>
      </p:sp>
      <p:sp>
        <p:nvSpPr>
          <p:cNvPr id="24" name="Oval 23">
            <a:extLst>
              <a:ext uri="{FF2B5EF4-FFF2-40B4-BE49-F238E27FC236}">
                <a16:creationId xmlns:a16="http://schemas.microsoft.com/office/drawing/2014/main" id="{8D8FB372-BB7C-4A39-BE0A-5D7DF9B17294}"/>
              </a:ext>
            </a:extLst>
          </p:cNvPr>
          <p:cNvSpPr>
            <a:spLocks noChangeAspect="1"/>
          </p:cNvSpPr>
          <p:nvPr/>
        </p:nvSpPr>
        <p:spPr>
          <a:xfrm>
            <a:off x="684017" y="4766528"/>
            <a:ext cx="527076" cy="5270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4</a:t>
            </a:r>
          </a:p>
        </p:txBody>
      </p:sp>
      <p:sp>
        <p:nvSpPr>
          <p:cNvPr id="25" name="Oval 24">
            <a:extLst>
              <a:ext uri="{FF2B5EF4-FFF2-40B4-BE49-F238E27FC236}">
                <a16:creationId xmlns:a16="http://schemas.microsoft.com/office/drawing/2014/main" id="{FD79778B-4228-4998-84CE-772CB84ED757}"/>
              </a:ext>
            </a:extLst>
          </p:cNvPr>
          <p:cNvSpPr>
            <a:spLocks noChangeAspect="1"/>
          </p:cNvSpPr>
          <p:nvPr/>
        </p:nvSpPr>
        <p:spPr>
          <a:xfrm>
            <a:off x="684017" y="5781947"/>
            <a:ext cx="527076" cy="52707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white"/>
                </a:solidFill>
                <a:effectLst/>
                <a:uLnTx/>
                <a:uFillTx/>
                <a:latin typeface="Calibri"/>
                <a:ea typeface="+mn-ea"/>
                <a:cs typeface="+mn-cs"/>
              </a:rPr>
              <a:t>5</a:t>
            </a:r>
          </a:p>
        </p:txBody>
      </p:sp>
      <p:sp>
        <p:nvSpPr>
          <p:cNvPr id="26" name="Rectangle 25">
            <a:extLst>
              <a:ext uri="{FF2B5EF4-FFF2-40B4-BE49-F238E27FC236}">
                <a16:creationId xmlns:a16="http://schemas.microsoft.com/office/drawing/2014/main" id="{C0193AD4-F943-48F0-BB20-1A1068425AE6}"/>
              </a:ext>
            </a:extLst>
          </p:cNvPr>
          <p:cNvSpPr/>
          <p:nvPr/>
        </p:nvSpPr>
        <p:spPr>
          <a:xfrm>
            <a:off x="1353036" y="1476099"/>
            <a:ext cx="9849586"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effectLst/>
              <a:uLnTx/>
              <a:uFillTx/>
              <a:latin typeface="Calibri"/>
              <a:ea typeface="+mn-ea"/>
              <a:cs typeface="+mn-cs"/>
            </a:endParaRPr>
          </a:p>
        </p:txBody>
      </p:sp>
      <p:sp>
        <p:nvSpPr>
          <p:cNvPr id="27" name="Rectangle 26">
            <a:extLst>
              <a:ext uri="{FF2B5EF4-FFF2-40B4-BE49-F238E27FC236}">
                <a16:creationId xmlns:a16="http://schemas.microsoft.com/office/drawing/2014/main" id="{D226B728-6495-406B-B72D-24CDE5FFE0CE}"/>
              </a:ext>
            </a:extLst>
          </p:cNvPr>
          <p:cNvSpPr/>
          <p:nvPr/>
        </p:nvSpPr>
        <p:spPr>
          <a:xfrm>
            <a:off x="1353035" y="2494467"/>
            <a:ext cx="9849584"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prstClr val="black"/>
                </a:solidFill>
                <a:latin typeface="Calibri"/>
              </a:rPr>
              <a:t>PRODUCT  TYPE: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The master data set was classified into 4 groups and were factorized</a:t>
            </a:r>
          </a:p>
        </p:txBody>
      </p:sp>
      <p:sp>
        <p:nvSpPr>
          <p:cNvPr id="29" name="Rectangle 28">
            <a:extLst>
              <a:ext uri="{FF2B5EF4-FFF2-40B4-BE49-F238E27FC236}">
                <a16:creationId xmlns:a16="http://schemas.microsoft.com/office/drawing/2014/main" id="{B7EC440C-C56C-4E65-97F5-F66BC5C5C490}"/>
              </a:ext>
            </a:extLst>
          </p:cNvPr>
          <p:cNvSpPr/>
          <p:nvPr/>
        </p:nvSpPr>
        <p:spPr>
          <a:xfrm>
            <a:off x="1353031" y="3503993"/>
            <a:ext cx="9849585"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PRIVATE LABEL/NATIONAL BRAND: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In addition to a more general analysis of the data, to better understand market trends for the two brands (private/national), data was divided accordingly and analyzed</a:t>
            </a:r>
            <a:endParaRPr kumimoji="0" lang="en-US" sz="1400" i="0" u="none" strike="noStrike" kern="1200" cap="none" spc="0" normalizeH="0" baseline="0" noProof="0" dirty="0">
              <a:ln>
                <a:noFill/>
              </a:ln>
              <a:solidFill>
                <a:prstClr val="black"/>
              </a:solidFill>
              <a:effectLst/>
              <a:uLnTx/>
              <a:uFillTx/>
              <a:latin typeface="Calibri"/>
              <a:ea typeface="+mn-ea"/>
              <a:cs typeface="+mn-cs"/>
            </a:endParaRPr>
          </a:p>
        </p:txBody>
      </p:sp>
      <p:sp>
        <p:nvSpPr>
          <p:cNvPr id="30" name="Rectangle 29">
            <a:extLst>
              <a:ext uri="{FF2B5EF4-FFF2-40B4-BE49-F238E27FC236}">
                <a16:creationId xmlns:a16="http://schemas.microsoft.com/office/drawing/2014/main" id="{3086471D-1E55-4EE1-AA45-22037801DDCD}"/>
              </a:ext>
            </a:extLst>
          </p:cNvPr>
          <p:cNvSpPr/>
          <p:nvPr/>
        </p:nvSpPr>
        <p:spPr>
          <a:xfrm>
            <a:off x="1171208" y="5499257"/>
            <a:ext cx="9849584"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prstClr val="black"/>
                </a:solidFill>
                <a:latin typeface="Calibri"/>
              </a:rPr>
              <a:t> FACTORIZATION OF CATEGORICAL VARIABLES: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Variables such as Packaging type, region, product type, etc. were factorized to perform regression analysis on the data. </a:t>
            </a:r>
          </a:p>
        </p:txBody>
      </p:sp>
      <p:sp>
        <p:nvSpPr>
          <p:cNvPr id="31" name="Title 1">
            <a:extLst>
              <a:ext uri="{FF2B5EF4-FFF2-40B4-BE49-F238E27FC236}">
                <a16:creationId xmlns:a16="http://schemas.microsoft.com/office/drawing/2014/main" id="{E21C43D2-459A-4C85-A90E-E1FB14904D2E}"/>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DATA OVERVIEW</a:t>
            </a:r>
          </a:p>
        </p:txBody>
      </p:sp>
      <p:sp>
        <p:nvSpPr>
          <p:cNvPr id="32" name="Rectangle 31">
            <a:extLst>
              <a:ext uri="{FF2B5EF4-FFF2-40B4-BE49-F238E27FC236}">
                <a16:creationId xmlns:a16="http://schemas.microsoft.com/office/drawing/2014/main" id="{54B8C74D-7350-4900-BCC1-4B884F3DC75D}"/>
              </a:ext>
            </a:extLst>
          </p:cNvPr>
          <p:cNvSpPr/>
          <p:nvPr/>
        </p:nvSpPr>
        <p:spPr>
          <a:xfrm>
            <a:off x="1353032" y="1560162"/>
            <a:ext cx="9849584"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prstClr val="black"/>
                </a:solidFill>
                <a:latin typeface="Calibri"/>
              </a:rPr>
              <a:t>PARENT GROUP:</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The master data set consists of 118 product types that were further categorized into 7 core product types based on their corresponding food group</a:t>
            </a:r>
          </a:p>
        </p:txBody>
      </p:sp>
      <p:sp>
        <p:nvSpPr>
          <p:cNvPr id="33" name="Rectangle 32">
            <a:extLst>
              <a:ext uri="{FF2B5EF4-FFF2-40B4-BE49-F238E27FC236}">
                <a16:creationId xmlns:a16="http://schemas.microsoft.com/office/drawing/2014/main" id="{F7F8D065-97FD-4A47-BCE9-949E19924510}"/>
              </a:ext>
            </a:extLst>
          </p:cNvPr>
          <p:cNvSpPr/>
          <p:nvPr/>
        </p:nvSpPr>
        <p:spPr>
          <a:xfrm>
            <a:off x="1353031" y="4557932"/>
            <a:ext cx="9849584"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prstClr val="black"/>
                </a:solidFill>
                <a:latin typeface="Calibri"/>
              </a:rPr>
              <a:t>PRODUCT DESCRIPTION, MAJOR BRAND, MANUFACTURER, UPC &amp; CATEGORY: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We removed the above variables to offer more meaningful and targeted marketing insights</a:t>
            </a:r>
            <a:endParaRPr kumimoji="0" lang="en-US" sz="140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989031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BB124-08D3-4E28-BFA4-7129A3F697E2}"/>
              </a:ext>
            </a:extLst>
          </p:cNvPr>
          <p:cNvSpPr>
            <a:spLocks noGrp="1"/>
          </p:cNvSpPr>
          <p:nvPr>
            <p:ph type="title"/>
          </p:nvPr>
        </p:nvSpPr>
        <p:spPr>
          <a:xfrm>
            <a:off x="838200" y="3768"/>
            <a:ext cx="10515600" cy="926102"/>
          </a:xfrm>
        </p:spPr>
        <p:txBody>
          <a:bodyPr/>
          <a:lstStyle/>
          <a:p>
            <a:r>
              <a:rPr lang="en-US" b="1" dirty="0"/>
              <a:t>SALES PATTERN</a:t>
            </a:r>
          </a:p>
        </p:txBody>
      </p:sp>
      <p:sp>
        <p:nvSpPr>
          <p:cNvPr id="22" name="Rectangle 21">
            <a:extLst>
              <a:ext uri="{FF2B5EF4-FFF2-40B4-BE49-F238E27FC236}">
                <a16:creationId xmlns:a16="http://schemas.microsoft.com/office/drawing/2014/main" id="{C2F71A14-AB15-4195-9DA3-BA2720724C5D}"/>
              </a:ext>
            </a:extLst>
          </p:cNvPr>
          <p:cNvSpPr/>
          <p:nvPr/>
        </p:nvSpPr>
        <p:spPr>
          <a:xfrm>
            <a:off x="7427822" y="1072206"/>
            <a:ext cx="4552299" cy="2745626"/>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F555E0F1-09E7-4C9B-AC49-50CAE370D65F}"/>
              </a:ext>
            </a:extLst>
          </p:cNvPr>
          <p:cNvSpPr txBox="1"/>
          <p:nvPr/>
        </p:nvSpPr>
        <p:spPr>
          <a:xfrm>
            <a:off x="1312287" y="1318775"/>
            <a:ext cx="5954269" cy="307777"/>
          </a:xfrm>
          <a:prstGeom prst="rect">
            <a:avLst/>
          </a:prstGeom>
          <a:noFill/>
        </p:spPr>
        <p:txBody>
          <a:bodyPr wrap="square" lIns="91440" tIns="45720" rIns="91440" bIns="45720" rtlCol="0" anchor="t">
            <a:spAutoFit/>
          </a:bodyPr>
          <a:lstStyle/>
          <a:p>
            <a:r>
              <a:rPr lang="en-US" sz="1400" b="1" dirty="0">
                <a:ea typeface="+mn-lt"/>
                <a:cs typeface="+mn-lt"/>
              </a:rPr>
              <a:t>National brands </a:t>
            </a:r>
            <a:r>
              <a:rPr lang="en-US" sz="1400" dirty="0">
                <a:ea typeface="+mn-lt"/>
                <a:cs typeface="+mn-lt"/>
              </a:rPr>
              <a:t>account for 74% of total units sold from 2018 through 2020 </a:t>
            </a:r>
            <a:endParaRPr lang="en-US" dirty="0"/>
          </a:p>
        </p:txBody>
      </p:sp>
      <p:sp>
        <p:nvSpPr>
          <p:cNvPr id="25" name="Rectangle 24">
            <a:extLst>
              <a:ext uri="{FF2B5EF4-FFF2-40B4-BE49-F238E27FC236}">
                <a16:creationId xmlns:a16="http://schemas.microsoft.com/office/drawing/2014/main" id="{FC2ED682-BF58-44D7-8BE6-974BAA7BB8AF}"/>
              </a:ext>
            </a:extLst>
          </p:cNvPr>
          <p:cNvSpPr>
            <a:spLocks noChangeAspect="1"/>
          </p:cNvSpPr>
          <p:nvPr/>
        </p:nvSpPr>
        <p:spPr>
          <a:xfrm>
            <a:off x="634571" y="1154085"/>
            <a:ext cx="624548" cy="624548"/>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chemeClr val="accent5">
                    <a:lumMod val="60000"/>
                    <a:lumOff val="40000"/>
                  </a:schemeClr>
                </a:solidFill>
                <a:effectLst/>
                <a:uLnTx/>
                <a:uFillTx/>
                <a:latin typeface="Calibri"/>
                <a:ea typeface="+mn-ea"/>
                <a:cs typeface="+mn-cs"/>
              </a:rPr>
              <a:t>1</a:t>
            </a:r>
          </a:p>
        </p:txBody>
      </p:sp>
      <p:sp>
        <p:nvSpPr>
          <p:cNvPr id="28" name="TextBox 27">
            <a:extLst>
              <a:ext uri="{FF2B5EF4-FFF2-40B4-BE49-F238E27FC236}">
                <a16:creationId xmlns:a16="http://schemas.microsoft.com/office/drawing/2014/main" id="{0B086E10-8327-4835-A710-7F08CA0F65CA}"/>
              </a:ext>
            </a:extLst>
          </p:cNvPr>
          <p:cNvSpPr txBox="1"/>
          <p:nvPr/>
        </p:nvSpPr>
        <p:spPr>
          <a:xfrm>
            <a:off x="1312286" y="1924515"/>
            <a:ext cx="5954270" cy="523220"/>
          </a:xfrm>
          <a:prstGeom prst="rect">
            <a:avLst/>
          </a:prstGeom>
          <a:noFill/>
        </p:spPr>
        <p:txBody>
          <a:bodyPr wrap="square" lIns="91440" tIns="45720" rIns="91440" bIns="45720" rtlCol="0" anchor="t">
            <a:spAutoFit/>
          </a:bodyPr>
          <a:lstStyle/>
          <a:p>
            <a:r>
              <a:rPr lang="en-US" sz="1400" dirty="0"/>
              <a:t>While </a:t>
            </a:r>
            <a:r>
              <a:rPr lang="en-US" sz="1400" b="1" dirty="0">
                <a:solidFill>
                  <a:srgbClr val="000000"/>
                </a:solidFill>
              </a:rPr>
              <a:t>demand prior to COVID was  </a:t>
            </a:r>
            <a:r>
              <a:rPr lang="en-US" sz="1400" dirty="0">
                <a:solidFill>
                  <a:srgbClr val="000000"/>
                </a:solidFill>
              </a:rPr>
              <a:t>(+/-47%)</a:t>
            </a:r>
            <a:r>
              <a:rPr lang="en-US" sz="1400" dirty="0"/>
              <a:t>, we observe a slight </a:t>
            </a:r>
            <a:r>
              <a:rPr lang="en-US" sz="1400" b="1" dirty="0">
                <a:solidFill>
                  <a:srgbClr val="000000"/>
                </a:solidFill>
              </a:rPr>
              <a:t>increase in demand</a:t>
            </a:r>
            <a:r>
              <a:rPr lang="en-US" sz="1400" b="1" dirty="0">
                <a:solidFill>
                  <a:schemeClr val="accent3">
                    <a:lumMod val="60000"/>
                    <a:lumOff val="40000"/>
                  </a:schemeClr>
                </a:solidFill>
              </a:rPr>
              <a:t> </a:t>
            </a:r>
            <a:r>
              <a:rPr lang="en-US" sz="1400" dirty="0"/>
              <a:t>(+/-53%) after February 2020, </a:t>
            </a:r>
            <a:r>
              <a:rPr lang="en-US" sz="1400" dirty="0">
                <a:solidFill>
                  <a:srgbClr val="000000"/>
                </a:solidFill>
              </a:rPr>
              <a:t>right </a:t>
            </a:r>
            <a:r>
              <a:rPr lang="en-US" sz="1400" b="1" dirty="0">
                <a:solidFill>
                  <a:srgbClr val="000000"/>
                </a:solidFill>
              </a:rPr>
              <a:t>after COVID </a:t>
            </a:r>
            <a:r>
              <a:rPr lang="en-US" sz="1400" dirty="0"/>
              <a:t>hit the US </a:t>
            </a:r>
          </a:p>
        </p:txBody>
      </p:sp>
      <p:sp>
        <p:nvSpPr>
          <p:cNvPr id="29" name="Rectangle 28">
            <a:extLst>
              <a:ext uri="{FF2B5EF4-FFF2-40B4-BE49-F238E27FC236}">
                <a16:creationId xmlns:a16="http://schemas.microsoft.com/office/drawing/2014/main" id="{7C6AD476-6ED9-4EDD-892E-BD5502FDBE08}"/>
              </a:ext>
            </a:extLst>
          </p:cNvPr>
          <p:cNvSpPr>
            <a:spLocks noChangeAspect="1"/>
          </p:cNvSpPr>
          <p:nvPr/>
        </p:nvSpPr>
        <p:spPr>
          <a:xfrm>
            <a:off x="634571" y="1982708"/>
            <a:ext cx="624548" cy="624548"/>
          </a:xfrm>
          <a:prstGeom prst="rect">
            <a:avLst/>
          </a:pr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a:solidFill>
                  <a:schemeClr val="accent3">
                    <a:lumMod val="60000"/>
                    <a:lumOff val="40000"/>
                  </a:schemeClr>
                </a:solidFill>
                <a:latin typeface="Calibri"/>
              </a:rPr>
              <a:t>2</a:t>
            </a:r>
            <a:endParaRPr kumimoji="0" lang="en-US" sz="2400" b="1" i="0" u="none" strike="noStrike" kern="1200" cap="none" spc="0" normalizeH="0" baseline="0" noProof="0">
              <a:ln>
                <a:noFill/>
              </a:ln>
              <a:solidFill>
                <a:schemeClr val="accent3">
                  <a:lumMod val="60000"/>
                  <a:lumOff val="40000"/>
                </a:schemeClr>
              </a:solidFill>
              <a:effectLst/>
              <a:uLnTx/>
              <a:uFillTx/>
              <a:latin typeface="Calibri"/>
              <a:ea typeface="+mn-ea"/>
              <a:cs typeface="+mn-cs"/>
            </a:endParaRPr>
          </a:p>
        </p:txBody>
      </p:sp>
      <p:sp>
        <p:nvSpPr>
          <p:cNvPr id="30" name="TextBox 29">
            <a:extLst>
              <a:ext uri="{FF2B5EF4-FFF2-40B4-BE49-F238E27FC236}">
                <a16:creationId xmlns:a16="http://schemas.microsoft.com/office/drawing/2014/main" id="{E680D68F-25E3-4069-B355-3A0669E24BCD}"/>
              </a:ext>
            </a:extLst>
          </p:cNvPr>
          <p:cNvSpPr txBox="1"/>
          <p:nvPr/>
        </p:nvSpPr>
        <p:spPr>
          <a:xfrm>
            <a:off x="1312286" y="2810599"/>
            <a:ext cx="5954270" cy="523220"/>
          </a:xfrm>
          <a:prstGeom prst="rect">
            <a:avLst/>
          </a:prstGeom>
          <a:noFill/>
        </p:spPr>
        <p:txBody>
          <a:bodyPr wrap="square" lIns="91440" tIns="45720" rIns="91440" bIns="45720" rtlCol="0" anchor="t">
            <a:spAutoFit/>
          </a:bodyPr>
          <a:lstStyle/>
          <a:p>
            <a:r>
              <a:rPr lang="en-US" sz="1400" dirty="0">
                <a:ea typeface="+mn-lt"/>
                <a:cs typeface="+mn-lt"/>
              </a:rPr>
              <a:t>In terms of </a:t>
            </a:r>
            <a:r>
              <a:rPr lang="en-US" sz="1400" b="1" dirty="0">
                <a:ea typeface="+mn-lt"/>
                <a:cs typeface="+mn-lt"/>
              </a:rPr>
              <a:t>revenue</a:t>
            </a:r>
            <a:r>
              <a:rPr lang="en-US" sz="1400" dirty="0">
                <a:ea typeface="+mn-lt"/>
                <a:cs typeface="+mn-lt"/>
              </a:rPr>
              <a:t>, out of 4</a:t>
            </a:r>
            <a:r>
              <a:rPr lang="en-US" sz="1400" b="1" dirty="0">
                <a:ea typeface="+mn-lt"/>
                <a:cs typeface="+mn-lt"/>
              </a:rPr>
              <a:t> </a:t>
            </a:r>
            <a:r>
              <a:rPr lang="en-US" sz="1400" dirty="0">
                <a:ea typeface="+mn-lt"/>
                <a:cs typeface="+mn-lt"/>
              </a:rPr>
              <a:t>product groups</a:t>
            </a:r>
            <a:r>
              <a:rPr lang="en-US" sz="1400" b="1" dirty="0">
                <a:ea typeface="+mn-lt"/>
                <a:cs typeface="+mn-lt"/>
              </a:rPr>
              <a:t>, Microwaveable popcorn </a:t>
            </a:r>
            <a:r>
              <a:rPr lang="en-US" sz="1400" dirty="0">
                <a:ea typeface="+mn-lt"/>
                <a:cs typeface="+mn-lt"/>
              </a:rPr>
              <a:t>has the </a:t>
            </a:r>
            <a:r>
              <a:rPr lang="en-US" sz="1400" b="1" dirty="0">
                <a:ea typeface="+mn-lt"/>
                <a:cs typeface="+mn-lt"/>
              </a:rPr>
              <a:t>highest market share (81%) in National brand </a:t>
            </a:r>
            <a:r>
              <a:rPr lang="en-US" sz="1400" dirty="0">
                <a:ea typeface="+mn-lt"/>
                <a:cs typeface="+mn-lt"/>
              </a:rPr>
              <a:t>and</a:t>
            </a:r>
            <a:r>
              <a:rPr lang="en-US" sz="1400" b="1" dirty="0">
                <a:ea typeface="+mn-lt"/>
                <a:cs typeface="+mn-lt"/>
              </a:rPr>
              <a:t> 79%</a:t>
            </a:r>
            <a:r>
              <a:rPr lang="en-US" sz="1400" dirty="0">
                <a:ea typeface="+mn-lt"/>
                <a:cs typeface="+mn-lt"/>
              </a:rPr>
              <a:t> for </a:t>
            </a:r>
            <a:r>
              <a:rPr lang="en-US" sz="1400" b="1" dirty="0">
                <a:ea typeface="+mn-lt"/>
                <a:cs typeface="+mn-lt"/>
              </a:rPr>
              <a:t>Private label.</a:t>
            </a:r>
            <a:endParaRPr lang="en-US" dirty="0"/>
          </a:p>
        </p:txBody>
      </p:sp>
      <p:sp>
        <p:nvSpPr>
          <p:cNvPr id="31" name="Rectangle 30">
            <a:extLst>
              <a:ext uri="{FF2B5EF4-FFF2-40B4-BE49-F238E27FC236}">
                <a16:creationId xmlns:a16="http://schemas.microsoft.com/office/drawing/2014/main" id="{65AB97F8-A665-4B44-BD41-9B0CF7F65DB8}"/>
              </a:ext>
            </a:extLst>
          </p:cNvPr>
          <p:cNvSpPr>
            <a:spLocks noChangeAspect="1"/>
          </p:cNvSpPr>
          <p:nvPr/>
        </p:nvSpPr>
        <p:spPr>
          <a:xfrm>
            <a:off x="634571" y="2862145"/>
            <a:ext cx="624548" cy="624548"/>
          </a:xfrm>
          <a:prstGeom prst="rect">
            <a:avLst/>
          </a:prstGeom>
          <a:noFill/>
          <a:ln w="28575">
            <a:solidFill>
              <a:srgbClr val="DE772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a:solidFill>
                  <a:srgbClr val="DE7722"/>
                </a:solidFill>
                <a:latin typeface="Calibri"/>
              </a:rPr>
              <a:t>3</a:t>
            </a:r>
            <a:endParaRPr kumimoji="0" lang="en-US" sz="2400" b="1" i="0" u="none" strike="noStrike" kern="1200" cap="none" spc="0" normalizeH="0" baseline="0" noProof="0">
              <a:ln>
                <a:noFill/>
              </a:ln>
              <a:solidFill>
                <a:srgbClr val="DE7722"/>
              </a:solidFill>
              <a:effectLst/>
              <a:uLnTx/>
              <a:uFillTx/>
              <a:latin typeface="Calibri"/>
              <a:ea typeface="+mn-ea"/>
              <a:cs typeface="+mn-cs"/>
            </a:endParaRPr>
          </a:p>
        </p:txBody>
      </p:sp>
      <p:grpSp>
        <p:nvGrpSpPr>
          <p:cNvPr id="35" name="Group 34">
            <a:extLst>
              <a:ext uri="{FF2B5EF4-FFF2-40B4-BE49-F238E27FC236}">
                <a16:creationId xmlns:a16="http://schemas.microsoft.com/office/drawing/2014/main" id="{C219A13B-0B5E-4E8D-B39F-44901C63C712}"/>
              </a:ext>
            </a:extLst>
          </p:cNvPr>
          <p:cNvGrpSpPr/>
          <p:nvPr/>
        </p:nvGrpSpPr>
        <p:grpSpPr>
          <a:xfrm>
            <a:off x="595005" y="3661435"/>
            <a:ext cx="5862264" cy="3046324"/>
            <a:chOff x="7271191" y="3913283"/>
            <a:chExt cx="4552299" cy="2851791"/>
          </a:xfrm>
        </p:grpSpPr>
        <p:sp>
          <p:nvSpPr>
            <p:cNvPr id="36" name="Rectangle 35">
              <a:extLst>
                <a:ext uri="{FF2B5EF4-FFF2-40B4-BE49-F238E27FC236}">
                  <a16:creationId xmlns:a16="http://schemas.microsoft.com/office/drawing/2014/main" id="{7A59F7D3-F5C2-413A-AB02-F503A24475AE}"/>
                </a:ext>
              </a:extLst>
            </p:cNvPr>
            <p:cNvSpPr/>
            <p:nvPr/>
          </p:nvSpPr>
          <p:spPr>
            <a:xfrm>
              <a:off x="7271191" y="4019448"/>
              <a:ext cx="4552299" cy="2745626"/>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9252C86-8D93-4C8E-981B-70A9CE22EF51}"/>
                </a:ext>
              </a:extLst>
            </p:cNvPr>
            <p:cNvSpPr/>
            <p:nvPr/>
          </p:nvSpPr>
          <p:spPr>
            <a:xfrm>
              <a:off x="8114617" y="3913283"/>
              <a:ext cx="2865446" cy="221560"/>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rPr>
                <a:t>TOP 5 PRODUCT GROUPS</a:t>
              </a:r>
            </a:p>
          </p:txBody>
        </p:sp>
      </p:grpSp>
      <p:graphicFrame>
        <p:nvGraphicFramePr>
          <p:cNvPr id="19" name="Object 18">
            <a:extLst>
              <a:ext uri="{FF2B5EF4-FFF2-40B4-BE49-F238E27FC236}">
                <a16:creationId xmlns:a16="http://schemas.microsoft.com/office/drawing/2014/main" id="{7CD12851-01D2-4422-ADF0-F1E00D18BC49}"/>
              </a:ext>
            </a:extLst>
          </p:cNvPr>
          <p:cNvGraphicFramePr>
            <a:graphicFrameLocks noChangeAspect="1"/>
          </p:cNvGraphicFramePr>
          <p:nvPr/>
        </p:nvGraphicFramePr>
        <p:xfrm>
          <a:off x="761505" y="5180981"/>
          <a:ext cx="5529262" cy="1562100"/>
        </p:xfrm>
        <a:graphic>
          <a:graphicData uri="http://schemas.openxmlformats.org/presentationml/2006/ole">
            <mc:AlternateContent xmlns:mc="http://schemas.openxmlformats.org/markup-compatibility/2006">
              <mc:Choice xmlns:v="urn:schemas-microsoft-com:vml" Requires="v">
                <p:oleObj name="Worksheet" r:id="rId3" imgW="4584823" imgH="1295227" progId="Excel.Sheet.12">
                  <p:embed/>
                </p:oleObj>
              </mc:Choice>
              <mc:Fallback>
                <p:oleObj name="Worksheet" r:id="rId3" imgW="4584823" imgH="1295227" progId="Excel.Sheet.12">
                  <p:embed/>
                  <p:pic>
                    <p:nvPicPr>
                      <p:cNvPr id="19" name="Object 18">
                        <a:extLst>
                          <a:ext uri="{FF2B5EF4-FFF2-40B4-BE49-F238E27FC236}">
                            <a16:creationId xmlns:a16="http://schemas.microsoft.com/office/drawing/2014/main" id="{7CD12851-01D2-4422-ADF0-F1E00D18BC49}"/>
                          </a:ext>
                        </a:extLst>
                      </p:cNvPr>
                      <p:cNvPicPr/>
                      <p:nvPr/>
                    </p:nvPicPr>
                    <p:blipFill>
                      <a:blip r:embed="rId4"/>
                      <a:stretch>
                        <a:fillRect/>
                      </a:stretch>
                    </p:blipFill>
                    <p:spPr>
                      <a:xfrm>
                        <a:off x="761505" y="5180981"/>
                        <a:ext cx="5529262" cy="1562100"/>
                      </a:xfrm>
                      <a:prstGeom prst="rect">
                        <a:avLst/>
                      </a:prstGeom>
                    </p:spPr>
                  </p:pic>
                </p:oleObj>
              </mc:Fallback>
            </mc:AlternateContent>
          </a:graphicData>
        </a:graphic>
      </p:graphicFrame>
      <p:graphicFrame>
        <p:nvGraphicFramePr>
          <p:cNvPr id="20" name="Chart 19">
            <a:extLst>
              <a:ext uri="{FF2B5EF4-FFF2-40B4-BE49-F238E27FC236}">
                <a16:creationId xmlns:a16="http://schemas.microsoft.com/office/drawing/2014/main" id="{4C1EC658-0D61-4DB9-899A-03C84F4EC6BF}"/>
              </a:ext>
            </a:extLst>
          </p:cNvPr>
          <p:cNvGraphicFramePr>
            <a:graphicFrameLocks/>
          </p:cNvGraphicFramePr>
          <p:nvPr/>
        </p:nvGraphicFramePr>
        <p:xfrm>
          <a:off x="7408121" y="1140552"/>
          <a:ext cx="4572000" cy="2776634"/>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1" name="Chart 20">
            <a:extLst>
              <a:ext uri="{FF2B5EF4-FFF2-40B4-BE49-F238E27FC236}">
                <a16:creationId xmlns:a16="http://schemas.microsoft.com/office/drawing/2014/main" id="{FF3DC268-F88E-4985-BF47-5AF0A50AE3CD}"/>
              </a:ext>
            </a:extLst>
          </p:cNvPr>
          <p:cNvGraphicFramePr>
            <a:graphicFrameLocks/>
          </p:cNvGraphicFramePr>
          <p:nvPr/>
        </p:nvGraphicFramePr>
        <p:xfrm>
          <a:off x="7408121" y="3811067"/>
          <a:ext cx="4572000" cy="277663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3" name="Object 22">
            <a:extLst>
              <a:ext uri="{FF2B5EF4-FFF2-40B4-BE49-F238E27FC236}">
                <a16:creationId xmlns:a16="http://schemas.microsoft.com/office/drawing/2014/main" id="{9BFCF149-2B54-49E6-9D3A-9E0A543597D4}"/>
              </a:ext>
            </a:extLst>
          </p:cNvPr>
          <p:cNvGraphicFramePr>
            <a:graphicFrameLocks noChangeAspect="1"/>
          </p:cNvGraphicFramePr>
          <p:nvPr/>
        </p:nvGraphicFramePr>
        <p:xfrm>
          <a:off x="834579" y="3898109"/>
          <a:ext cx="5416996" cy="1282780"/>
        </p:xfrm>
        <a:graphic>
          <a:graphicData uri="http://schemas.openxmlformats.org/presentationml/2006/ole">
            <mc:AlternateContent xmlns:mc="http://schemas.openxmlformats.org/markup-compatibility/2006">
              <mc:Choice xmlns:v="urn:schemas-microsoft-com:vml" Requires="v">
                <p:oleObj name="Worksheet" r:id="rId7" imgW="4692539" imgH="1111308" progId="Excel.Sheet.12">
                  <p:embed/>
                </p:oleObj>
              </mc:Choice>
              <mc:Fallback>
                <p:oleObj name="Worksheet" r:id="rId7" imgW="4692539" imgH="1111308" progId="Excel.Sheet.12">
                  <p:embed/>
                  <p:pic>
                    <p:nvPicPr>
                      <p:cNvPr id="23" name="Object 22">
                        <a:extLst>
                          <a:ext uri="{FF2B5EF4-FFF2-40B4-BE49-F238E27FC236}">
                            <a16:creationId xmlns:a16="http://schemas.microsoft.com/office/drawing/2014/main" id="{9BFCF149-2B54-49E6-9D3A-9E0A543597D4}"/>
                          </a:ext>
                        </a:extLst>
                      </p:cNvPr>
                      <p:cNvPicPr/>
                      <p:nvPr/>
                    </p:nvPicPr>
                    <p:blipFill>
                      <a:blip r:embed="rId8"/>
                      <a:stretch>
                        <a:fillRect/>
                      </a:stretch>
                    </p:blipFill>
                    <p:spPr>
                      <a:xfrm>
                        <a:off x="834579" y="3898109"/>
                        <a:ext cx="5416996" cy="1282780"/>
                      </a:xfrm>
                      <a:prstGeom prst="rect">
                        <a:avLst/>
                      </a:prstGeom>
                    </p:spPr>
                  </p:pic>
                </p:oleObj>
              </mc:Fallback>
            </mc:AlternateContent>
          </a:graphicData>
        </a:graphic>
      </p:graphicFrame>
      <p:sp>
        <p:nvSpPr>
          <p:cNvPr id="6" name="Rectangle 5">
            <a:extLst>
              <a:ext uri="{FF2B5EF4-FFF2-40B4-BE49-F238E27FC236}">
                <a16:creationId xmlns:a16="http://schemas.microsoft.com/office/drawing/2014/main" id="{E6382969-262D-4D80-B578-A9D868BAD2AD}"/>
              </a:ext>
            </a:extLst>
          </p:cNvPr>
          <p:cNvSpPr/>
          <p:nvPr/>
        </p:nvSpPr>
        <p:spPr>
          <a:xfrm>
            <a:off x="834579" y="4994031"/>
            <a:ext cx="5158258" cy="1516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7DA3574-7443-4BD7-A3FC-F590506C9F4A}"/>
              </a:ext>
            </a:extLst>
          </p:cNvPr>
          <p:cNvSpPr/>
          <p:nvPr/>
        </p:nvSpPr>
        <p:spPr>
          <a:xfrm>
            <a:off x="963948" y="6543478"/>
            <a:ext cx="5158258" cy="1516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0647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940B19D3-2545-4C00-88B6-A821F2CC2E0D}"/>
              </a:ext>
            </a:extLst>
          </p:cNvPr>
          <p:cNvCxnSpPr/>
          <p:nvPr/>
        </p:nvCxnSpPr>
        <p:spPr>
          <a:xfrm>
            <a:off x="6153373" y="1583515"/>
            <a:ext cx="0" cy="5099125"/>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PRICE ELASTICITY</a:t>
            </a:r>
          </a:p>
        </p:txBody>
      </p:sp>
      <p:graphicFrame>
        <p:nvGraphicFramePr>
          <p:cNvPr id="9" name="Chart 8">
            <a:extLst>
              <a:ext uri="{FF2B5EF4-FFF2-40B4-BE49-F238E27FC236}">
                <a16:creationId xmlns:a16="http://schemas.microsoft.com/office/drawing/2014/main" id="{F566A719-0EC2-41DD-A622-EACB786A0E58}"/>
              </a:ext>
            </a:extLst>
          </p:cNvPr>
          <p:cNvGraphicFramePr>
            <a:graphicFrameLocks/>
          </p:cNvGraphicFramePr>
          <p:nvPr/>
        </p:nvGraphicFramePr>
        <p:xfrm>
          <a:off x="976732" y="1114075"/>
          <a:ext cx="4882786" cy="27626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a:extLst>
              <a:ext uri="{FF2B5EF4-FFF2-40B4-BE49-F238E27FC236}">
                <a16:creationId xmlns:a16="http://schemas.microsoft.com/office/drawing/2014/main" id="{1EA36865-AD4B-487D-8272-044FB1F2CBD4}"/>
              </a:ext>
            </a:extLst>
          </p:cNvPr>
          <p:cNvGraphicFramePr>
            <a:graphicFrameLocks/>
          </p:cNvGraphicFramePr>
          <p:nvPr/>
        </p:nvGraphicFramePr>
        <p:xfrm>
          <a:off x="578073" y="3876755"/>
          <a:ext cx="5052844"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Chart 11">
            <a:extLst>
              <a:ext uri="{FF2B5EF4-FFF2-40B4-BE49-F238E27FC236}">
                <a16:creationId xmlns:a16="http://schemas.microsoft.com/office/drawing/2014/main" id="{E0873703-1735-451E-89ED-C36296368B71}"/>
              </a:ext>
            </a:extLst>
          </p:cNvPr>
          <p:cNvGraphicFramePr>
            <a:graphicFrameLocks/>
          </p:cNvGraphicFramePr>
          <p:nvPr/>
        </p:nvGraphicFramePr>
        <p:xfrm>
          <a:off x="6981316" y="1031712"/>
          <a:ext cx="4779271" cy="284504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3" name="Chart 12">
            <a:extLst>
              <a:ext uri="{FF2B5EF4-FFF2-40B4-BE49-F238E27FC236}">
                <a16:creationId xmlns:a16="http://schemas.microsoft.com/office/drawing/2014/main" id="{483E50B1-CD0C-4C4C-BCA6-81D83B95D9BA}"/>
              </a:ext>
            </a:extLst>
          </p:cNvPr>
          <p:cNvGraphicFramePr>
            <a:graphicFrameLocks/>
          </p:cNvGraphicFramePr>
          <p:nvPr/>
        </p:nvGraphicFramePr>
        <p:xfrm>
          <a:off x="6447229" y="3876755"/>
          <a:ext cx="5418949" cy="274320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121591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FLAVOR PREFERENCE</a:t>
            </a:r>
          </a:p>
        </p:txBody>
      </p:sp>
      <p:sp>
        <p:nvSpPr>
          <p:cNvPr id="59" name="Rectangle 58">
            <a:extLst>
              <a:ext uri="{FF2B5EF4-FFF2-40B4-BE49-F238E27FC236}">
                <a16:creationId xmlns:a16="http://schemas.microsoft.com/office/drawing/2014/main" id="{3B00BCA1-944F-47CB-BC92-4AFA65E64197}"/>
              </a:ext>
            </a:extLst>
          </p:cNvPr>
          <p:cNvSpPr/>
          <p:nvPr/>
        </p:nvSpPr>
        <p:spPr>
          <a:xfrm>
            <a:off x="5547001" y="1085879"/>
            <a:ext cx="6425973" cy="3267455"/>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BCE9334F-84CD-461F-8CBA-E18D5FF6C9C0}"/>
              </a:ext>
            </a:extLst>
          </p:cNvPr>
          <p:cNvSpPr txBox="1"/>
          <p:nvPr/>
        </p:nvSpPr>
        <p:spPr>
          <a:xfrm>
            <a:off x="791931" y="4542857"/>
            <a:ext cx="8872573" cy="1600438"/>
          </a:xfrm>
          <a:prstGeom prst="rect">
            <a:avLst/>
          </a:prstGeom>
          <a:noFill/>
        </p:spPr>
        <p:txBody>
          <a:bodyPr wrap="square" lIns="91440" tIns="45720" rIns="91440" bIns="45720" rtlCol="0" anchor="t">
            <a:spAutoFit/>
          </a:bodyPr>
          <a:lstStyle/>
          <a:p>
            <a:r>
              <a:rPr lang="en-US" sz="1400" dirty="0"/>
              <a:t>TOP 5 Flavors based on units sold include (excluding All Other Flavors &amp; Scents): </a:t>
            </a:r>
            <a:endParaRPr lang="en-US" sz="1400" b="1" dirty="0">
              <a:cs typeface="Calibri"/>
            </a:endParaRPr>
          </a:p>
          <a:p>
            <a:r>
              <a:rPr lang="en-US" sz="1400" dirty="0">
                <a:cs typeface="Calibri"/>
              </a:rPr>
              <a:t>1. Butter</a:t>
            </a:r>
          </a:p>
          <a:p>
            <a:r>
              <a:rPr lang="en-US" sz="1400" dirty="0">
                <a:cs typeface="Calibri"/>
              </a:rPr>
              <a:t>2. All other flavor/scent </a:t>
            </a:r>
          </a:p>
          <a:p>
            <a:r>
              <a:rPr lang="en-US" sz="1400" dirty="0">
                <a:cs typeface="Calibri"/>
              </a:rPr>
              <a:t>3. Sweet</a:t>
            </a:r>
          </a:p>
          <a:p>
            <a:r>
              <a:rPr lang="en-US" sz="1400" dirty="0">
                <a:cs typeface="Calibri"/>
              </a:rPr>
              <a:t>4. Herb &amp; Spice</a:t>
            </a:r>
          </a:p>
          <a:p>
            <a:r>
              <a:rPr lang="en-US" sz="1400" dirty="0">
                <a:cs typeface="Calibri"/>
              </a:rPr>
              <a:t>5. Cheese</a:t>
            </a:r>
          </a:p>
          <a:p>
            <a:endParaRPr lang="en-US" sz="1400" dirty="0">
              <a:cs typeface="Calibri"/>
            </a:endParaRPr>
          </a:p>
        </p:txBody>
      </p:sp>
      <p:sp>
        <p:nvSpPr>
          <p:cNvPr id="63" name="Rectangle 62">
            <a:extLst>
              <a:ext uri="{FF2B5EF4-FFF2-40B4-BE49-F238E27FC236}">
                <a16:creationId xmlns:a16="http://schemas.microsoft.com/office/drawing/2014/main" id="{A6E8FA1C-DD54-4108-9131-ABC3FD737E71}"/>
              </a:ext>
            </a:extLst>
          </p:cNvPr>
          <p:cNvSpPr>
            <a:spLocks noChangeAspect="1"/>
          </p:cNvSpPr>
          <p:nvPr/>
        </p:nvSpPr>
        <p:spPr>
          <a:xfrm>
            <a:off x="114217" y="4718528"/>
            <a:ext cx="624548" cy="624548"/>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chemeClr val="accent5">
                    <a:lumMod val="60000"/>
                    <a:lumOff val="40000"/>
                  </a:schemeClr>
                </a:solidFill>
                <a:effectLst/>
                <a:uLnTx/>
                <a:uFillTx/>
                <a:latin typeface="Calibri"/>
                <a:ea typeface="+mn-ea"/>
                <a:cs typeface="+mn-cs"/>
              </a:rPr>
              <a:t>1</a:t>
            </a:r>
          </a:p>
        </p:txBody>
      </p:sp>
      <p:sp>
        <p:nvSpPr>
          <p:cNvPr id="65" name="Rectangle 64">
            <a:extLst>
              <a:ext uri="{FF2B5EF4-FFF2-40B4-BE49-F238E27FC236}">
                <a16:creationId xmlns:a16="http://schemas.microsoft.com/office/drawing/2014/main" id="{14F15CA4-6674-43E7-B022-6AAB6643FC0F}"/>
              </a:ext>
            </a:extLst>
          </p:cNvPr>
          <p:cNvSpPr>
            <a:spLocks noChangeAspect="1"/>
          </p:cNvSpPr>
          <p:nvPr/>
        </p:nvSpPr>
        <p:spPr>
          <a:xfrm>
            <a:off x="114217" y="5921714"/>
            <a:ext cx="624548" cy="624548"/>
          </a:xfrm>
          <a:prstGeom prst="rect">
            <a:avLst/>
          </a:pr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schemeClr val="accent3">
                    <a:lumMod val="60000"/>
                    <a:lumOff val="40000"/>
                  </a:schemeClr>
                </a:solidFill>
                <a:latin typeface="Calibri"/>
              </a:rPr>
              <a:t>2</a:t>
            </a:r>
            <a:endParaRPr kumimoji="0" lang="en-US" sz="2400" b="1" i="0" u="none" strike="noStrike" kern="1200" cap="none" spc="0" normalizeH="0" baseline="0" noProof="0" dirty="0">
              <a:ln>
                <a:noFill/>
              </a:ln>
              <a:solidFill>
                <a:schemeClr val="accent3">
                  <a:lumMod val="60000"/>
                  <a:lumOff val="40000"/>
                </a:schemeClr>
              </a:solidFill>
              <a:effectLst/>
              <a:uLnTx/>
              <a:uFillTx/>
              <a:latin typeface="Calibri"/>
              <a:ea typeface="+mn-ea"/>
              <a:cs typeface="+mn-cs"/>
            </a:endParaRPr>
          </a:p>
        </p:txBody>
      </p:sp>
      <p:sp>
        <p:nvSpPr>
          <p:cNvPr id="12" name="TextBox 11">
            <a:extLst>
              <a:ext uri="{FF2B5EF4-FFF2-40B4-BE49-F238E27FC236}">
                <a16:creationId xmlns:a16="http://schemas.microsoft.com/office/drawing/2014/main" id="{0DCB0348-B0D8-40C4-B00B-59CA5DAD890F}"/>
              </a:ext>
            </a:extLst>
          </p:cNvPr>
          <p:cNvSpPr txBox="1"/>
          <p:nvPr/>
        </p:nvSpPr>
        <p:spPr>
          <a:xfrm>
            <a:off x="791930" y="5921714"/>
            <a:ext cx="10561870" cy="523220"/>
          </a:xfrm>
          <a:prstGeom prst="rect">
            <a:avLst/>
          </a:prstGeom>
          <a:noFill/>
        </p:spPr>
        <p:txBody>
          <a:bodyPr wrap="square" lIns="91440" tIns="45720" rIns="91440" bIns="45720" rtlCol="0" anchor="t">
            <a:spAutoFit/>
          </a:bodyPr>
          <a:lstStyle/>
          <a:p>
            <a:r>
              <a:rPr lang="en-US" sz="1400" dirty="0">
                <a:cs typeface="Calibri"/>
              </a:rPr>
              <a:t>The secondary figure shows the month over month change in units by flavors. We see similar trends among most product flavor/scents, however, there is a decrease in the ‘Hot &amp; Spicy’ flavor after COVID. </a:t>
            </a:r>
          </a:p>
        </p:txBody>
      </p:sp>
      <p:graphicFrame>
        <p:nvGraphicFramePr>
          <p:cNvPr id="13" name="Chart 12">
            <a:extLst>
              <a:ext uri="{FF2B5EF4-FFF2-40B4-BE49-F238E27FC236}">
                <a16:creationId xmlns:a16="http://schemas.microsoft.com/office/drawing/2014/main" id="{9F288C14-BC89-475B-B770-70C987C099B0}"/>
              </a:ext>
            </a:extLst>
          </p:cNvPr>
          <p:cNvGraphicFramePr>
            <a:graphicFrameLocks/>
          </p:cNvGraphicFramePr>
          <p:nvPr/>
        </p:nvGraphicFramePr>
        <p:xfrm>
          <a:off x="868810" y="1389877"/>
          <a:ext cx="457200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a:extLst>
              <a:ext uri="{FF2B5EF4-FFF2-40B4-BE49-F238E27FC236}">
                <a16:creationId xmlns:a16="http://schemas.microsoft.com/office/drawing/2014/main" id="{306B0AD0-9E50-495E-86A3-2804D8245D09}"/>
              </a:ext>
            </a:extLst>
          </p:cNvPr>
          <p:cNvGraphicFramePr>
            <a:graphicFrameLocks/>
          </p:cNvGraphicFramePr>
          <p:nvPr/>
        </p:nvGraphicFramePr>
        <p:xfrm>
          <a:off x="5553352" y="1102636"/>
          <a:ext cx="6425972" cy="292795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4932263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REGION</a:t>
            </a:r>
          </a:p>
        </p:txBody>
      </p:sp>
      <p:sp>
        <p:nvSpPr>
          <p:cNvPr id="62" name="TextBox 61">
            <a:extLst>
              <a:ext uri="{FF2B5EF4-FFF2-40B4-BE49-F238E27FC236}">
                <a16:creationId xmlns:a16="http://schemas.microsoft.com/office/drawing/2014/main" id="{BCE9334F-84CD-461F-8CBA-E18D5FF6C9C0}"/>
              </a:ext>
            </a:extLst>
          </p:cNvPr>
          <p:cNvSpPr txBox="1"/>
          <p:nvPr/>
        </p:nvSpPr>
        <p:spPr>
          <a:xfrm>
            <a:off x="738764" y="4833365"/>
            <a:ext cx="11339017" cy="523220"/>
          </a:xfrm>
          <a:prstGeom prst="rect">
            <a:avLst/>
          </a:prstGeom>
          <a:noFill/>
        </p:spPr>
        <p:txBody>
          <a:bodyPr wrap="square" lIns="91440" tIns="45720" rIns="91440" bIns="45720" rtlCol="0" anchor="t">
            <a:spAutoFit/>
          </a:bodyPr>
          <a:lstStyle/>
          <a:p>
            <a:r>
              <a:rPr lang="en-US" sz="1400" b="1" dirty="0"/>
              <a:t>NATIONAL BRAND: </a:t>
            </a:r>
            <a:r>
              <a:rPr lang="en-US" sz="1400" dirty="0"/>
              <a:t>We observe a HIGH DEMAND from all four regions after COVID; in terms of % change, within National Brands, the change is highest for Midwest &amp; west regions . As expected, there is a decrease in all 4 regions, however it is the most observable in the west region relatively. </a:t>
            </a:r>
            <a:endParaRPr lang="en-US" sz="1400" dirty="0">
              <a:cs typeface="Calibri"/>
            </a:endParaRPr>
          </a:p>
        </p:txBody>
      </p:sp>
      <p:sp>
        <p:nvSpPr>
          <p:cNvPr id="63" name="Rectangle 62">
            <a:extLst>
              <a:ext uri="{FF2B5EF4-FFF2-40B4-BE49-F238E27FC236}">
                <a16:creationId xmlns:a16="http://schemas.microsoft.com/office/drawing/2014/main" id="{A6E8FA1C-DD54-4108-9131-ABC3FD737E71}"/>
              </a:ext>
            </a:extLst>
          </p:cNvPr>
          <p:cNvSpPr>
            <a:spLocks noChangeAspect="1"/>
          </p:cNvSpPr>
          <p:nvPr/>
        </p:nvSpPr>
        <p:spPr>
          <a:xfrm>
            <a:off x="114216" y="4782701"/>
            <a:ext cx="624548" cy="624548"/>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chemeClr val="accent5">
                    <a:lumMod val="60000"/>
                    <a:lumOff val="40000"/>
                  </a:schemeClr>
                </a:solidFill>
                <a:effectLst/>
                <a:uLnTx/>
                <a:uFillTx/>
                <a:latin typeface="Calibri"/>
                <a:ea typeface="+mn-ea"/>
                <a:cs typeface="+mn-cs"/>
              </a:rPr>
              <a:t>1</a:t>
            </a:r>
          </a:p>
        </p:txBody>
      </p:sp>
      <p:sp>
        <p:nvSpPr>
          <p:cNvPr id="64" name="TextBox 63">
            <a:extLst>
              <a:ext uri="{FF2B5EF4-FFF2-40B4-BE49-F238E27FC236}">
                <a16:creationId xmlns:a16="http://schemas.microsoft.com/office/drawing/2014/main" id="{F01DDE3E-00B1-4A20-9FE8-7FC5C52E2162}"/>
              </a:ext>
            </a:extLst>
          </p:cNvPr>
          <p:cNvSpPr txBox="1"/>
          <p:nvPr/>
        </p:nvSpPr>
        <p:spPr>
          <a:xfrm>
            <a:off x="791930" y="5708927"/>
            <a:ext cx="11285851" cy="1169551"/>
          </a:xfrm>
          <a:prstGeom prst="rect">
            <a:avLst/>
          </a:prstGeom>
          <a:noFill/>
        </p:spPr>
        <p:txBody>
          <a:bodyPr wrap="square" lIns="91440" tIns="45720" rIns="91440" bIns="45720" rtlCol="0" anchor="t">
            <a:spAutoFit/>
          </a:bodyPr>
          <a:lstStyle/>
          <a:p>
            <a:r>
              <a:rPr lang="en-US" sz="1400" b="1" dirty="0"/>
              <a:t>PRIVATE LABEL: </a:t>
            </a:r>
            <a:r>
              <a:rPr lang="en-US" sz="1400" dirty="0"/>
              <a:t>We observe a high demand at all four regions after COVID, then, a sharp decline in demand just as with the National Brand.</a:t>
            </a:r>
          </a:p>
          <a:p>
            <a:pPr marL="742950" lvl="1" indent="-285750">
              <a:buFont typeface="Arial" panose="020B0604020202020204" pitchFamily="34" charset="0"/>
              <a:buChar char="•"/>
            </a:pPr>
            <a:r>
              <a:rPr lang="en-US" sz="1400" dirty="0">
                <a:cs typeface="Calibri"/>
              </a:rPr>
              <a:t>West region experienced a sharp peak followed by a ~</a:t>
            </a:r>
            <a:r>
              <a:rPr lang="en-US" sz="1400" b="1" dirty="0">
                <a:cs typeface="Calibri"/>
              </a:rPr>
              <a:t>25% decrease </a:t>
            </a:r>
            <a:r>
              <a:rPr lang="en-US" sz="1400" dirty="0">
                <a:cs typeface="Calibri"/>
              </a:rPr>
              <a:t>in the unit sales</a:t>
            </a:r>
            <a:endParaRPr lang="en-US" sz="1400" dirty="0"/>
          </a:p>
          <a:p>
            <a:pPr marL="742950" lvl="1" indent="-285750">
              <a:buFont typeface="Arial" panose="020B0604020202020204" pitchFamily="34" charset="0"/>
              <a:buChar char="•"/>
            </a:pPr>
            <a:r>
              <a:rPr lang="en-US" sz="1400" dirty="0">
                <a:cs typeface="Calibri"/>
              </a:rPr>
              <a:t>Midwest region follows the same sharp peak followed by a </a:t>
            </a:r>
            <a:r>
              <a:rPr lang="en-US" sz="1400" b="1" dirty="0">
                <a:cs typeface="Calibri"/>
              </a:rPr>
              <a:t>~21% decrease </a:t>
            </a:r>
            <a:r>
              <a:rPr lang="en-US" sz="1400" dirty="0">
                <a:cs typeface="Calibri"/>
              </a:rPr>
              <a:t>in unit sales </a:t>
            </a:r>
          </a:p>
          <a:p>
            <a:pPr marL="742950" lvl="1" indent="-285750">
              <a:buFont typeface="Arial" panose="020B0604020202020204" pitchFamily="34" charset="0"/>
              <a:buChar char="•"/>
            </a:pPr>
            <a:r>
              <a:rPr lang="en-US" sz="1400" dirty="0"/>
              <a:t>The differences are significant to observe when comparing Private vs. National Brands in </a:t>
            </a:r>
            <a:r>
              <a:rPr lang="en-US" sz="1400" b="1" dirty="0">
                <a:solidFill>
                  <a:srgbClr val="000000"/>
                </a:solidFill>
                <a:effectLst/>
                <a:ea typeface="Times New Roman" panose="02020603050405020304" pitchFamily="18" charset="0"/>
                <a:cs typeface="Segoe UI"/>
              </a:rPr>
              <a:t>Midwest (N Central), Northeast, West, and South</a:t>
            </a:r>
            <a:r>
              <a:rPr lang="en-US" sz="1400" dirty="0"/>
              <a:t>“ After-COVID". The fluctuations in regional sales outside of COVID's impact in specific regions can be due to pricing strategies. </a:t>
            </a:r>
            <a:endParaRPr lang="en-US" sz="1400" dirty="0">
              <a:cs typeface="Calibri"/>
            </a:endParaRPr>
          </a:p>
        </p:txBody>
      </p:sp>
      <p:sp>
        <p:nvSpPr>
          <p:cNvPr id="65" name="Rectangle 64">
            <a:extLst>
              <a:ext uri="{FF2B5EF4-FFF2-40B4-BE49-F238E27FC236}">
                <a16:creationId xmlns:a16="http://schemas.microsoft.com/office/drawing/2014/main" id="{14F15CA4-6674-43E7-B022-6AAB6643FC0F}"/>
              </a:ext>
            </a:extLst>
          </p:cNvPr>
          <p:cNvSpPr>
            <a:spLocks noChangeAspect="1"/>
          </p:cNvSpPr>
          <p:nvPr/>
        </p:nvSpPr>
        <p:spPr>
          <a:xfrm>
            <a:off x="114216" y="5873707"/>
            <a:ext cx="624548" cy="624548"/>
          </a:xfrm>
          <a:prstGeom prst="rect">
            <a:avLst/>
          </a:pr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a:solidFill>
                  <a:schemeClr val="accent3">
                    <a:lumMod val="60000"/>
                    <a:lumOff val="40000"/>
                  </a:schemeClr>
                </a:solidFill>
                <a:latin typeface="Calibri"/>
              </a:rPr>
              <a:t>2</a:t>
            </a:r>
            <a:endParaRPr kumimoji="0" lang="en-US" sz="2400" b="1" i="0" u="none" strike="noStrike" kern="1200" cap="none" spc="0" normalizeH="0" baseline="0" noProof="0">
              <a:ln>
                <a:noFill/>
              </a:ln>
              <a:solidFill>
                <a:schemeClr val="accent3">
                  <a:lumMod val="60000"/>
                  <a:lumOff val="40000"/>
                </a:schemeClr>
              </a:solidFill>
              <a:effectLst/>
              <a:uLnTx/>
              <a:uFillTx/>
              <a:latin typeface="Calibri"/>
              <a:ea typeface="+mn-ea"/>
              <a:cs typeface="+mn-cs"/>
            </a:endParaRPr>
          </a:p>
        </p:txBody>
      </p:sp>
      <p:graphicFrame>
        <p:nvGraphicFramePr>
          <p:cNvPr id="12" name="Chart 11">
            <a:extLst>
              <a:ext uri="{FF2B5EF4-FFF2-40B4-BE49-F238E27FC236}">
                <a16:creationId xmlns:a16="http://schemas.microsoft.com/office/drawing/2014/main" id="{E2507577-AE0F-43FF-8739-DB41D220CD03}"/>
              </a:ext>
            </a:extLst>
          </p:cNvPr>
          <p:cNvGraphicFramePr>
            <a:graphicFrameLocks/>
          </p:cNvGraphicFramePr>
          <p:nvPr/>
        </p:nvGraphicFramePr>
        <p:xfrm>
          <a:off x="838200" y="1262217"/>
          <a:ext cx="4664554" cy="319304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a:extLst>
              <a:ext uri="{FF2B5EF4-FFF2-40B4-BE49-F238E27FC236}">
                <a16:creationId xmlns:a16="http://schemas.microsoft.com/office/drawing/2014/main" id="{5A019B33-3B6F-4F81-871C-45093AB80776}"/>
              </a:ext>
            </a:extLst>
          </p:cNvPr>
          <p:cNvGraphicFramePr>
            <a:graphicFrameLocks/>
          </p:cNvGraphicFramePr>
          <p:nvPr/>
        </p:nvGraphicFramePr>
        <p:xfrm>
          <a:off x="5667162" y="1702191"/>
          <a:ext cx="6220037" cy="253719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2651614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SUPPORTING ANALYSES – UNITS</a:t>
            </a:r>
          </a:p>
        </p:txBody>
      </p:sp>
      <p:sp>
        <p:nvSpPr>
          <p:cNvPr id="103" name="Rectangle 102">
            <a:extLst>
              <a:ext uri="{FF2B5EF4-FFF2-40B4-BE49-F238E27FC236}">
                <a16:creationId xmlns:a16="http://schemas.microsoft.com/office/drawing/2014/main" id="{68A55F08-B62B-414F-B444-4AFFF5E487E9}"/>
              </a:ext>
            </a:extLst>
          </p:cNvPr>
          <p:cNvSpPr/>
          <p:nvPr/>
        </p:nvSpPr>
        <p:spPr>
          <a:xfrm>
            <a:off x="621517" y="1879182"/>
            <a:ext cx="2124000" cy="3908432"/>
          </a:xfrm>
          <a:prstGeom prst="rect">
            <a:avLst/>
          </a:prstGeom>
          <a:noFill/>
          <a:ln>
            <a:solidFill>
              <a:schemeClr val="accent3"/>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4" name="Rectangle 103">
            <a:extLst>
              <a:ext uri="{FF2B5EF4-FFF2-40B4-BE49-F238E27FC236}">
                <a16:creationId xmlns:a16="http://schemas.microsoft.com/office/drawing/2014/main" id="{62750982-5857-472A-9DFB-576676E34340}"/>
              </a:ext>
            </a:extLst>
          </p:cNvPr>
          <p:cNvSpPr/>
          <p:nvPr/>
        </p:nvSpPr>
        <p:spPr>
          <a:xfrm>
            <a:off x="1007002" y="1670952"/>
            <a:ext cx="1449847" cy="416460"/>
          </a:xfrm>
          <a:prstGeom prst="rect">
            <a:avLst/>
          </a:prstGeom>
          <a:solidFill>
            <a:schemeClr val="bg1"/>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a:solidFill>
                  <a:srgbClr val="000000"/>
                </a:solidFill>
                <a:latin typeface="Calibri"/>
              </a:rPr>
              <a:t>COVID</a:t>
            </a:r>
            <a:endParaRPr kumimoji="0" lang="en-US" sz="1800" b="1" i="0" u="none" strike="noStrike" kern="1200" cap="none" spc="0" normalizeH="0" baseline="0" noProof="0">
              <a:ln>
                <a:noFill/>
              </a:ln>
              <a:solidFill>
                <a:srgbClr val="000000"/>
              </a:solidFill>
              <a:effectLst/>
              <a:uLnTx/>
              <a:uFillTx/>
              <a:latin typeface="Calibri"/>
              <a:ea typeface="+mn-ea"/>
              <a:cs typeface="+mn-cs"/>
            </a:endParaRPr>
          </a:p>
        </p:txBody>
      </p:sp>
      <p:sp>
        <p:nvSpPr>
          <p:cNvPr id="105" name="TextBox 104">
            <a:extLst>
              <a:ext uri="{FF2B5EF4-FFF2-40B4-BE49-F238E27FC236}">
                <a16:creationId xmlns:a16="http://schemas.microsoft.com/office/drawing/2014/main" id="{C0759E65-8EBE-478C-8C7A-F02A0A73A94B}"/>
              </a:ext>
            </a:extLst>
          </p:cNvPr>
          <p:cNvSpPr txBox="1"/>
          <p:nvPr/>
        </p:nvSpPr>
        <p:spPr>
          <a:xfrm>
            <a:off x="669925" y="2338978"/>
            <a:ext cx="2124000" cy="2739211"/>
          </a:xfrm>
          <a:prstGeom prst="rect">
            <a:avLst/>
          </a:prstGeom>
          <a:noFill/>
        </p:spPr>
        <p:txBody>
          <a:bodyPr wrap="square" rtlCol="0" anchor="ctr">
            <a:spAutoFit/>
          </a:bodyPr>
          <a:lstStyle/>
          <a:p>
            <a:pPr marL="171450" indent="-171450">
              <a:lnSpc>
                <a:spcPct val="90000"/>
              </a:lnSpc>
              <a:spcBef>
                <a:spcPts val="252"/>
              </a:spcBef>
              <a:spcAft>
                <a:spcPts val="252"/>
              </a:spcAft>
              <a:buFont typeface="Arial" panose="020B0604020202020204" pitchFamily="34" charset="0"/>
              <a:buChar char="•"/>
              <a:defRPr/>
            </a:pPr>
            <a:r>
              <a:rPr kumimoji="0" lang="en-US" sz="1200" b="1" i="0" u="none" strike="noStrike" kern="0" cap="none" spc="0" normalizeH="0" baseline="0" noProof="0" dirty="0">
                <a:ln>
                  <a:noFill/>
                </a:ln>
                <a:solidFill>
                  <a:srgbClr val="464646"/>
                </a:solidFill>
                <a:effectLst/>
                <a:uLnTx/>
                <a:uFillTx/>
                <a:latin typeface="Calibri"/>
                <a:ea typeface="+mn-ea"/>
                <a:cs typeface="+mn-cs"/>
              </a:rPr>
              <a:t>OVERALL : </a:t>
            </a:r>
            <a:r>
              <a:rPr lang="en-US" sz="1200" kern="0" dirty="0">
                <a:solidFill>
                  <a:prstClr val="black"/>
                </a:solidFill>
                <a:latin typeface="Calibri"/>
              </a:rPr>
              <a:t>Demand</a:t>
            </a:r>
            <a:r>
              <a:rPr kumimoji="0" lang="en-US" sz="1200" b="0" i="0" u="none" strike="noStrike" kern="0" cap="none" spc="0" normalizeH="0" baseline="0" noProof="0" dirty="0">
                <a:ln>
                  <a:noFill/>
                </a:ln>
                <a:solidFill>
                  <a:prstClr val="black"/>
                </a:solidFill>
                <a:effectLst/>
                <a:uLnTx/>
                <a:uFillTx/>
                <a:latin typeface="Calibri"/>
                <a:ea typeface="+mn-ea"/>
                <a:cs typeface="+mn-cs"/>
              </a:rPr>
              <a:t> spiked in March 2020 after covid because of panic buying  difference in demand before and after COVID</a:t>
            </a:r>
            <a:r>
              <a:rPr lang="en-US" sz="1200" b="1" kern="0" dirty="0">
                <a:solidFill>
                  <a:srgbClr val="464646"/>
                </a:solidFill>
                <a:latin typeface="Calibri"/>
              </a:rPr>
              <a:t> </a:t>
            </a:r>
          </a:p>
          <a:p>
            <a:pPr marL="171450" indent="-171450">
              <a:lnSpc>
                <a:spcPct val="90000"/>
              </a:lnSpc>
              <a:spcBef>
                <a:spcPts val="252"/>
              </a:spcBef>
              <a:spcAft>
                <a:spcPts val="252"/>
              </a:spcAft>
              <a:buFont typeface="Arial" panose="020B0604020202020204" pitchFamily="34" charset="0"/>
              <a:buChar char="•"/>
              <a:defRPr/>
            </a:pPr>
            <a:r>
              <a:rPr lang="en-US" sz="1200" b="1" kern="0" dirty="0">
                <a:solidFill>
                  <a:srgbClr val="464646"/>
                </a:solidFill>
                <a:latin typeface="Calibri"/>
              </a:rPr>
              <a:t>NATIONAL BRANDS: </a:t>
            </a:r>
            <a:r>
              <a:rPr lang="en-US" sz="1200" kern="0" dirty="0">
                <a:solidFill>
                  <a:srgbClr val="464646"/>
                </a:solidFill>
                <a:latin typeface="Calibri"/>
              </a:rPr>
              <a:t>We see similar results corresponding to changes in sales of national branded products as well</a:t>
            </a:r>
          </a:p>
          <a:p>
            <a:pPr marL="171450" indent="-171450">
              <a:lnSpc>
                <a:spcPct val="90000"/>
              </a:lnSpc>
              <a:spcBef>
                <a:spcPts val="252"/>
              </a:spcBef>
              <a:spcAft>
                <a:spcPts val="252"/>
              </a:spcAft>
              <a:buFont typeface="Arial" panose="020B0604020202020204" pitchFamily="34" charset="0"/>
              <a:buChar char="•"/>
              <a:defRPr/>
            </a:pPr>
            <a:r>
              <a:rPr lang="en-US" sz="1200" b="1" kern="0" dirty="0">
                <a:solidFill>
                  <a:srgbClr val="464646"/>
                </a:solidFill>
                <a:latin typeface="Calibri"/>
              </a:rPr>
              <a:t>PRIVATE LABEL: </a:t>
            </a:r>
            <a:r>
              <a:rPr lang="en-US" sz="1200" kern="0" dirty="0">
                <a:solidFill>
                  <a:srgbClr val="464646"/>
                </a:solidFill>
                <a:latin typeface="Calibri"/>
              </a:rPr>
              <a:t>Although we only see directional support for higher sales during COVID, it is not statistically significant</a:t>
            </a:r>
            <a:endParaRPr lang="en-US" sz="1200" b="1" kern="0" dirty="0">
              <a:solidFill>
                <a:srgbClr val="464646"/>
              </a:solidFill>
              <a:latin typeface="Calibri"/>
            </a:endParaRPr>
          </a:p>
        </p:txBody>
      </p:sp>
      <p:sp>
        <p:nvSpPr>
          <p:cNvPr id="106" name="Rectangle 105">
            <a:extLst>
              <a:ext uri="{FF2B5EF4-FFF2-40B4-BE49-F238E27FC236}">
                <a16:creationId xmlns:a16="http://schemas.microsoft.com/office/drawing/2014/main" id="{D6583B50-A97A-46B5-B789-D3C10E7694F3}"/>
              </a:ext>
            </a:extLst>
          </p:cNvPr>
          <p:cNvSpPr/>
          <p:nvPr/>
        </p:nvSpPr>
        <p:spPr>
          <a:xfrm>
            <a:off x="2827758" y="1879182"/>
            <a:ext cx="2124000" cy="3908432"/>
          </a:xfrm>
          <a:prstGeom prst="rect">
            <a:avLst/>
          </a:prstGeom>
          <a:noFill/>
          <a:ln>
            <a:solidFill>
              <a:schemeClr val="accent6"/>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7" name="Rectangle 106">
            <a:extLst>
              <a:ext uri="{FF2B5EF4-FFF2-40B4-BE49-F238E27FC236}">
                <a16:creationId xmlns:a16="http://schemas.microsoft.com/office/drawing/2014/main" id="{D0AE17A0-A2CA-469C-9444-F8C261CC50B9}"/>
              </a:ext>
            </a:extLst>
          </p:cNvPr>
          <p:cNvSpPr/>
          <p:nvPr/>
        </p:nvSpPr>
        <p:spPr>
          <a:xfrm>
            <a:off x="3164834" y="1670952"/>
            <a:ext cx="1449847" cy="416460"/>
          </a:xfrm>
          <a:prstGeom prst="rect">
            <a:avLst/>
          </a:prstGeom>
          <a:solidFill>
            <a:schemeClr val="bg1"/>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Calibri"/>
                <a:ea typeface="+mn-ea"/>
                <a:cs typeface="+mn-cs"/>
              </a:rPr>
              <a:t>REGION</a:t>
            </a:r>
          </a:p>
        </p:txBody>
      </p:sp>
      <p:sp>
        <p:nvSpPr>
          <p:cNvPr id="108" name="TextBox 107">
            <a:extLst>
              <a:ext uri="{FF2B5EF4-FFF2-40B4-BE49-F238E27FC236}">
                <a16:creationId xmlns:a16="http://schemas.microsoft.com/office/drawing/2014/main" id="{64620BA0-D709-45A1-807B-D173FE89C679}"/>
              </a:ext>
            </a:extLst>
          </p:cNvPr>
          <p:cNvSpPr txBox="1"/>
          <p:nvPr/>
        </p:nvSpPr>
        <p:spPr>
          <a:xfrm>
            <a:off x="2827756" y="2338978"/>
            <a:ext cx="2124000" cy="3237809"/>
          </a:xfrm>
          <a:prstGeom prst="rect">
            <a:avLst/>
          </a:prstGeom>
          <a:noFill/>
        </p:spPr>
        <p:txBody>
          <a:bodyPr wrap="square" rtlCol="0" anchor="ctr">
            <a:spAutoFit/>
          </a:bodyPr>
          <a:lstStyle/>
          <a:p>
            <a:pPr marL="171450" marR="0" lvl="0" indent="-171450" defTabSz="914400" rtl="0" eaLnBrk="1" fontAlgn="auto" latinLnBrk="0" hangingPunct="1">
              <a:lnSpc>
                <a:spcPct val="90000"/>
              </a:lnSpc>
              <a:spcBef>
                <a:spcPts val="252"/>
              </a:spcBef>
              <a:spcAft>
                <a:spcPts val="252"/>
              </a:spcAft>
              <a:buClrTx/>
              <a:buSzTx/>
              <a:buFont typeface="Arial" panose="020B0604020202020204" pitchFamily="34" charset="0"/>
              <a:buChar char="•"/>
              <a:tabLst/>
              <a:defRPr/>
            </a:pPr>
            <a:r>
              <a:rPr lang="en-US" sz="1200" b="1" kern="0">
                <a:solidFill>
                  <a:srgbClr val="000000"/>
                </a:solidFill>
                <a:latin typeface="Calibri"/>
              </a:rPr>
              <a:t>OVERALL: </a:t>
            </a:r>
            <a:r>
              <a:rPr lang="en-US" sz="1200" kern="0">
                <a:solidFill>
                  <a:srgbClr val="000000"/>
                </a:solidFill>
                <a:latin typeface="Calibri"/>
              </a:rPr>
              <a:t>West and Midwest regions have significantly higher demand before and after COVID</a:t>
            </a:r>
          </a:p>
          <a:p>
            <a:pPr marL="171450" marR="0" lvl="0" indent="-171450" defTabSz="914400" rtl="0" eaLnBrk="1" fontAlgn="auto" latinLnBrk="0" hangingPunct="1">
              <a:lnSpc>
                <a:spcPct val="90000"/>
              </a:lnSpc>
              <a:spcBef>
                <a:spcPts val="252"/>
              </a:spcBef>
              <a:spcAft>
                <a:spcPts val="252"/>
              </a:spcAft>
              <a:buClrTx/>
              <a:buSzTx/>
              <a:buFont typeface="Arial" panose="020B0604020202020204" pitchFamily="34" charset="0"/>
              <a:buChar char="•"/>
              <a:tabLst/>
              <a:defRPr/>
            </a:pPr>
            <a:r>
              <a:rPr lang="en-US" sz="1200" b="1" kern="0">
                <a:solidFill>
                  <a:srgbClr val="000000"/>
                </a:solidFill>
                <a:latin typeface="Calibri"/>
              </a:rPr>
              <a:t>NATIONAL BRANDS: </a:t>
            </a:r>
            <a:r>
              <a:rPr lang="en-US" sz="1200" kern="0">
                <a:solidFill>
                  <a:srgbClr val="000000"/>
                </a:solidFill>
                <a:latin typeface="Calibri"/>
              </a:rPr>
              <a:t>We observe a similar demand for national branded products in the West and Midwest regions. There is also no meaningful effect of COVID on sales across regions</a:t>
            </a:r>
          </a:p>
          <a:p>
            <a:pPr marL="171450" marR="0" lvl="0" indent="-171450" defTabSz="914400" rtl="0" eaLnBrk="1" fontAlgn="auto" latinLnBrk="0" hangingPunct="1">
              <a:lnSpc>
                <a:spcPct val="90000"/>
              </a:lnSpc>
              <a:spcBef>
                <a:spcPts val="252"/>
              </a:spcBef>
              <a:spcAft>
                <a:spcPts val="252"/>
              </a:spcAft>
              <a:buClrTx/>
              <a:buSzTx/>
              <a:buFont typeface="Arial" panose="020B0604020202020204" pitchFamily="34" charset="0"/>
              <a:buChar char="•"/>
              <a:tabLst/>
              <a:defRPr/>
            </a:pPr>
            <a:r>
              <a:rPr lang="en-US" sz="1200" b="1" kern="0">
                <a:solidFill>
                  <a:srgbClr val="000000"/>
                </a:solidFill>
                <a:latin typeface="Calibri"/>
              </a:rPr>
              <a:t>PRIVATE LABEL:  </a:t>
            </a:r>
            <a:r>
              <a:rPr lang="en-US" sz="1200" kern="0">
                <a:solidFill>
                  <a:srgbClr val="000000"/>
                </a:solidFill>
                <a:latin typeface="Calibri"/>
              </a:rPr>
              <a:t>For private label products, however, we see significantly higher demand in the Midwest. There is so effect of COVID on sales across regions</a:t>
            </a:r>
            <a:endParaRPr lang="en-US" sz="1200" b="1" kern="0">
              <a:solidFill>
                <a:srgbClr val="000000"/>
              </a:solidFill>
              <a:latin typeface="Calibri"/>
            </a:endParaRPr>
          </a:p>
        </p:txBody>
      </p:sp>
      <p:sp>
        <p:nvSpPr>
          <p:cNvPr id="109" name="Rectangle 108">
            <a:extLst>
              <a:ext uri="{FF2B5EF4-FFF2-40B4-BE49-F238E27FC236}">
                <a16:creationId xmlns:a16="http://schemas.microsoft.com/office/drawing/2014/main" id="{EA6499C3-C5CB-4D1B-8A60-47AC9ADC9B63}"/>
              </a:ext>
            </a:extLst>
          </p:cNvPr>
          <p:cNvSpPr/>
          <p:nvPr/>
        </p:nvSpPr>
        <p:spPr>
          <a:xfrm>
            <a:off x="5033999" y="1879182"/>
            <a:ext cx="2124000" cy="3908432"/>
          </a:xfrm>
          <a:prstGeom prst="rect">
            <a:avLst/>
          </a:prstGeom>
          <a:noFill/>
          <a:ln>
            <a:solidFill>
              <a:schemeClr val="accent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0" name="Rectangle 109">
            <a:extLst>
              <a:ext uri="{FF2B5EF4-FFF2-40B4-BE49-F238E27FC236}">
                <a16:creationId xmlns:a16="http://schemas.microsoft.com/office/drawing/2014/main" id="{1CFCEE94-C330-4CC3-8CE6-D1C151C5B259}"/>
              </a:ext>
            </a:extLst>
          </p:cNvPr>
          <p:cNvSpPr/>
          <p:nvPr/>
        </p:nvSpPr>
        <p:spPr>
          <a:xfrm>
            <a:off x="5371075" y="1670952"/>
            <a:ext cx="1449847" cy="416460"/>
          </a:xfrm>
          <a:prstGeom prst="rect">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Calibri"/>
                <a:ea typeface="+mn-ea"/>
                <a:cs typeface="+mn-cs"/>
              </a:rPr>
              <a:t>BRAND</a:t>
            </a:r>
          </a:p>
        </p:txBody>
      </p:sp>
      <p:sp>
        <p:nvSpPr>
          <p:cNvPr id="111" name="TextBox 110">
            <a:extLst>
              <a:ext uri="{FF2B5EF4-FFF2-40B4-BE49-F238E27FC236}">
                <a16:creationId xmlns:a16="http://schemas.microsoft.com/office/drawing/2014/main" id="{98BD8C47-FA67-4836-A1EF-6D3EE4D6A2EE}"/>
              </a:ext>
            </a:extLst>
          </p:cNvPr>
          <p:cNvSpPr txBox="1"/>
          <p:nvPr/>
        </p:nvSpPr>
        <p:spPr>
          <a:xfrm>
            <a:off x="5026429" y="2338978"/>
            <a:ext cx="2124000" cy="1575816"/>
          </a:xfrm>
          <a:prstGeom prst="rect">
            <a:avLst/>
          </a:prstGeom>
          <a:noFill/>
        </p:spPr>
        <p:txBody>
          <a:bodyPr wrap="square" rtlCol="0" anchor="ctr">
            <a:spAutoFit/>
          </a:bodyPr>
          <a:lstStyle/>
          <a:p>
            <a:pPr marL="171450" marR="0" lvl="0" indent="-171450" defTabSz="914400" rtl="0" eaLnBrk="1" fontAlgn="auto" latinLnBrk="0" hangingPunct="1">
              <a:lnSpc>
                <a:spcPct val="90000"/>
              </a:lnSpc>
              <a:spcBef>
                <a:spcPts val="252"/>
              </a:spcBef>
              <a:spcAft>
                <a:spcPts val="252"/>
              </a:spcAft>
              <a:buClrTx/>
              <a:buSzTx/>
              <a:buFont typeface="Arial" panose="020B0604020202020204" pitchFamily="34" charset="0"/>
              <a:buChar char="•"/>
              <a:tabLst/>
              <a:defRPr/>
            </a:pPr>
            <a:r>
              <a:rPr lang="en-US" sz="1200" b="1" kern="0" dirty="0">
                <a:solidFill>
                  <a:srgbClr val="000000"/>
                </a:solidFill>
                <a:latin typeface="Calibri"/>
              </a:rPr>
              <a:t>OVERALL: </a:t>
            </a:r>
            <a:r>
              <a:rPr lang="en-US" sz="1200" kern="0" dirty="0">
                <a:solidFill>
                  <a:srgbClr val="000000"/>
                </a:solidFill>
                <a:latin typeface="Calibri"/>
              </a:rPr>
              <a:t>A significantly high number of national branded products were sold.</a:t>
            </a:r>
          </a:p>
          <a:p>
            <a:pPr marL="171450" marR="0" lvl="0" indent="-171450" defTabSz="914400" rtl="0" eaLnBrk="1" fontAlgn="auto" latinLnBrk="0" hangingPunct="1">
              <a:lnSpc>
                <a:spcPct val="90000"/>
              </a:lnSpc>
              <a:spcBef>
                <a:spcPts val="252"/>
              </a:spcBef>
              <a:spcAft>
                <a:spcPts val="252"/>
              </a:spcAft>
              <a:buClrTx/>
              <a:buSzTx/>
              <a:buFont typeface="Arial" panose="020B0604020202020204" pitchFamily="34" charset="0"/>
              <a:buChar char="•"/>
              <a:tabLst/>
              <a:defRPr/>
            </a:pPr>
            <a:r>
              <a:rPr lang="en-US" sz="1200" kern="0" dirty="0">
                <a:solidFill>
                  <a:srgbClr val="000000"/>
                </a:solidFill>
                <a:latin typeface="Calibri"/>
              </a:rPr>
              <a:t>The ratio of number of sales increased for private brands after COVID.</a:t>
            </a:r>
          </a:p>
          <a:p>
            <a:pPr marR="0" lvl="0" defTabSz="914400" rtl="0" eaLnBrk="1" fontAlgn="auto" latinLnBrk="0" hangingPunct="1">
              <a:lnSpc>
                <a:spcPct val="90000"/>
              </a:lnSpc>
              <a:spcBef>
                <a:spcPts val="252"/>
              </a:spcBef>
              <a:spcAft>
                <a:spcPts val="252"/>
              </a:spcAft>
              <a:buClrTx/>
              <a:buSzTx/>
              <a:tabLst/>
              <a:defRPr/>
            </a:pPr>
            <a:endParaRPr kumimoji="0" lang="en-US" sz="1200" b="1" i="0" u="none" strike="noStrike" kern="0" cap="none" spc="0" normalizeH="0" baseline="0" noProof="0" dirty="0">
              <a:ln>
                <a:noFill/>
              </a:ln>
              <a:solidFill>
                <a:srgbClr val="000000"/>
              </a:solidFill>
              <a:effectLst/>
              <a:uLnTx/>
              <a:uFillTx/>
              <a:latin typeface="Calibri"/>
              <a:ea typeface="+mn-ea"/>
              <a:cs typeface="+mn-cs"/>
            </a:endParaRPr>
          </a:p>
        </p:txBody>
      </p:sp>
      <p:sp>
        <p:nvSpPr>
          <p:cNvPr id="112" name="Rectangle 111">
            <a:extLst>
              <a:ext uri="{FF2B5EF4-FFF2-40B4-BE49-F238E27FC236}">
                <a16:creationId xmlns:a16="http://schemas.microsoft.com/office/drawing/2014/main" id="{3143378A-6428-450A-9A29-3C764ED4F19E}"/>
              </a:ext>
            </a:extLst>
          </p:cNvPr>
          <p:cNvSpPr/>
          <p:nvPr/>
        </p:nvSpPr>
        <p:spPr>
          <a:xfrm>
            <a:off x="9446483" y="1879182"/>
            <a:ext cx="2124000" cy="3908432"/>
          </a:xfrm>
          <a:prstGeom prst="rect">
            <a:avLst/>
          </a:prstGeom>
          <a:noFill/>
          <a:ln>
            <a:solidFill>
              <a:schemeClr val="accent2"/>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Rectangle 112">
            <a:extLst>
              <a:ext uri="{FF2B5EF4-FFF2-40B4-BE49-F238E27FC236}">
                <a16:creationId xmlns:a16="http://schemas.microsoft.com/office/drawing/2014/main" id="{5FF4F931-36F5-484D-A624-FDDE029DB7F7}"/>
              </a:ext>
            </a:extLst>
          </p:cNvPr>
          <p:cNvSpPr/>
          <p:nvPr/>
        </p:nvSpPr>
        <p:spPr>
          <a:xfrm>
            <a:off x="9783559" y="1670952"/>
            <a:ext cx="1449847" cy="416460"/>
          </a:xfrm>
          <a:prstGeom prst="rect">
            <a:avLst/>
          </a:prstGeom>
          <a:solidFill>
            <a:schemeClr val="bg1"/>
          </a:solid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Calibri"/>
                <a:ea typeface="+mn-ea"/>
                <a:cs typeface="+mn-cs"/>
              </a:rPr>
              <a:t>FLAVOR</a:t>
            </a:r>
          </a:p>
        </p:txBody>
      </p:sp>
      <p:sp>
        <p:nvSpPr>
          <p:cNvPr id="114" name="TextBox 113">
            <a:extLst>
              <a:ext uri="{FF2B5EF4-FFF2-40B4-BE49-F238E27FC236}">
                <a16:creationId xmlns:a16="http://schemas.microsoft.com/office/drawing/2014/main" id="{0B27F491-9214-428B-999F-D6EF915716A1}"/>
              </a:ext>
            </a:extLst>
          </p:cNvPr>
          <p:cNvSpPr txBox="1"/>
          <p:nvPr/>
        </p:nvSpPr>
        <p:spPr>
          <a:xfrm>
            <a:off x="9446483" y="2217407"/>
            <a:ext cx="2124000" cy="3736407"/>
          </a:xfrm>
          <a:prstGeom prst="rect">
            <a:avLst/>
          </a:prstGeom>
          <a:noFill/>
        </p:spPr>
        <p:txBody>
          <a:bodyPr wrap="square" lIns="91440" tIns="45720" rIns="91440" bIns="45720" rtlCol="0" anchor="ctr">
            <a:spAutoFit/>
          </a:bodyPr>
          <a:lstStyle/>
          <a:p>
            <a:pPr marL="171450" indent="-171450">
              <a:lnSpc>
                <a:spcPct val="90000"/>
              </a:lnSpc>
              <a:spcBef>
                <a:spcPts val="252"/>
              </a:spcBef>
              <a:spcAft>
                <a:spcPts val="252"/>
              </a:spcAft>
              <a:buFont typeface="Arial" panose="020B0604020202020204" pitchFamily="34" charset="0"/>
              <a:buChar char="•"/>
              <a:defRPr/>
            </a:pPr>
            <a:r>
              <a:rPr lang="en-US" sz="1200" b="1" kern="0" dirty="0">
                <a:solidFill>
                  <a:srgbClr val="000000"/>
                </a:solidFill>
                <a:latin typeface="Calibri"/>
              </a:rPr>
              <a:t>OVERALL: </a:t>
            </a:r>
            <a:r>
              <a:rPr lang="en-US" sz="1200" kern="0">
                <a:solidFill>
                  <a:srgbClr val="000000"/>
                </a:solidFill>
                <a:latin typeface="Calibri"/>
              </a:rPr>
              <a:t>it</a:t>
            </a:r>
            <a:r>
              <a:rPr lang="en-US" sz="1200" kern="0" dirty="0">
                <a:solidFill>
                  <a:srgbClr val="000000"/>
                </a:solidFill>
                <a:latin typeface="Calibri"/>
              </a:rPr>
              <a:t> is observed that Flavor/Scent factors follow the same direction as factors explored previously. The beginning of COVD had a short-term </a:t>
            </a:r>
            <a:r>
              <a:rPr lang="en-US" sz="1200" kern="0">
                <a:solidFill>
                  <a:srgbClr val="000000"/>
                </a:solidFill>
                <a:latin typeface="Calibri"/>
              </a:rPr>
              <a:t>spike, </a:t>
            </a:r>
            <a:r>
              <a:rPr lang="en-US" sz="1200" kern="0" dirty="0">
                <a:solidFill>
                  <a:srgbClr val="000000"/>
                </a:solidFill>
                <a:latin typeface="Calibri"/>
              </a:rPr>
              <a:t>but in the long term these all Flavor/Scent items </a:t>
            </a:r>
            <a:r>
              <a:rPr lang="en-US" sz="1200" kern="0">
                <a:solidFill>
                  <a:srgbClr val="000000"/>
                </a:solidFill>
                <a:latin typeface="Calibri"/>
              </a:rPr>
              <a:t>re-stabilized</a:t>
            </a:r>
            <a:r>
              <a:rPr lang="en-US" sz="1200" kern="0" dirty="0">
                <a:solidFill>
                  <a:srgbClr val="000000"/>
                </a:solidFill>
                <a:latin typeface="Calibri"/>
              </a:rPr>
              <a:t> overall</a:t>
            </a:r>
          </a:p>
          <a:p>
            <a:pPr marL="171450" indent="-171450">
              <a:lnSpc>
                <a:spcPct val="90000"/>
              </a:lnSpc>
              <a:spcBef>
                <a:spcPts val="252"/>
              </a:spcBef>
              <a:spcAft>
                <a:spcPts val="252"/>
              </a:spcAft>
              <a:buFont typeface="Arial" panose="020B0604020202020204" pitchFamily="34" charset="0"/>
              <a:buChar char="•"/>
              <a:defRPr/>
            </a:pPr>
            <a:r>
              <a:rPr lang="en-US" sz="1200" b="1" kern="0" dirty="0">
                <a:solidFill>
                  <a:srgbClr val="000000"/>
                </a:solidFill>
                <a:latin typeface="Calibri"/>
                <a:cs typeface="Calibri"/>
              </a:rPr>
              <a:t>COVID IMPACT: </a:t>
            </a:r>
            <a:r>
              <a:rPr lang="en-US" sz="1200" kern="0" dirty="0">
                <a:solidFill>
                  <a:srgbClr val="000000"/>
                </a:solidFill>
                <a:latin typeface="Calibri"/>
                <a:cs typeface="Calibri"/>
              </a:rPr>
              <a:t>COVID had varying short-term impacts on various Flavor/Scent items. The highest grossing categories followed the overall direction while more miniscule categories had differing fluctuations causing the overall regression to be significant for the parameter overall</a:t>
            </a:r>
            <a:r>
              <a:rPr lang="en-US" sz="1200" kern="0">
                <a:solidFill>
                  <a:srgbClr val="000000"/>
                </a:solidFill>
                <a:latin typeface="Calibri"/>
                <a:cs typeface="Calibri"/>
              </a:rPr>
              <a:t>.</a:t>
            </a:r>
            <a:endParaRPr lang="en-US" sz="1200" kern="0" dirty="0">
              <a:solidFill>
                <a:srgbClr val="000000"/>
              </a:solidFill>
              <a:latin typeface="Calibri"/>
              <a:cs typeface="Calibri"/>
            </a:endParaRPr>
          </a:p>
          <a:p>
            <a:pPr marR="0" lvl="0" defTabSz="914400" rtl="0" eaLnBrk="1" fontAlgn="auto" latinLnBrk="0" hangingPunct="1">
              <a:lnSpc>
                <a:spcPct val="90000"/>
              </a:lnSpc>
              <a:spcBef>
                <a:spcPts val="252"/>
              </a:spcBef>
              <a:spcAft>
                <a:spcPts val="252"/>
              </a:spcAft>
              <a:buClrTx/>
              <a:buSzTx/>
              <a:tabLst/>
              <a:defRPr/>
            </a:pPr>
            <a:endParaRPr lang="en-US" sz="1200" kern="0" dirty="0">
              <a:solidFill>
                <a:srgbClr val="000000"/>
              </a:solidFill>
              <a:latin typeface="Calibri"/>
            </a:endParaRPr>
          </a:p>
        </p:txBody>
      </p:sp>
      <p:sp>
        <p:nvSpPr>
          <p:cNvPr id="115" name="Rectangle 114">
            <a:extLst>
              <a:ext uri="{FF2B5EF4-FFF2-40B4-BE49-F238E27FC236}">
                <a16:creationId xmlns:a16="http://schemas.microsoft.com/office/drawing/2014/main" id="{B4A20977-238C-4AED-8C41-B6E1ECBB939E}"/>
              </a:ext>
            </a:extLst>
          </p:cNvPr>
          <p:cNvSpPr/>
          <p:nvPr/>
        </p:nvSpPr>
        <p:spPr>
          <a:xfrm>
            <a:off x="7240241" y="1879182"/>
            <a:ext cx="2124000" cy="3908432"/>
          </a:xfrm>
          <a:prstGeom prst="rect">
            <a:avLst/>
          </a:prstGeom>
          <a:noFill/>
          <a:ln>
            <a:solidFill>
              <a:srgbClr val="0070C0"/>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6" name="Rectangle 115">
            <a:extLst>
              <a:ext uri="{FF2B5EF4-FFF2-40B4-BE49-F238E27FC236}">
                <a16:creationId xmlns:a16="http://schemas.microsoft.com/office/drawing/2014/main" id="{B6FADA36-C669-43EC-81AF-2CCA50683649}"/>
              </a:ext>
            </a:extLst>
          </p:cNvPr>
          <p:cNvSpPr/>
          <p:nvPr/>
        </p:nvSpPr>
        <p:spPr>
          <a:xfrm>
            <a:off x="7469710" y="1670952"/>
            <a:ext cx="1665061" cy="416460"/>
          </a:xfrm>
          <a:prstGeom prst="rect">
            <a:avLst/>
          </a:prstGeom>
          <a:solidFill>
            <a:schemeClr val="bg1"/>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000000"/>
                </a:solidFill>
                <a:effectLst/>
                <a:uLnTx/>
                <a:uFillTx/>
                <a:latin typeface="Calibri"/>
                <a:ea typeface="+mn-ea"/>
                <a:cs typeface="+mn-cs"/>
              </a:rPr>
              <a:t>PRODUCT TYPE</a:t>
            </a:r>
          </a:p>
        </p:txBody>
      </p:sp>
      <p:sp>
        <p:nvSpPr>
          <p:cNvPr id="117" name="TextBox 116">
            <a:extLst>
              <a:ext uri="{FF2B5EF4-FFF2-40B4-BE49-F238E27FC236}">
                <a16:creationId xmlns:a16="http://schemas.microsoft.com/office/drawing/2014/main" id="{C93DC568-49E6-48C8-9FEA-70E14A42CBC1}"/>
              </a:ext>
            </a:extLst>
          </p:cNvPr>
          <p:cNvSpPr txBox="1"/>
          <p:nvPr/>
        </p:nvSpPr>
        <p:spPr>
          <a:xfrm>
            <a:off x="7240240" y="2505178"/>
            <a:ext cx="2124000" cy="2739211"/>
          </a:xfrm>
          <a:prstGeom prst="rect">
            <a:avLst/>
          </a:prstGeom>
          <a:noFill/>
        </p:spPr>
        <p:txBody>
          <a:bodyPr wrap="square" rtlCol="0" anchor="ctr">
            <a:spAutoFit/>
          </a:bodyPr>
          <a:lstStyle/>
          <a:p>
            <a:pPr marL="171450" marR="0" lvl="0" indent="-171450" defTabSz="914400" rtl="0" eaLnBrk="1" fontAlgn="auto" latinLnBrk="0" hangingPunct="1">
              <a:lnSpc>
                <a:spcPct val="90000"/>
              </a:lnSpc>
              <a:spcBef>
                <a:spcPts val="252"/>
              </a:spcBef>
              <a:spcAft>
                <a:spcPts val="252"/>
              </a:spcAft>
              <a:buClrTx/>
              <a:buSzTx/>
              <a:buFont typeface="Arial" panose="020B0604020202020204" pitchFamily="34" charset="0"/>
              <a:buChar char="•"/>
              <a:tabLst/>
              <a:defRPr/>
            </a:pPr>
            <a:r>
              <a:rPr kumimoji="0" lang="en-US" sz="1200" b="1" i="0" u="none" strike="noStrike" kern="0" cap="none" spc="0" normalizeH="0" baseline="0" noProof="0" dirty="0">
                <a:ln>
                  <a:noFill/>
                </a:ln>
                <a:solidFill>
                  <a:srgbClr val="000000"/>
                </a:solidFill>
                <a:effectLst/>
                <a:uLnTx/>
                <a:uFillTx/>
                <a:latin typeface="Calibri"/>
                <a:ea typeface="+mn-ea"/>
                <a:cs typeface="+mn-cs"/>
              </a:rPr>
              <a:t>OVERALL:  Microwaveable </a:t>
            </a:r>
            <a:r>
              <a:rPr lang="en-US" sz="1200" b="1" kern="0" dirty="0">
                <a:solidFill>
                  <a:srgbClr val="000000"/>
                </a:solidFill>
                <a:latin typeface="Calibri"/>
              </a:rPr>
              <a:t>p</a:t>
            </a:r>
            <a:r>
              <a:rPr kumimoji="0" lang="en-US" sz="1200" b="1" i="0" u="none" strike="noStrike" kern="0" cap="none" spc="0" normalizeH="0" baseline="0" noProof="0" dirty="0" err="1">
                <a:ln>
                  <a:noFill/>
                </a:ln>
                <a:solidFill>
                  <a:srgbClr val="000000"/>
                </a:solidFill>
                <a:effectLst/>
                <a:uLnTx/>
                <a:uFillTx/>
                <a:latin typeface="Calibri"/>
                <a:ea typeface="+mn-ea"/>
                <a:cs typeface="+mn-cs"/>
              </a:rPr>
              <a:t>opcorn</a:t>
            </a:r>
            <a:r>
              <a:rPr kumimoji="0" lang="en-US" sz="1200" b="1" i="0" u="none" strike="noStrike" kern="0" cap="none" spc="0" normalizeH="0" baseline="0" noProof="0" dirty="0">
                <a:ln>
                  <a:noFill/>
                </a:ln>
                <a:solidFill>
                  <a:srgbClr val="000000"/>
                </a:solidFill>
                <a:effectLst/>
                <a:uLnTx/>
                <a:uFillTx/>
                <a:latin typeface="Calibri"/>
                <a:ea typeface="+mn-ea"/>
                <a:cs typeface="+mn-cs"/>
              </a:rPr>
              <a:t> </a:t>
            </a:r>
            <a:r>
              <a:rPr kumimoji="0" lang="en-US" sz="1200" i="0" u="none" strike="noStrike" kern="0" cap="none" spc="0" normalizeH="0" baseline="0" noProof="0" dirty="0">
                <a:ln>
                  <a:noFill/>
                </a:ln>
                <a:solidFill>
                  <a:srgbClr val="000000"/>
                </a:solidFill>
                <a:effectLst/>
                <a:uLnTx/>
                <a:uFillTx/>
                <a:latin typeface="Calibri"/>
                <a:ea typeface="+mn-ea"/>
                <a:cs typeface="+mn-cs"/>
              </a:rPr>
              <a:t>group had significantly higher sales than other types before and after COVID</a:t>
            </a:r>
          </a:p>
          <a:p>
            <a:pPr marL="171450" marR="0" lvl="0" indent="-171450" defTabSz="914400" rtl="0" eaLnBrk="1" fontAlgn="auto" latinLnBrk="0" hangingPunct="1">
              <a:lnSpc>
                <a:spcPct val="90000"/>
              </a:lnSpc>
              <a:spcBef>
                <a:spcPts val="252"/>
              </a:spcBef>
              <a:spcAft>
                <a:spcPts val="252"/>
              </a:spcAft>
              <a:buClrTx/>
              <a:buSzTx/>
              <a:buFont typeface="Arial" panose="020B0604020202020204" pitchFamily="34" charset="0"/>
              <a:buChar char="•"/>
              <a:tabLst/>
              <a:defRPr/>
            </a:pPr>
            <a:r>
              <a:rPr kumimoji="0" lang="en-US" sz="1200" b="1" i="0" u="none" strike="noStrike" kern="0" cap="none" spc="0" normalizeH="0" baseline="0" noProof="0" dirty="0">
                <a:ln>
                  <a:noFill/>
                </a:ln>
                <a:solidFill>
                  <a:srgbClr val="000000"/>
                </a:solidFill>
                <a:effectLst/>
                <a:uLnTx/>
                <a:uFillTx/>
                <a:latin typeface="Calibri"/>
                <a:ea typeface="+mn-ea"/>
                <a:cs typeface="+mn-cs"/>
              </a:rPr>
              <a:t>NATIONAL BRANDS: </a:t>
            </a:r>
            <a:r>
              <a:rPr lang="en-US" sz="1200" kern="0" dirty="0">
                <a:solidFill>
                  <a:srgbClr val="000000"/>
                </a:solidFill>
                <a:latin typeface="Calibri"/>
              </a:rPr>
              <a:t>From national branded popcorns, the same trend continues before and after COVID across regions</a:t>
            </a:r>
          </a:p>
          <a:p>
            <a:pPr marL="171450" indent="-171450">
              <a:lnSpc>
                <a:spcPct val="90000"/>
              </a:lnSpc>
              <a:spcBef>
                <a:spcPts val="252"/>
              </a:spcBef>
              <a:spcAft>
                <a:spcPts val="252"/>
              </a:spcAft>
              <a:buFont typeface="Arial" panose="020B0604020202020204" pitchFamily="34" charset="0"/>
              <a:buChar char="•"/>
              <a:defRPr/>
            </a:pPr>
            <a:r>
              <a:rPr lang="en-US" sz="1200" b="1" kern="0" dirty="0">
                <a:solidFill>
                  <a:srgbClr val="000000"/>
                </a:solidFill>
                <a:latin typeface="Calibri"/>
              </a:rPr>
              <a:t>PRIVATE LABEL: </a:t>
            </a:r>
            <a:r>
              <a:rPr lang="en-US" sz="1200" kern="0" dirty="0">
                <a:solidFill>
                  <a:srgbClr val="000000"/>
                </a:solidFill>
                <a:latin typeface="Calibri"/>
              </a:rPr>
              <a:t> From private labelled meals, the same trend continues before and after COVID across regions</a:t>
            </a:r>
          </a:p>
        </p:txBody>
      </p:sp>
    </p:spTree>
    <p:extLst>
      <p:ext uri="{BB962C8B-B14F-4D97-AF65-F5344CB8AC3E}">
        <p14:creationId xmlns:p14="http://schemas.microsoft.com/office/powerpoint/2010/main" val="16884522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132F-65A9-46FD-8EE5-6FD1539A170D}"/>
              </a:ext>
            </a:extLst>
          </p:cNvPr>
          <p:cNvSpPr>
            <a:spLocks noGrp="1"/>
          </p:cNvSpPr>
          <p:nvPr>
            <p:ph type="title"/>
          </p:nvPr>
        </p:nvSpPr>
        <p:spPr>
          <a:xfrm>
            <a:off x="838200" y="2103437"/>
            <a:ext cx="10515600" cy="1325563"/>
          </a:xfrm>
          <a:solidFill>
            <a:schemeClr val="accent5">
              <a:lumMod val="40000"/>
              <a:lumOff val="60000"/>
            </a:schemeClr>
          </a:solidFill>
        </p:spPr>
        <p:txBody>
          <a:bodyPr>
            <a:normAutofit fontScale="90000"/>
          </a:bodyPr>
          <a:lstStyle/>
          <a:p>
            <a:r>
              <a:rPr lang="en-US" sz="6000" b="1"/>
              <a:t>MARKETING STRATEGY RECOMMENDATIONS</a:t>
            </a:r>
          </a:p>
        </p:txBody>
      </p:sp>
    </p:spTree>
    <p:extLst>
      <p:ext uri="{BB962C8B-B14F-4D97-AF65-F5344CB8AC3E}">
        <p14:creationId xmlns:p14="http://schemas.microsoft.com/office/powerpoint/2010/main" val="11669691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Straight Connector 9"/>
          <p:cNvCxnSpPr>
            <a:cxnSpLocks/>
          </p:cNvCxnSpPr>
          <p:nvPr/>
        </p:nvCxnSpPr>
        <p:spPr>
          <a:xfrm flipH="1">
            <a:off x="2027777" y="1751863"/>
            <a:ext cx="8136446" cy="3934"/>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Nom2 - 1"/>
          <p:cNvSpPr>
            <a:spLocks noChangeAspect="1"/>
          </p:cNvSpPr>
          <p:nvPr/>
        </p:nvSpPr>
        <p:spPr>
          <a:xfrm>
            <a:off x="9716292" y="1310213"/>
            <a:ext cx="1021007" cy="887234"/>
          </a:xfrm>
          <a:custGeom>
            <a:avLst/>
            <a:gdLst>
              <a:gd name="connsiteX0" fmla="*/ 1552073 w 6244389"/>
              <a:gd name="connsiteY0" fmla="*/ 0 h 5426243"/>
              <a:gd name="connsiteX1" fmla="*/ 4704347 w 6244389"/>
              <a:gd name="connsiteY1" fmla="*/ 12032 h 5426243"/>
              <a:gd name="connsiteX2" fmla="*/ 6244389 w 6244389"/>
              <a:gd name="connsiteY2" fmla="*/ 2755232 h 5426243"/>
              <a:gd name="connsiteX3" fmla="*/ 4704347 w 6244389"/>
              <a:gd name="connsiteY3" fmla="*/ 5414211 h 5426243"/>
              <a:gd name="connsiteX4" fmla="*/ 1564105 w 6244389"/>
              <a:gd name="connsiteY4" fmla="*/ 5426243 h 5426243"/>
              <a:gd name="connsiteX5" fmla="*/ 0 w 6244389"/>
              <a:gd name="connsiteY5" fmla="*/ 2731169 h 5426243"/>
              <a:gd name="connsiteX6" fmla="*/ 1552073 w 6244389"/>
              <a:gd name="connsiteY6" fmla="*/ 0 h 5426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44389" h="5426243">
                <a:moveTo>
                  <a:pt x="1552073" y="0"/>
                </a:moveTo>
                <a:lnTo>
                  <a:pt x="4704347" y="12032"/>
                </a:lnTo>
                <a:lnTo>
                  <a:pt x="6244389" y="2755232"/>
                </a:lnTo>
                <a:lnTo>
                  <a:pt x="4704347" y="5414211"/>
                </a:lnTo>
                <a:lnTo>
                  <a:pt x="1564105" y="5426243"/>
                </a:lnTo>
                <a:lnTo>
                  <a:pt x="0" y="2731169"/>
                </a:lnTo>
                <a:lnTo>
                  <a:pt x="1552073" y="0"/>
                </a:lnTo>
                <a:close/>
              </a:path>
            </a:pathLst>
          </a:custGeom>
          <a:solidFill>
            <a:schemeClr val="accent3"/>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4" name="Nom1"/>
          <p:cNvSpPr>
            <a:spLocks noChangeAspect="1"/>
          </p:cNvSpPr>
          <p:nvPr/>
        </p:nvSpPr>
        <p:spPr>
          <a:xfrm>
            <a:off x="4208565" y="1310213"/>
            <a:ext cx="1021007" cy="887234"/>
          </a:xfrm>
          <a:custGeom>
            <a:avLst/>
            <a:gdLst>
              <a:gd name="connsiteX0" fmla="*/ 1552073 w 6244389"/>
              <a:gd name="connsiteY0" fmla="*/ 0 h 5426243"/>
              <a:gd name="connsiteX1" fmla="*/ 4704347 w 6244389"/>
              <a:gd name="connsiteY1" fmla="*/ 12032 h 5426243"/>
              <a:gd name="connsiteX2" fmla="*/ 6244389 w 6244389"/>
              <a:gd name="connsiteY2" fmla="*/ 2755232 h 5426243"/>
              <a:gd name="connsiteX3" fmla="*/ 4704347 w 6244389"/>
              <a:gd name="connsiteY3" fmla="*/ 5414211 h 5426243"/>
              <a:gd name="connsiteX4" fmla="*/ 1564105 w 6244389"/>
              <a:gd name="connsiteY4" fmla="*/ 5426243 h 5426243"/>
              <a:gd name="connsiteX5" fmla="*/ 0 w 6244389"/>
              <a:gd name="connsiteY5" fmla="*/ 2731169 h 5426243"/>
              <a:gd name="connsiteX6" fmla="*/ 1552073 w 6244389"/>
              <a:gd name="connsiteY6" fmla="*/ 0 h 5426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44389" h="5426243">
                <a:moveTo>
                  <a:pt x="1552073" y="0"/>
                </a:moveTo>
                <a:lnTo>
                  <a:pt x="4704347" y="12032"/>
                </a:lnTo>
                <a:lnTo>
                  <a:pt x="6244389" y="2755232"/>
                </a:lnTo>
                <a:lnTo>
                  <a:pt x="4704347" y="5414211"/>
                </a:lnTo>
                <a:lnTo>
                  <a:pt x="1564105" y="5426243"/>
                </a:lnTo>
                <a:lnTo>
                  <a:pt x="0" y="2731169"/>
                </a:lnTo>
                <a:lnTo>
                  <a:pt x="1552073" y="0"/>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5" name="Nom2"/>
          <p:cNvSpPr>
            <a:spLocks noChangeAspect="1"/>
          </p:cNvSpPr>
          <p:nvPr/>
        </p:nvSpPr>
        <p:spPr>
          <a:xfrm>
            <a:off x="6962429" y="1310213"/>
            <a:ext cx="1021007" cy="887234"/>
          </a:xfrm>
          <a:custGeom>
            <a:avLst/>
            <a:gdLst>
              <a:gd name="connsiteX0" fmla="*/ 1552073 w 6244389"/>
              <a:gd name="connsiteY0" fmla="*/ 0 h 5426243"/>
              <a:gd name="connsiteX1" fmla="*/ 4704347 w 6244389"/>
              <a:gd name="connsiteY1" fmla="*/ 12032 h 5426243"/>
              <a:gd name="connsiteX2" fmla="*/ 6244389 w 6244389"/>
              <a:gd name="connsiteY2" fmla="*/ 2755232 h 5426243"/>
              <a:gd name="connsiteX3" fmla="*/ 4704347 w 6244389"/>
              <a:gd name="connsiteY3" fmla="*/ 5414211 h 5426243"/>
              <a:gd name="connsiteX4" fmla="*/ 1564105 w 6244389"/>
              <a:gd name="connsiteY4" fmla="*/ 5426243 h 5426243"/>
              <a:gd name="connsiteX5" fmla="*/ 0 w 6244389"/>
              <a:gd name="connsiteY5" fmla="*/ 2731169 h 5426243"/>
              <a:gd name="connsiteX6" fmla="*/ 1552073 w 6244389"/>
              <a:gd name="connsiteY6" fmla="*/ 0 h 5426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44389" h="5426243">
                <a:moveTo>
                  <a:pt x="1552073" y="0"/>
                </a:moveTo>
                <a:lnTo>
                  <a:pt x="4704347" y="12032"/>
                </a:lnTo>
                <a:lnTo>
                  <a:pt x="6244389" y="2755232"/>
                </a:lnTo>
                <a:lnTo>
                  <a:pt x="4704347" y="5414211"/>
                </a:lnTo>
                <a:lnTo>
                  <a:pt x="1564105" y="5426243"/>
                </a:lnTo>
                <a:lnTo>
                  <a:pt x="0" y="2731169"/>
                </a:lnTo>
                <a:lnTo>
                  <a:pt x="1552073" y="0"/>
                </a:lnTo>
                <a:close/>
              </a:path>
            </a:pathLst>
          </a:cu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8" name="Nom5"/>
          <p:cNvSpPr>
            <a:spLocks noChangeAspect="1"/>
          </p:cNvSpPr>
          <p:nvPr/>
        </p:nvSpPr>
        <p:spPr>
          <a:xfrm>
            <a:off x="1454701" y="1310213"/>
            <a:ext cx="1021007" cy="887234"/>
          </a:xfrm>
          <a:custGeom>
            <a:avLst/>
            <a:gdLst>
              <a:gd name="connsiteX0" fmla="*/ 1552073 w 6244389"/>
              <a:gd name="connsiteY0" fmla="*/ 0 h 5426243"/>
              <a:gd name="connsiteX1" fmla="*/ 4704347 w 6244389"/>
              <a:gd name="connsiteY1" fmla="*/ 12032 h 5426243"/>
              <a:gd name="connsiteX2" fmla="*/ 6244389 w 6244389"/>
              <a:gd name="connsiteY2" fmla="*/ 2755232 h 5426243"/>
              <a:gd name="connsiteX3" fmla="*/ 4704347 w 6244389"/>
              <a:gd name="connsiteY3" fmla="*/ 5414211 h 5426243"/>
              <a:gd name="connsiteX4" fmla="*/ 1564105 w 6244389"/>
              <a:gd name="connsiteY4" fmla="*/ 5426243 h 5426243"/>
              <a:gd name="connsiteX5" fmla="*/ 0 w 6244389"/>
              <a:gd name="connsiteY5" fmla="*/ 2731169 h 5426243"/>
              <a:gd name="connsiteX6" fmla="*/ 1552073 w 6244389"/>
              <a:gd name="connsiteY6" fmla="*/ 0 h 5426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44389" h="5426243">
                <a:moveTo>
                  <a:pt x="1552073" y="0"/>
                </a:moveTo>
                <a:lnTo>
                  <a:pt x="4704347" y="12032"/>
                </a:lnTo>
                <a:lnTo>
                  <a:pt x="6244389" y="2755232"/>
                </a:lnTo>
                <a:lnTo>
                  <a:pt x="4704347" y="5414211"/>
                </a:lnTo>
                <a:lnTo>
                  <a:pt x="1564105" y="5426243"/>
                </a:lnTo>
                <a:lnTo>
                  <a:pt x="0" y="2731169"/>
                </a:lnTo>
                <a:lnTo>
                  <a:pt x="1552073" y="0"/>
                </a:lnTo>
                <a:close/>
              </a:path>
            </a:pathLst>
          </a:cu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11" name="Rectangle 10"/>
          <p:cNvSpPr/>
          <p:nvPr/>
        </p:nvSpPr>
        <p:spPr>
          <a:xfrm>
            <a:off x="705204" y="2990954"/>
            <a:ext cx="2520000" cy="253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defRPr/>
            </a:pPr>
            <a:r>
              <a:rPr lang="en-US" sz="1200" kern="0">
                <a:solidFill>
                  <a:srgbClr val="000000"/>
                </a:solidFill>
                <a:latin typeface="Calibri"/>
              </a:rPr>
              <a:t>ConAgra should focus its marketing efforts on repositioning itself as a leader in sustainable food packaging and plant-based options. This would help the brand further its mission and offer a unique standing in a rapidly growing segment of the market </a:t>
            </a:r>
            <a:endParaRPr lang="en-US" sz="1200" b="0" i="0" u="none" strike="noStrike" kern="0" cap="none" spc="0" normalizeH="0" baseline="0" noProof="0">
              <a:ln>
                <a:noFill/>
              </a:ln>
              <a:solidFill>
                <a:srgbClr val="000000"/>
              </a:solidFill>
              <a:effectLst/>
              <a:uLnTx/>
              <a:uFillTx/>
              <a:latin typeface="Calibri"/>
              <a:cs typeface="Calibri"/>
            </a:endParaRPr>
          </a:p>
        </p:txBody>
      </p:sp>
      <p:sp>
        <p:nvSpPr>
          <p:cNvPr id="13" name="Rectangle 12"/>
          <p:cNvSpPr/>
          <p:nvPr/>
        </p:nvSpPr>
        <p:spPr>
          <a:xfrm>
            <a:off x="3459068" y="2990954"/>
            <a:ext cx="2520000" cy="253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defRPr/>
            </a:pPr>
            <a:r>
              <a:rPr lang="en-US" sz="1200" b="1" kern="0">
                <a:solidFill>
                  <a:srgbClr val="464646"/>
                </a:solidFill>
                <a:latin typeface="Calibri"/>
              </a:rPr>
              <a:t>Frozen Meals: </a:t>
            </a:r>
            <a:r>
              <a:rPr lang="en-US" sz="1200" kern="0">
                <a:solidFill>
                  <a:srgbClr val="464646"/>
                </a:solidFill>
                <a:latin typeface="Calibri"/>
              </a:rPr>
              <a:t>West &amp; Midwest are Conagra’s highest selling markets. In all 4 regions, current preference is very low for “good” nutrition value products. Given ConAgra’s commitment to the UN SDGs, we recommend that marketing efforts shift focus to these products in addition to the existing popular foods</a:t>
            </a:r>
            <a:endParaRPr lang="en-US" sz="1200" kern="0">
              <a:solidFill>
                <a:srgbClr val="000000"/>
              </a:solidFill>
              <a:latin typeface="Calibri"/>
            </a:endParaRPr>
          </a:p>
          <a:p>
            <a:pPr>
              <a:defRPr/>
            </a:pPr>
            <a:endParaRPr lang="en-US" sz="1200" kern="0">
              <a:solidFill>
                <a:srgbClr val="464646"/>
              </a:solidFill>
              <a:latin typeface="Calibri"/>
            </a:endParaRPr>
          </a:p>
          <a:p>
            <a:pPr>
              <a:defRPr/>
            </a:pPr>
            <a:r>
              <a:rPr lang="en-US" sz="1200" b="1" kern="0">
                <a:solidFill>
                  <a:srgbClr val="464646"/>
                </a:solidFill>
                <a:latin typeface="Calibri"/>
              </a:rPr>
              <a:t>Frozen Vegetables: </a:t>
            </a:r>
            <a:r>
              <a:rPr lang="en-US" sz="1200" kern="0">
                <a:solidFill>
                  <a:srgbClr val="464646"/>
                </a:solidFill>
                <a:latin typeface="Calibri"/>
              </a:rPr>
              <a:t>For National Brands, the Northeast shows promising fluctuations, even through COVID. For Private Brands, we see a similar observation for the Midwest region. It is recommended that ConAgra continue pushing efforts in the West for all Brands, the Northeast for National Brands, and Midwest for Private Brands.</a:t>
            </a:r>
            <a:endParaRPr lang="en-US" sz="1200" kern="0">
              <a:solidFill>
                <a:srgbClr val="000000"/>
              </a:solidFill>
              <a:latin typeface="Calibri"/>
              <a:cs typeface="Calibri"/>
            </a:endParaRPr>
          </a:p>
        </p:txBody>
      </p:sp>
      <p:sp>
        <p:nvSpPr>
          <p:cNvPr id="14" name="Rectangle 13"/>
          <p:cNvSpPr/>
          <p:nvPr/>
        </p:nvSpPr>
        <p:spPr>
          <a:xfrm>
            <a:off x="6212932" y="2990954"/>
            <a:ext cx="2520000" cy="253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0">
                <a:solidFill>
                  <a:srgbClr val="464646"/>
                </a:solidFill>
                <a:latin typeface="Calibri"/>
              </a:rPr>
              <a:t>Frozen Meals &amp; Vegetables: </a:t>
            </a:r>
            <a:r>
              <a:rPr lang="en-US" sz="1200" kern="0">
                <a:solidFill>
                  <a:srgbClr val="464646"/>
                </a:solidFill>
                <a:latin typeface="Calibri"/>
              </a:rPr>
              <a:t>With US’ growing Gen-Z &amp; Millennial population, marketing efforts must prioritize young working adults who are increasingly choosing healthier and sustainably packaged options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kern="0">
              <a:solidFill>
                <a:srgbClr val="464646"/>
              </a:solidFill>
              <a:latin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0">
                <a:solidFill>
                  <a:srgbClr val="464646"/>
                </a:solidFill>
                <a:latin typeface="Calibri"/>
              </a:rPr>
              <a:t>Popcorn</a:t>
            </a:r>
            <a:r>
              <a:rPr lang="en-US" sz="1200" kern="0">
                <a:solidFill>
                  <a:srgbClr val="464646"/>
                </a:solidFill>
                <a:latin typeface="Calibri"/>
              </a:rPr>
              <a:t>: The primary target group for popcorn must be children and teens. Investing in store features and placing these product at an eye level visible to children would offer a great head start.</a:t>
            </a:r>
          </a:p>
        </p:txBody>
      </p:sp>
      <p:sp>
        <p:nvSpPr>
          <p:cNvPr id="15" name="Rectangle 14"/>
          <p:cNvSpPr/>
          <p:nvPr/>
        </p:nvSpPr>
        <p:spPr>
          <a:xfrm>
            <a:off x="8966795" y="2990954"/>
            <a:ext cx="2520000" cy="25363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200" i="0" u="none" strike="noStrike" kern="0" cap="none" spc="0" normalizeH="0" baseline="0" noProof="0">
                <a:ln>
                  <a:noFill/>
                </a:ln>
                <a:solidFill>
                  <a:srgbClr val="464646"/>
                </a:solidFill>
                <a:effectLst/>
                <a:uLnTx/>
                <a:uFillTx/>
                <a:latin typeface="Calibri"/>
                <a:ea typeface="+mn-ea"/>
                <a:cs typeface="+mn-cs"/>
              </a:rPr>
              <a:t>We recommend ConAgra to send personalized ad flyers and weekly coupons to customers based on dynamic user profiles and purchase history. </a:t>
            </a:r>
            <a:r>
              <a:rPr lang="en-US" sz="1200" kern="0">
                <a:solidFill>
                  <a:srgbClr val="464646"/>
                </a:solidFill>
                <a:latin typeface="Calibri"/>
              </a:rPr>
              <a:t>By linking multiple data points around factors such as flavor, brand, choice, etc. for all 3 product categories including frozen meals, frozen vegetables and popcorn, ConAgra can better understand each consumer’s behavior and offer personalized product suggestion</a:t>
            </a:r>
            <a:endParaRPr kumimoji="0" lang="en-US" sz="1200" i="0" u="none" strike="noStrike" kern="0" cap="none" spc="0" normalizeH="0" baseline="0" noProof="0">
              <a:ln>
                <a:noFill/>
              </a:ln>
              <a:solidFill>
                <a:srgbClr val="464646"/>
              </a:solidFill>
              <a:effectLst/>
              <a:uLnTx/>
              <a:uFillTx/>
              <a:latin typeface="Calibri"/>
              <a:ea typeface="+mn-ea"/>
              <a:cs typeface="+mn-cs"/>
            </a:endParaRPr>
          </a:p>
        </p:txBody>
      </p:sp>
      <p:cxnSp>
        <p:nvCxnSpPr>
          <p:cNvPr id="19" name="Straight Connector 18"/>
          <p:cNvCxnSpPr/>
          <p:nvPr/>
        </p:nvCxnSpPr>
        <p:spPr>
          <a:xfrm>
            <a:off x="3342136" y="3000791"/>
            <a:ext cx="0" cy="2052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6096000" y="3000791"/>
            <a:ext cx="0" cy="2052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8849864" y="3000791"/>
            <a:ext cx="0" cy="2052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516AC2F-5CD3-48F0-96D0-58A752F42C01}"/>
              </a:ext>
            </a:extLst>
          </p:cNvPr>
          <p:cNvSpPr txBox="1"/>
          <p:nvPr/>
        </p:nvSpPr>
        <p:spPr>
          <a:xfrm>
            <a:off x="733091" y="2472609"/>
            <a:ext cx="2523448" cy="369332"/>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464646"/>
                </a:solidFill>
                <a:effectLst/>
                <a:uLnTx/>
                <a:uFillTx/>
                <a:latin typeface="Calibri"/>
                <a:ea typeface="+mn-ea"/>
                <a:cs typeface="+mn-cs"/>
              </a:rPr>
              <a:t>REBRANDING CONAGRA</a:t>
            </a:r>
          </a:p>
        </p:txBody>
      </p:sp>
      <p:sp>
        <p:nvSpPr>
          <p:cNvPr id="76" name="TextBox 75">
            <a:extLst>
              <a:ext uri="{FF2B5EF4-FFF2-40B4-BE49-F238E27FC236}">
                <a16:creationId xmlns:a16="http://schemas.microsoft.com/office/drawing/2014/main" id="{5891DAFC-927C-4BEA-B2AA-D840DE577947}"/>
              </a:ext>
            </a:extLst>
          </p:cNvPr>
          <p:cNvSpPr txBox="1"/>
          <p:nvPr/>
        </p:nvSpPr>
        <p:spPr>
          <a:xfrm>
            <a:off x="3507540" y="2468245"/>
            <a:ext cx="2300630" cy="369332"/>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US" b="1" kern="0">
                <a:solidFill>
                  <a:srgbClr val="464646"/>
                </a:solidFill>
                <a:latin typeface="Calibri"/>
              </a:rPr>
              <a:t>REGION &amp; NUTRITION</a:t>
            </a:r>
          </a:p>
        </p:txBody>
      </p:sp>
      <p:sp>
        <p:nvSpPr>
          <p:cNvPr id="77" name="TextBox 76">
            <a:extLst>
              <a:ext uri="{FF2B5EF4-FFF2-40B4-BE49-F238E27FC236}">
                <a16:creationId xmlns:a16="http://schemas.microsoft.com/office/drawing/2014/main" id="{9FA050E2-142F-4644-A5AB-B2A9FC41E16E}"/>
              </a:ext>
            </a:extLst>
          </p:cNvPr>
          <p:cNvSpPr txBox="1"/>
          <p:nvPr/>
        </p:nvSpPr>
        <p:spPr>
          <a:xfrm>
            <a:off x="6309457" y="2498563"/>
            <a:ext cx="240322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kern="0">
                <a:solidFill>
                  <a:srgbClr val="464646"/>
                </a:solidFill>
                <a:latin typeface="Calibri"/>
              </a:rPr>
              <a:t>STRATEGIC TARGETING</a:t>
            </a:r>
          </a:p>
        </p:txBody>
      </p:sp>
      <p:sp>
        <p:nvSpPr>
          <p:cNvPr id="78" name="TextBox 77">
            <a:extLst>
              <a:ext uri="{FF2B5EF4-FFF2-40B4-BE49-F238E27FC236}">
                <a16:creationId xmlns:a16="http://schemas.microsoft.com/office/drawing/2014/main" id="{D315878B-02CA-4880-BD5B-AF79339D3FC1}"/>
              </a:ext>
            </a:extLst>
          </p:cNvPr>
          <p:cNvSpPr txBox="1"/>
          <p:nvPr/>
        </p:nvSpPr>
        <p:spPr>
          <a:xfrm>
            <a:off x="9213774" y="2492697"/>
            <a:ext cx="1997663" cy="369332"/>
          </a:xfrm>
          <a:prstGeom prst="rect">
            <a:avLst/>
          </a:prstGeom>
          <a:noFill/>
        </p:spPr>
        <p:txBody>
          <a:bodyPr wrap="non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a:ln>
                  <a:noFill/>
                </a:ln>
                <a:solidFill>
                  <a:srgbClr val="464646"/>
                </a:solidFill>
                <a:effectLst/>
                <a:uLnTx/>
                <a:uFillTx/>
                <a:latin typeface="Calibri"/>
                <a:ea typeface="+mn-ea"/>
                <a:cs typeface="+mn-cs"/>
              </a:rPr>
              <a:t>PERSONALIZATION</a:t>
            </a:r>
          </a:p>
        </p:txBody>
      </p:sp>
      <p:grpSp>
        <p:nvGrpSpPr>
          <p:cNvPr id="79" name="Collaboration2" descr="{&quot;Key&quot;:&quot;POWER_USER_SHAPE_ICON&quot;,&quot;Value&quot;:&quot;POWER_USER_SHAPE_ICON_STYLE_1&quot;}">
            <a:extLst>
              <a:ext uri="{FF2B5EF4-FFF2-40B4-BE49-F238E27FC236}">
                <a16:creationId xmlns:a16="http://schemas.microsoft.com/office/drawing/2014/main" id="{D3C8FF61-7B93-4AB7-A78E-F61022A057E4}"/>
              </a:ext>
            </a:extLst>
          </p:cNvPr>
          <p:cNvGrpSpPr>
            <a:grpSpLocks noChangeAspect="1"/>
          </p:cNvGrpSpPr>
          <p:nvPr>
            <p:custDataLst>
              <p:tags r:id="rId2"/>
            </p:custDataLst>
          </p:nvPr>
        </p:nvGrpSpPr>
        <p:grpSpPr>
          <a:xfrm>
            <a:off x="1698361" y="1441310"/>
            <a:ext cx="551046" cy="597217"/>
            <a:chOff x="5260975" y="4357688"/>
            <a:chExt cx="871538" cy="944563"/>
          </a:xfrm>
          <a:solidFill>
            <a:schemeClr val="bg1"/>
          </a:solidFill>
        </p:grpSpPr>
        <p:sp>
          <p:nvSpPr>
            <p:cNvPr id="80" name="Freeform 99">
              <a:extLst>
                <a:ext uri="{FF2B5EF4-FFF2-40B4-BE49-F238E27FC236}">
                  <a16:creationId xmlns:a16="http://schemas.microsoft.com/office/drawing/2014/main" id="{D7A244B8-B0FC-406C-82C1-C3E4E16A7DD4}"/>
                </a:ext>
              </a:extLst>
            </p:cNvPr>
            <p:cNvSpPr>
              <a:spLocks noEditPoints="1"/>
            </p:cNvSpPr>
            <p:nvPr/>
          </p:nvSpPr>
          <p:spPr bwMode="auto">
            <a:xfrm>
              <a:off x="5600700" y="4411663"/>
              <a:ext cx="198438" cy="233363"/>
            </a:xfrm>
            <a:custGeom>
              <a:avLst/>
              <a:gdLst>
                <a:gd name="T0" fmla="*/ 136 w 262"/>
                <a:gd name="T1" fmla="*/ 39 h 306"/>
                <a:gd name="T2" fmla="*/ 164 w 262"/>
                <a:gd name="T3" fmla="*/ 42 h 306"/>
                <a:gd name="T4" fmla="*/ 170 w 262"/>
                <a:gd name="T5" fmla="*/ 50 h 306"/>
                <a:gd name="T6" fmla="*/ 163 w 262"/>
                <a:gd name="T7" fmla="*/ 57 h 306"/>
                <a:gd name="T8" fmla="*/ 58 w 262"/>
                <a:gd name="T9" fmla="*/ 151 h 306"/>
                <a:gd name="T10" fmla="*/ 51 w 262"/>
                <a:gd name="T11" fmla="*/ 157 h 306"/>
                <a:gd name="T12" fmla="*/ 43 w 262"/>
                <a:gd name="T13" fmla="*/ 152 h 306"/>
                <a:gd name="T14" fmla="*/ 41 w 262"/>
                <a:gd name="T15" fmla="*/ 134 h 306"/>
                <a:gd name="T16" fmla="*/ 136 w 262"/>
                <a:gd name="T17" fmla="*/ 39 h 306"/>
                <a:gd name="T18" fmla="*/ 26 w 262"/>
                <a:gd name="T19" fmla="*/ 210 h 306"/>
                <a:gd name="T20" fmla="*/ 53 w 262"/>
                <a:gd name="T21" fmla="*/ 269 h 306"/>
                <a:gd name="T22" fmla="*/ 56 w 262"/>
                <a:gd name="T23" fmla="*/ 287 h 306"/>
                <a:gd name="T24" fmla="*/ 69 w 262"/>
                <a:gd name="T25" fmla="*/ 306 h 306"/>
                <a:gd name="T26" fmla="*/ 193 w 262"/>
                <a:gd name="T27" fmla="*/ 306 h 306"/>
                <a:gd name="T28" fmla="*/ 205 w 262"/>
                <a:gd name="T29" fmla="*/ 288 h 306"/>
                <a:gd name="T30" fmla="*/ 208 w 262"/>
                <a:gd name="T31" fmla="*/ 268 h 306"/>
                <a:gd name="T32" fmla="*/ 236 w 262"/>
                <a:gd name="T33" fmla="*/ 210 h 306"/>
                <a:gd name="T34" fmla="*/ 262 w 262"/>
                <a:gd name="T35" fmla="*/ 132 h 306"/>
                <a:gd name="T36" fmla="*/ 131 w 262"/>
                <a:gd name="T37" fmla="*/ 0 h 306"/>
                <a:gd name="T38" fmla="*/ 0 w 262"/>
                <a:gd name="T39" fmla="*/ 132 h 306"/>
                <a:gd name="T40" fmla="*/ 26 w 262"/>
                <a:gd name="T41" fmla="*/ 210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2" h="306">
                  <a:moveTo>
                    <a:pt x="136" y="39"/>
                  </a:moveTo>
                  <a:cubicBezTo>
                    <a:pt x="146" y="39"/>
                    <a:pt x="156" y="40"/>
                    <a:pt x="164" y="42"/>
                  </a:cubicBezTo>
                  <a:cubicBezTo>
                    <a:pt x="168" y="43"/>
                    <a:pt x="170" y="47"/>
                    <a:pt x="170" y="50"/>
                  </a:cubicBezTo>
                  <a:cubicBezTo>
                    <a:pt x="169" y="54"/>
                    <a:pt x="167" y="57"/>
                    <a:pt x="163" y="57"/>
                  </a:cubicBezTo>
                  <a:cubicBezTo>
                    <a:pt x="110" y="61"/>
                    <a:pt x="67" y="99"/>
                    <a:pt x="58" y="151"/>
                  </a:cubicBezTo>
                  <a:cubicBezTo>
                    <a:pt x="57" y="155"/>
                    <a:pt x="54" y="157"/>
                    <a:pt x="51" y="157"/>
                  </a:cubicBezTo>
                  <a:cubicBezTo>
                    <a:pt x="47" y="157"/>
                    <a:pt x="44" y="155"/>
                    <a:pt x="43" y="152"/>
                  </a:cubicBezTo>
                  <a:cubicBezTo>
                    <a:pt x="42" y="145"/>
                    <a:pt x="41" y="139"/>
                    <a:pt x="41" y="134"/>
                  </a:cubicBezTo>
                  <a:cubicBezTo>
                    <a:pt x="41" y="81"/>
                    <a:pt x="84" y="39"/>
                    <a:pt x="136" y="39"/>
                  </a:cubicBezTo>
                  <a:close/>
                  <a:moveTo>
                    <a:pt x="26" y="210"/>
                  </a:moveTo>
                  <a:cubicBezTo>
                    <a:pt x="46" y="246"/>
                    <a:pt x="49" y="254"/>
                    <a:pt x="53" y="269"/>
                  </a:cubicBezTo>
                  <a:cubicBezTo>
                    <a:pt x="56" y="278"/>
                    <a:pt x="56" y="283"/>
                    <a:pt x="56" y="287"/>
                  </a:cubicBezTo>
                  <a:cubicBezTo>
                    <a:pt x="56" y="300"/>
                    <a:pt x="60" y="306"/>
                    <a:pt x="69" y="306"/>
                  </a:cubicBezTo>
                  <a:lnTo>
                    <a:pt x="193" y="306"/>
                  </a:lnTo>
                  <a:cubicBezTo>
                    <a:pt x="201" y="306"/>
                    <a:pt x="207" y="299"/>
                    <a:pt x="205" y="288"/>
                  </a:cubicBezTo>
                  <a:cubicBezTo>
                    <a:pt x="205" y="285"/>
                    <a:pt x="207" y="275"/>
                    <a:pt x="208" y="268"/>
                  </a:cubicBezTo>
                  <a:cubicBezTo>
                    <a:pt x="212" y="252"/>
                    <a:pt x="220" y="235"/>
                    <a:pt x="236" y="210"/>
                  </a:cubicBezTo>
                  <a:cubicBezTo>
                    <a:pt x="257" y="175"/>
                    <a:pt x="262" y="150"/>
                    <a:pt x="262" y="132"/>
                  </a:cubicBezTo>
                  <a:cubicBezTo>
                    <a:pt x="262" y="77"/>
                    <a:pt x="225" y="0"/>
                    <a:pt x="131" y="0"/>
                  </a:cubicBezTo>
                  <a:cubicBezTo>
                    <a:pt x="59" y="0"/>
                    <a:pt x="0" y="59"/>
                    <a:pt x="0" y="132"/>
                  </a:cubicBezTo>
                  <a:cubicBezTo>
                    <a:pt x="0" y="149"/>
                    <a:pt x="5" y="175"/>
                    <a:pt x="26" y="21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1" name="Freeform 100">
              <a:extLst>
                <a:ext uri="{FF2B5EF4-FFF2-40B4-BE49-F238E27FC236}">
                  <a16:creationId xmlns:a16="http://schemas.microsoft.com/office/drawing/2014/main" id="{B56511F2-6A2D-4141-87E6-7423BAED8533}"/>
                </a:ext>
              </a:extLst>
            </p:cNvPr>
            <p:cNvSpPr>
              <a:spLocks/>
            </p:cNvSpPr>
            <p:nvPr/>
          </p:nvSpPr>
          <p:spPr bwMode="auto">
            <a:xfrm>
              <a:off x="5645150" y="4662488"/>
              <a:ext cx="109538" cy="49213"/>
            </a:xfrm>
            <a:custGeom>
              <a:avLst/>
              <a:gdLst>
                <a:gd name="T0" fmla="*/ 144 w 144"/>
                <a:gd name="T1" fmla="*/ 12 h 64"/>
                <a:gd name="T2" fmla="*/ 132 w 144"/>
                <a:gd name="T3" fmla="*/ 0 h 64"/>
                <a:gd name="T4" fmla="*/ 12 w 144"/>
                <a:gd name="T5" fmla="*/ 0 h 64"/>
                <a:gd name="T6" fmla="*/ 0 w 144"/>
                <a:gd name="T7" fmla="*/ 12 h 64"/>
                <a:gd name="T8" fmla="*/ 12 w 144"/>
                <a:gd name="T9" fmla="*/ 24 h 64"/>
                <a:gd name="T10" fmla="*/ 0 w 144"/>
                <a:gd name="T11" fmla="*/ 36 h 64"/>
                <a:gd name="T12" fmla="*/ 12 w 144"/>
                <a:gd name="T13" fmla="*/ 47 h 64"/>
                <a:gd name="T14" fmla="*/ 32 w 144"/>
                <a:gd name="T15" fmla="*/ 47 h 64"/>
                <a:gd name="T16" fmla="*/ 37 w 144"/>
                <a:gd name="T17" fmla="*/ 61 h 64"/>
                <a:gd name="T18" fmla="*/ 40 w 144"/>
                <a:gd name="T19" fmla="*/ 64 h 64"/>
                <a:gd name="T20" fmla="*/ 104 w 144"/>
                <a:gd name="T21" fmla="*/ 64 h 64"/>
                <a:gd name="T22" fmla="*/ 107 w 144"/>
                <a:gd name="T23" fmla="*/ 61 h 64"/>
                <a:gd name="T24" fmla="*/ 112 w 144"/>
                <a:gd name="T25" fmla="*/ 47 h 64"/>
                <a:gd name="T26" fmla="*/ 132 w 144"/>
                <a:gd name="T27" fmla="*/ 47 h 64"/>
                <a:gd name="T28" fmla="*/ 144 w 144"/>
                <a:gd name="T29" fmla="*/ 36 h 64"/>
                <a:gd name="T30" fmla="*/ 132 w 144"/>
                <a:gd name="T31" fmla="*/ 24 h 64"/>
                <a:gd name="T32" fmla="*/ 144 w 144"/>
                <a:gd name="T33" fmla="*/ 1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4" h="64">
                  <a:moveTo>
                    <a:pt x="144" y="12"/>
                  </a:moveTo>
                  <a:cubicBezTo>
                    <a:pt x="144" y="7"/>
                    <a:pt x="140" y="0"/>
                    <a:pt x="132" y="0"/>
                  </a:cubicBezTo>
                  <a:lnTo>
                    <a:pt x="12" y="0"/>
                  </a:lnTo>
                  <a:cubicBezTo>
                    <a:pt x="4" y="0"/>
                    <a:pt x="0" y="7"/>
                    <a:pt x="0" y="12"/>
                  </a:cubicBezTo>
                  <a:cubicBezTo>
                    <a:pt x="0" y="18"/>
                    <a:pt x="5" y="24"/>
                    <a:pt x="12" y="24"/>
                  </a:cubicBezTo>
                  <a:cubicBezTo>
                    <a:pt x="5" y="24"/>
                    <a:pt x="0" y="29"/>
                    <a:pt x="0" y="36"/>
                  </a:cubicBezTo>
                  <a:cubicBezTo>
                    <a:pt x="0" y="42"/>
                    <a:pt x="5" y="47"/>
                    <a:pt x="12" y="47"/>
                  </a:cubicBezTo>
                  <a:lnTo>
                    <a:pt x="32" y="47"/>
                  </a:lnTo>
                  <a:lnTo>
                    <a:pt x="37" y="61"/>
                  </a:lnTo>
                  <a:cubicBezTo>
                    <a:pt x="37" y="63"/>
                    <a:pt x="38" y="63"/>
                    <a:pt x="40" y="64"/>
                  </a:cubicBezTo>
                  <a:lnTo>
                    <a:pt x="104" y="64"/>
                  </a:lnTo>
                  <a:cubicBezTo>
                    <a:pt x="105" y="63"/>
                    <a:pt x="106" y="63"/>
                    <a:pt x="107" y="61"/>
                  </a:cubicBezTo>
                  <a:lnTo>
                    <a:pt x="112" y="47"/>
                  </a:lnTo>
                  <a:lnTo>
                    <a:pt x="132" y="47"/>
                  </a:lnTo>
                  <a:cubicBezTo>
                    <a:pt x="138" y="47"/>
                    <a:pt x="144" y="42"/>
                    <a:pt x="144" y="36"/>
                  </a:cubicBezTo>
                  <a:cubicBezTo>
                    <a:pt x="144" y="29"/>
                    <a:pt x="138" y="24"/>
                    <a:pt x="132" y="24"/>
                  </a:cubicBezTo>
                  <a:cubicBezTo>
                    <a:pt x="138" y="24"/>
                    <a:pt x="144" y="18"/>
                    <a:pt x="144" y="12"/>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2" name="Freeform 101">
              <a:extLst>
                <a:ext uri="{FF2B5EF4-FFF2-40B4-BE49-F238E27FC236}">
                  <a16:creationId xmlns:a16="http://schemas.microsoft.com/office/drawing/2014/main" id="{72297843-6D8A-4A30-9F16-657B8D4B9B58}"/>
                </a:ext>
              </a:extLst>
            </p:cNvPr>
            <p:cNvSpPr>
              <a:spLocks/>
            </p:cNvSpPr>
            <p:nvPr/>
          </p:nvSpPr>
          <p:spPr bwMode="auto">
            <a:xfrm>
              <a:off x="5622925" y="4357688"/>
              <a:ext cx="34925" cy="52388"/>
            </a:xfrm>
            <a:custGeom>
              <a:avLst/>
              <a:gdLst>
                <a:gd name="T0" fmla="*/ 38 w 45"/>
                <a:gd name="T1" fmla="*/ 67 h 69"/>
                <a:gd name="T2" fmla="*/ 43 w 45"/>
                <a:gd name="T3" fmla="*/ 56 h 69"/>
                <a:gd name="T4" fmla="*/ 29 w 45"/>
                <a:gd name="T5" fmla="*/ 9 h 69"/>
                <a:gd name="T6" fmla="*/ 15 w 45"/>
                <a:gd name="T7" fmla="*/ 0 h 69"/>
                <a:gd name="T8" fmla="*/ 9 w 45"/>
                <a:gd name="T9" fmla="*/ 1 h 69"/>
                <a:gd name="T10" fmla="*/ 1 w 45"/>
                <a:gd name="T11" fmla="*/ 10 h 69"/>
                <a:gd name="T12" fmla="*/ 2 w 45"/>
                <a:gd name="T13" fmla="*/ 21 h 69"/>
                <a:gd name="T14" fmla="*/ 26 w 45"/>
                <a:gd name="T15" fmla="*/ 63 h 69"/>
                <a:gd name="T16" fmla="*/ 38 w 45"/>
                <a:gd name="T17" fmla="*/ 6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69">
                  <a:moveTo>
                    <a:pt x="38" y="67"/>
                  </a:moveTo>
                  <a:cubicBezTo>
                    <a:pt x="42" y="65"/>
                    <a:pt x="45" y="61"/>
                    <a:pt x="43" y="56"/>
                  </a:cubicBezTo>
                  <a:lnTo>
                    <a:pt x="29" y="9"/>
                  </a:lnTo>
                  <a:cubicBezTo>
                    <a:pt x="27" y="4"/>
                    <a:pt x="21" y="0"/>
                    <a:pt x="15" y="0"/>
                  </a:cubicBezTo>
                  <a:cubicBezTo>
                    <a:pt x="13" y="0"/>
                    <a:pt x="11" y="0"/>
                    <a:pt x="9" y="1"/>
                  </a:cubicBezTo>
                  <a:cubicBezTo>
                    <a:pt x="6" y="3"/>
                    <a:pt x="3" y="6"/>
                    <a:pt x="1" y="10"/>
                  </a:cubicBezTo>
                  <a:cubicBezTo>
                    <a:pt x="0" y="13"/>
                    <a:pt x="0" y="17"/>
                    <a:pt x="2" y="21"/>
                  </a:cubicBezTo>
                  <a:lnTo>
                    <a:pt x="26" y="63"/>
                  </a:lnTo>
                  <a:cubicBezTo>
                    <a:pt x="29" y="68"/>
                    <a:pt x="34" y="69"/>
                    <a:pt x="38" y="67"/>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3" name="Freeform 102">
              <a:extLst>
                <a:ext uri="{FF2B5EF4-FFF2-40B4-BE49-F238E27FC236}">
                  <a16:creationId xmlns:a16="http://schemas.microsoft.com/office/drawing/2014/main" id="{366157AF-244C-4789-814F-65245256AEE6}"/>
                </a:ext>
              </a:extLst>
            </p:cNvPr>
            <p:cNvSpPr>
              <a:spLocks/>
            </p:cNvSpPr>
            <p:nvPr/>
          </p:nvSpPr>
          <p:spPr bwMode="auto">
            <a:xfrm>
              <a:off x="5537200" y="4446588"/>
              <a:ext cx="53975" cy="33338"/>
            </a:xfrm>
            <a:custGeom>
              <a:avLst/>
              <a:gdLst>
                <a:gd name="T0" fmla="*/ 64 w 70"/>
                <a:gd name="T1" fmla="*/ 23 h 43"/>
                <a:gd name="T2" fmla="*/ 21 w 70"/>
                <a:gd name="T3" fmla="*/ 1 h 43"/>
                <a:gd name="T4" fmla="*/ 15 w 70"/>
                <a:gd name="T5" fmla="*/ 0 h 43"/>
                <a:gd name="T6" fmla="*/ 2 w 70"/>
                <a:gd name="T7" fmla="*/ 10 h 43"/>
                <a:gd name="T8" fmla="*/ 2 w 70"/>
                <a:gd name="T9" fmla="*/ 22 h 43"/>
                <a:gd name="T10" fmla="*/ 11 w 70"/>
                <a:gd name="T11" fmla="*/ 29 h 43"/>
                <a:gd name="T12" fmla="*/ 58 w 70"/>
                <a:gd name="T13" fmla="*/ 41 h 43"/>
                <a:gd name="T14" fmla="*/ 69 w 70"/>
                <a:gd name="T15" fmla="*/ 35 h 43"/>
                <a:gd name="T16" fmla="*/ 64 w 70"/>
                <a:gd name="T17" fmla="*/ 2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43">
                  <a:moveTo>
                    <a:pt x="64" y="23"/>
                  </a:moveTo>
                  <a:lnTo>
                    <a:pt x="21" y="1"/>
                  </a:lnTo>
                  <a:cubicBezTo>
                    <a:pt x="19" y="1"/>
                    <a:pt x="17" y="0"/>
                    <a:pt x="15" y="0"/>
                  </a:cubicBezTo>
                  <a:cubicBezTo>
                    <a:pt x="9" y="0"/>
                    <a:pt x="4" y="4"/>
                    <a:pt x="2" y="10"/>
                  </a:cubicBezTo>
                  <a:cubicBezTo>
                    <a:pt x="0" y="14"/>
                    <a:pt x="0" y="18"/>
                    <a:pt x="2" y="22"/>
                  </a:cubicBezTo>
                  <a:cubicBezTo>
                    <a:pt x="4" y="26"/>
                    <a:pt x="7" y="28"/>
                    <a:pt x="11" y="29"/>
                  </a:cubicBezTo>
                  <a:lnTo>
                    <a:pt x="58" y="41"/>
                  </a:lnTo>
                  <a:cubicBezTo>
                    <a:pt x="63" y="43"/>
                    <a:pt x="67" y="39"/>
                    <a:pt x="69" y="35"/>
                  </a:cubicBezTo>
                  <a:cubicBezTo>
                    <a:pt x="70" y="31"/>
                    <a:pt x="69" y="26"/>
                    <a:pt x="64" y="23"/>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4" name="Freeform 103">
              <a:extLst>
                <a:ext uri="{FF2B5EF4-FFF2-40B4-BE49-F238E27FC236}">
                  <a16:creationId xmlns:a16="http://schemas.microsoft.com/office/drawing/2014/main" id="{3B74DD45-86EC-4E96-98AA-91A5D2359F32}"/>
                </a:ext>
              </a:extLst>
            </p:cNvPr>
            <p:cNvSpPr>
              <a:spLocks/>
            </p:cNvSpPr>
            <p:nvPr/>
          </p:nvSpPr>
          <p:spPr bwMode="auto">
            <a:xfrm>
              <a:off x="5545138" y="4554538"/>
              <a:ext cx="53975" cy="33338"/>
            </a:xfrm>
            <a:custGeom>
              <a:avLst/>
              <a:gdLst>
                <a:gd name="T0" fmla="*/ 56 w 70"/>
                <a:gd name="T1" fmla="*/ 1 h 44"/>
                <a:gd name="T2" fmla="*/ 9 w 70"/>
                <a:gd name="T3" fmla="*/ 15 h 44"/>
                <a:gd name="T4" fmla="*/ 2 w 70"/>
                <a:gd name="T5" fmla="*/ 23 h 44"/>
                <a:gd name="T6" fmla="*/ 2 w 70"/>
                <a:gd name="T7" fmla="*/ 35 h 44"/>
                <a:gd name="T8" fmla="*/ 15 w 70"/>
                <a:gd name="T9" fmla="*/ 44 h 44"/>
                <a:gd name="T10" fmla="*/ 22 w 70"/>
                <a:gd name="T11" fmla="*/ 43 h 44"/>
                <a:gd name="T12" fmla="*/ 64 w 70"/>
                <a:gd name="T13" fmla="*/ 18 h 44"/>
                <a:gd name="T14" fmla="*/ 67 w 70"/>
                <a:gd name="T15" fmla="*/ 6 h 44"/>
                <a:gd name="T16" fmla="*/ 56 w 70"/>
                <a:gd name="T17" fmla="*/ 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44">
                  <a:moveTo>
                    <a:pt x="56" y="1"/>
                  </a:moveTo>
                  <a:lnTo>
                    <a:pt x="9" y="15"/>
                  </a:lnTo>
                  <a:cubicBezTo>
                    <a:pt x="6" y="17"/>
                    <a:pt x="3" y="20"/>
                    <a:pt x="2" y="23"/>
                  </a:cubicBezTo>
                  <a:cubicBezTo>
                    <a:pt x="0" y="27"/>
                    <a:pt x="0" y="31"/>
                    <a:pt x="2" y="35"/>
                  </a:cubicBezTo>
                  <a:cubicBezTo>
                    <a:pt x="4" y="41"/>
                    <a:pt x="9" y="44"/>
                    <a:pt x="15" y="44"/>
                  </a:cubicBezTo>
                  <a:cubicBezTo>
                    <a:pt x="17" y="44"/>
                    <a:pt x="19" y="44"/>
                    <a:pt x="22" y="43"/>
                  </a:cubicBezTo>
                  <a:lnTo>
                    <a:pt x="64" y="18"/>
                  </a:lnTo>
                  <a:cubicBezTo>
                    <a:pt x="67" y="16"/>
                    <a:pt x="70" y="11"/>
                    <a:pt x="67" y="6"/>
                  </a:cubicBezTo>
                  <a:cubicBezTo>
                    <a:pt x="65" y="1"/>
                    <a:pt x="61" y="0"/>
                    <a:pt x="56" y="1"/>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5" name="Freeform 104">
              <a:extLst>
                <a:ext uri="{FF2B5EF4-FFF2-40B4-BE49-F238E27FC236}">
                  <a16:creationId xmlns:a16="http://schemas.microsoft.com/office/drawing/2014/main" id="{56674992-9333-4F44-9712-0D81BBDFD5D9}"/>
                </a:ext>
              </a:extLst>
            </p:cNvPr>
            <p:cNvSpPr>
              <a:spLocks/>
            </p:cNvSpPr>
            <p:nvPr/>
          </p:nvSpPr>
          <p:spPr bwMode="auto">
            <a:xfrm>
              <a:off x="5746750" y="4357688"/>
              <a:ext cx="34925" cy="52388"/>
            </a:xfrm>
            <a:custGeom>
              <a:avLst/>
              <a:gdLst>
                <a:gd name="T0" fmla="*/ 19 w 45"/>
                <a:gd name="T1" fmla="*/ 63 h 69"/>
                <a:gd name="T2" fmla="*/ 43 w 45"/>
                <a:gd name="T3" fmla="*/ 21 h 69"/>
                <a:gd name="T4" fmla="*/ 44 w 45"/>
                <a:gd name="T5" fmla="*/ 10 h 69"/>
                <a:gd name="T6" fmla="*/ 36 w 45"/>
                <a:gd name="T7" fmla="*/ 1 h 69"/>
                <a:gd name="T8" fmla="*/ 30 w 45"/>
                <a:gd name="T9" fmla="*/ 0 h 69"/>
                <a:gd name="T10" fmla="*/ 16 w 45"/>
                <a:gd name="T11" fmla="*/ 9 h 69"/>
                <a:gd name="T12" fmla="*/ 2 w 45"/>
                <a:gd name="T13" fmla="*/ 56 h 69"/>
                <a:gd name="T14" fmla="*/ 7 w 45"/>
                <a:gd name="T15" fmla="*/ 67 h 69"/>
                <a:gd name="T16" fmla="*/ 19 w 45"/>
                <a:gd name="T17" fmla="*/ 6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69">
                  <a:moveTo>
                    <a:pt x="19" y="63"/>
                  </a:moveTo>
                  <a:lnTo>
                    <a:pt x="43" y="21"/>
                  </a:lnTo>
                  <a:cubicBezTo>
                    <a:pt x="45" y="17"/>
                    <a:pt x="45" y="13"/>
                    <a:pt x="44" y="10"/>
                  </a:cubicBezTo>
                  <a:cubicBezTo>
                    <a:pt x="42" y="6"/>
                    <a:pt x="39" y="3"/>
                    <a:pt x="36" y="1"/>
                  </a:cubicBezTo>
                  <a:cubicBezTo>
                    <a:pt x="34" y="0"/>
                    <a:pt x="32" y="0"/>
                    <a:pt x="30" y="0"/>
                  </a:cubicBezTo>
                  <a:cubicBezTo>
                    <a:pt x="24" y="0"/>
                    <a:pt x="18" y="4"/>
                    <a:pt x="16" y="9"/>
                  </a:cubicBezTo>
                  <a:lnTo>
                    <a:pt x="2" y="56"/>
                  </a:lnTo>
                  <a:cubicBezTo>
                    <a:pt x="0" y="61"/>
                    <a:pt x="3" y="65"/>
                    <a:pt x="7" y="67"/>
                  </a:cubicBezTo>
                  <a:cubicBezTo>
                    <a:pt x="11" y="69"/>
                    <a:pt x="16" y="68"/>
                    <a:pt x="19" y="6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6" name="Freeform 105">
              <a:extLst>
                <a:ext uri="{FF2B5EF4-FFF2-40B4-BE49-F238E27FC236}">
                  <a16:creationId xmlns:a16="http://schemas.microsoft.com/office/drawing/2014/main" id="{85453DB7-4397-44E1-B1AA-5E9D28FFC75F}"/>
                </a:ext>
              </a:extLst>
            </p:cNvPr>
            <p:cNvSpPr>
              <a:spLocks/>
            </p:cNvSpPr>
            <p:nvPr/>
          </p:nvSpPr>
          <p:spPr bwMode="auto">
            <a:xfrm>
              <a:off x="5808663" y="4446588"/>
              <a:ext cx="52388" cy="33338"/>
            </a:xfrm>
            <a:custGeom>
              <a:avLst/>
              <a:gdLst>
                <a:gd name="T0" fmla="*/ 55 w 70"/>
                <a:gd name="T1" fmla="*/ 0 h 43"/>
                <a:gd name="T2" fmla="*/ 50 w 70"/>
                <a:gd name="T3" fmla="*/ 1 h 43"/>
                <a:gd name="T4" fmla="*/ 6 w 70"/>
                <a:gd name="T5" fmla="*/ 23 h 43"/>
                <a:gd name="T6" fmla="*/ 2 w 70"/>
                <a:gd name="T7" fmla="*/ 35 h 43"/>
                <a:gd name="T8" fmla="*/ 13 w 70"/>
                <a:gd name="T9" fmla="*/ 41 h 43"/>
                <a:gd name="T10" fmla="*/ 60 w 70"/>
                <a:gd name="T11" fmla="*/ 29 h 43"/>
                <a:gd name="T12" fmla="*/ 68 w 70"/>
                <a:gd name="T13" fmla="*/ 22 h 43"/>
                <a:gd name="T14" fmla="*/ 69 w 70"/>
                <a:gd name="T15" fmla="*/ 10 h 43"/>
                <a:gd name="T16" fmla="*/ 55 w 70"/>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43">
                  <a:moveTo>
                    <a:pt x="55" y="0"/>
                  </a:moveTo>
                  <a:cubicBezTo>
                    <a:pt x="53" y="0"/>
                    <a:pt x="52" y="1"/>
                    <a:pt x="50" y="1"/>
                  </a:cubicBezTo>
                  <a:lnTo>
                    <a:pt x="6" y="23"/>
                  </a:lnTo>
                  <a:cubicBezTo>
                    <a:pt x="2" y="26"/>
                    <a:pt x="0" y="31"/>
                    <a:pt x="2" y="35"/>
                  </a:cubicBezTo>
                  <a:cubicBezTo>
                    <a:pt x="4" y="39"/>
                    <a:pt x="7" y="43"/>
                    <a:pt x="13" y="41"/>
                  </a:cubicBezTo>
                  <a:lnTo>
                    <a:pt x="60" y="29"/>
                  </a:lnTo>
                  <a:cubicBezTo>
                    <a:pt x="64" y="28"/>
                    <a:pt x="67" y="26"/>
                    <a:pt x="68" y="22"/>
                  </a:cubicBezTo>
                  <a:cubicBezTo>
                    <a:pt x="70" y="18"/>
                    <a:pt x="70" y="14"/>
                    <a:pt x="69" y="10"/>
                  </a:cubicBezTo>
                  <a:cubicBezTo>
                    <a:pt x="67" y="4"/>
                    <a:pt x="61" y="0"/>
                    <a:pt x="55"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7" name="Freeform 106">
              <a:extLst>
                <a:ext uri="{FF2B5EF4-FFF2-40B4-BE49-F238E27FC236}">
                  <a16:creationId xmlns:a16="http://schemas.microsoft.com/office/drawing/2014/main" id="{13C4A798-AB0A-4137-9FA8-231C8BF1351E}"/>
                </a:ext>
              </a:extLst>
            </p:cNvPr>
            <p:cNvSpPr>
              <a:spLocks/>
            </p:cNvSpPr>
            <p:nvPr/>
          </p:nvSpPr>
          <p:spPr bwMode="auto">
            <a:xfrm>
              <a:off x="5802313" y="4554538"/>
              <a:ext cx="52388" cy="33338"/>
            </a:xfrm>
            <a:custGeom>
              <a:avLst/>
              <a:gdLst>
                <a:gd name="T0" fmla="*/ 1 w 68"/>
                <a:gd name="T1" fmla="*/ 6 h 44"/>
                <a:gd name="T2" fmla="*/ 1 w 68"/>
                <a:gd name="T3" fmla="*/ 15 h 44"/>
                <a:gd name="T4" fmla="*/ 4 w 68"/>
                <a:gd name="T5" fmla="*/ 18 h 44"/>
                <a:gd name="T6" fmla="*/ 47 w 68"/>
                <a:gd name="T7" fmla="*/ 43 h 44"/>
                <a:gd name="T8" fmla="*/ 53 w 68"/>
                <a:gd name="T9" fmla="*/ 44 h 44"/>
                <a:gd name="T10" fmla="*/ 67 w 68"/>
                <a:gd name="T11" fmla="*/ 35 h 44"/>
                <a:gd name="T12" fmla="*/ 67 w 68"/>
                <a:gd name="T13" fmla="*/ 23 h 44"/>
                <a:gd name="T14" fmla="*/ 59 w 68"/>
                <a:gd name="T15" fmla="*/ 15 h 44"/>
                <a:gd name="T16" fmla="*/ 12 w 68"/>
                <a:gd name="T17" fmla="*/ 1 h 44"/>
                <a:gd name="T18" fmla="*/ 8 w 68"/>
                <a:gd name="T19" fmla="*/ 1 h 44"/>
                <a:gd name="T20" fmla="*/ 1 w 68"/>
                <a:gd name="T21" fmla="*/ 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 h="44">
                  <a:moveTo>
                    <a:pt x="1" y="6"/>
                  </a:moveTo>
                  <a:cubicBezTo>
                    <a:pt x="0" y="9"/>
                    <a:pt x="0" y="12"/>
                    <a:pt x="1" y="15"/>
                  </a:cubicBezTo>
                  <a:cubicBezTo>
                    <a:pt x="2" y="16"/>
                    <a:pt x="3" y="18"/>
                    <a:pt x="4" y="18"/>
                  </a:cubicBezTo>
                  <a:lnTo>
                    <a:pt x="47" y="43"/>
                  </a:lnTo>
                  <a:cubicBezTo>
                    <a:pt x="49" y="44"/>
                    <a:pt x="51" y="44"/>
                    <a:pt x="53" y="44"/>
                  </a:cubicBezTo>
                  <a:cubicBezTo>
                    <a:pt x="59" y="44"/>
                    <a:pt x="64" y="41"/>
                    <a:pt x="67" y="35"/>
                  </a:cubicBezTo>
                  <a:cubicBezTo>
                    <a:pt x="68" y="31"/>
                    <a:pt x="68" y="27"/>
                    <a:pt x="67" y="23"/>
                  </a:cubicBezTo>
                  <a:cubicBezTo>
                    <a:pt x="65" y="20"/>
                    <a:pt x="63" y="17"/>
                    <a:pt x="59" y="15"/>
                  </a:cubicBezTo>
                  <a:lnTo>
                    <a:pt x="12" y="1"/>
                  </a:lnTo>
                  <a:cubicBezTo>
                    <a:pt x="11" y="0"/>
                    <a:pt x="10" y="0"/>
                    <a:pt x="8" y="1"/>
                  </a:cubicBezTo>
                  <a:cubicBezTo>
                    <a:pt x="6" y="1"/>
                    <a:pt x="3" y="2"/>
                    <a:pt x="1" y="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8" name="Oval 107">
              <a:extLst>
                <a:ext uri="{FF2B5EF4-FFF2-40B4-BE49-F238E27FC236}">
                  <a16:creationId xmlns:a16="http://schemas.microsoft.com/office/drawing/2014/main" id="{F8DA7B9C-E7F7-4089-A4CC-6474B94650CB}"/>
                </a:ext>
              </a:extLst>
            </p:cNvPr>
            <p:cNvSpPr>
              <a:spLocks noChangeArrowheads="1"/>
            </p:cNvSpPr>
            <p:nvPr/>
          </p:nvSpPr>
          <p:spPr bwMode="auto">
            <a:xfrm>
              <a:off x="5451475" y="4984750"/>
              <a:ext cx="44450" cy="4286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Freeform 108">
              <a:extLst>
                <a:ext uri="{FF2B5EF4-FFF2-40B4-BE49-F238E27FC236}">
                  <a16:creationId xmlns:a16="http://schemas.microsoft.com/office/drawing/2014/main" id="{E433DACA-E541-4E6B-9D42-AFF10E4F9D04}"/>
                </a:ext>
              </a:extLst>
            </p:cNvPr>
            <p:cNvSpPr>
              <a:spLocks/>
            </p:cNvSpPr>
            <p:nvPr/>
          </p:nvSpPr>
          <p:spPr bwMode="auto">
            <a:xfrm>
              <a:off x="5260975" y="4821238"/>
              <a:ext cx="319088" cy="282575"/>
            </a:xfrm>
            <a:custGeom>
              <a:avLst/>
              <a:gdLst>
                <a:gd name="T0" fmla="*/ 61 w 420"/>
                <a:gd name="T1" fmla="*/ 156 h 371"/>
                <a:gd name="T2" fmla="*/ 61 w 420"/>
                <a:gd name="T3" fmla="*/ 207 h 371"/>
                <a:gd name="T4" fmla="*/ 0 w 420"/>
                <a:gd name="T5" fmla="*/ 207 h 371"/>
                <a:gd name="T6" fmla="*/ 0 w 420"/>
                <a:gd name="T7" fmla="*/ 243 h 371"/>
                <a:gd name="T8" fmla="*/ 92 w 420"/>
                <a:gd name="T9" fmla="*/ 243 h 371"/>
                <a:gd name="T10" fmla="*/ 92 w 420"/>
                <a:gd name="T11" fmla="*/ 277 h 371"/>
                <a:gd name="T12" fmla="*/ 77 w 420"/>
                <a:gd name="T13" fmla="*/ 277 h 371"/>
                <a:gd name="T14" fmla="*/ 64 w 420"/>
                <a:gd name="T15" fmla="*/ 283 h 371"/>
                <a:gd name="T16" fmla="*/ 62 w 420"/>
                <a:gd name="T17" fmla="*/ 298 h 371"/>
                <a:gd name="T18" fmla="*/ 85 w 420"/>
                <a:gd name="T19" fmla="*/ 361 h 371"/>
                <a:gd name="T20" fmla="*/ 100 w 420"/>
                <a:gd name="T21" fmla="*/ 371 h 371"/>
                <a:gd name="T22" fmla="*/ 286 w 420"/>
                <a:gd name="T23" fmla="*/ 371 h 371"/>
                <a:gd name="T24" fmla="*/ 290 w 420"/>
                <a:gd name="T25" fmla="*/ 344 h 371"/>
                <a:gd name="T26" fmla="*/ 120 w 420"/>
                <a:gd name="T27" fmla="*/ 344 h 371"/>
                <a:gd name="T28" fmla="*/ 120 w 420"/>
                <a:gd name="T29" fmla="*/ 147 h 371"/>
                <a:gd name="T30" fmla="*/ 133 w 420"/>
                <a:gd name="T31" fmla="*/ 135 h 371"/>
                <a:gd name="T32" fmla="*/ 420 w 420"/>
                <a:gd name="T33" fmla="*/ 135 h 371"/>
                <a:gd name="T34" fmla="*/ 392 w 420"/>
                <a:gd name="T35" fmla="*/ 37 h 371"/>
                <a:gd name="T36" fmla="*/ 394 w 420"/>
                <a:gd name="T37" fmla="*/ 16 h 371"/>
                <a:gd name="T38" fmla="*/ 347 w 420"/>
                <a:gd name="T39" fmla="*/ 2 h 371"/>
                <a:gd name="T40" fmla="*/ 280 w 420"/>
                <a:gd name="T41" fmla="*/ 54 h 371"/>
                <a:gd name="T42" fmla="*/ 211 w 420"/>
                <a:gd name="T43" fmla="*/ 0 h 371"/>
                <a:gd name="T44" fmla="*/ 61 w 420"/>
                <a:gd name="T45" fmla="*/ 156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0" h="371">
                  <a:moveTo>
                    <a:pt x="61" y="156"/>
                  </a:moveTo>
                  <a:lnTo>
                    <a:pt x="61" y="207"/>
                  </a:lnTo>
                  <a:lnTo>
                    <a:pt x="0" y="207"/>
                  </a:lnTo>
                  <a:lnTo>
                    <a:pt x="0" y="243"/>
                  </a:lnTo>
                  <a:lnTo>
                    <a:pt x="92" y="243"/>
                  </a:lnTo>
                  <a:lnTo>
                    <a:pt x="92" y="277"/>
                  </a:lnTo>
                  <a:lnTo>
                    <a:pt x="77" y="277"/>
                  </a:lnTo>
                  <a:cubicBezTo>
                    <a:pt x="72" y="277"/>
                    <a:pt x="67" y="279"/>
                    <a:pt x="64" y="283"/>
                  </a:cubicBezTo>
                  <a:cubicBezTo>
                    <a:pt x="61" y="288"/>
                    <a:pt x="60" y="293"/>
                    <a:pt x="62" y="298"/>
                  </a:cubicBezTo>
                  <a:lnTo>
                    <a:pt x="85" y="361"/>
                  </a:lnTo>
                  <a:cubicBezTo>
                    <a:pt x="87" y="367"/>
                    <a:pt x="93" y="371"/>
                    <a:pt x="100" y="371"/>
                  </a:cubicBezTo>
                  <a:lnTo>
                    <a:pt x="286" y="371"/>
                  </a:lnTo>
                  <a:cubicBezTo>
                    <a:pt x="287" y="363"/>
                    <a:pt x="288" y="353"/>
                    <a:pt x="290" y="344"/>
                  </a:cubicBezTo>
                  <a:lnTo>
                    <a:pt x="120" y="344"/>
                  </a:lnTo>
                  <a:lnTo>
                    <a:pt x="120" y="147"/>
                  </a:lnTo>
                  <a:cubicBezTo>
                    <a:pt x="120" y="140"/>
                    <a:pt x="126" y="135"/>
                    <a:pt x="133" y="135"/>
                  </a:cubicBezTo>
                  <a:lnTo>
                    <a:pt x="420" y="135"/>
                  </a:lnTo>
                  <a:cubicBezTo>
                    <a:pt x="403" y="106"/>
                    <a:pt x="392" y="73"/>
                    <a:pt x="392" y="37"/>
                  </a:cubicBezTo>
                  <a:cubicBezTo>
                    <a:pt x="392" y="30"/>
                    <a:pt x="393" y="23"/>
                    <a:pt x="394" y="16"/>
                  </a:cubicBezTo>
                  <a:cubicBezTo>
                    <a:pt x="379" y="10"/>
                    <a:pt x="363" y="5"/>
                    <a:pt x="347" y="2"/>
                  </a:cubicBezTo>
                  <a:lnTo>
                    <a:pt x="280" y="54"/>
                  </a:lnTo>
                  <a:lnTo>
                    <a:pt x="211" y="0"/>
                  </a:lnTo>
                  <a:cubicBezTo>
                    <a:pt x="124" y="14"/>
                    <a:pt x="61" y="58"/>
                    <a:pt x="61" y="156"/>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0" name="Oval 109">
              <a:extLst>
                <a:ext uri="{FF2B5EF4-FFF2-40B4-BE49-F238E27FC236}">
                  <a16:creationId xmlns:a16="http://schemas.microsoft.com/office/drawing/2014/main" id="{52378861-177A-4475-B103-11E808645D61}"/>
                </a:ext>
              </a:extLst>
            </p:cNvPr>
            <p:cNvSpPr>
              <a:spLocks noChangeArrowheads="1"/>
            </p:cNvSpPr>
            <p:nvPr/>
          </p:nvSpPr>
          <p:spPr bwMode="auto">
            <a:xfrm>
              <a:off x="5378450" y="4618038"/>
              <a:ext cx="188913" cy="1889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1" name="Oval 110">
              <a:extLst>
                <a:ext uri="{FF2B5EF4-FFF2-40B4-BE49-F238E27FC236}">
                  <a16:creationId xmlns:a16="http://schemas.microsoft.com/office/drawing/2014/main" id="{3CECE774-389F-4219-A243-F63D881884EF}"/>
                </a:ext>
              </a:extLst>
            </p:cNvPr>
            <p:cNvSpPr>
              <a:spLocks noChangeArrowheads="1"/>
            </p:cNvSpPr>
            <p:nvPr/>
          </p:nvSpPr>
          <p:spPr bwMode="auto">
            <a:xfrm>
              <a:off x="5897563" y="4984750"/>
              <a:ext cx="44450" cy="4286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2" name="Freeform 111">
              <a:extLst>
                <a:ext uri="{FF2B5EF4-FFF2-40B4-BE49-F238E27FC236}">
                  <a16:creationId xmlns:a16="http://schemas.microsoft.com/office/drawing/2014/main" id="{71AD1D16-70F4-4F48-AA39-67CD5775DA31}"/>
                </a:ext>
              </a:extLst>
            </p:cNvPr>
            <p:cNvSpPr>
              <a:spLocks/>
            </p:cNvSpPr>
            <p:nvPr/>
          </p:nvSpPr>
          <p:spPr bwMode="auto">
            <a:xfrm>
              <a:off x="5819775" y="4821238"/>
              <a:ext cx="312738" cy="282575"/>
            </a:xfrm>
            <a:custGeom>
              <a:avLst/>
              <a:gdLst>
                <a:gd name="T0" fmla="*/ 200 w 411"/>
                <a:gd name="T1" fmla="*/ 0 h 371"/>
                <a:gd name="T2" fmla="*/ 131 w 411"/>
                <a:gd name="T3" fmla="*/ 54 h 371"/>
                <a:gd name="T4" fmla="*/ 64 w 411"/>
                <a:gd name="T5" fmla="*/ 2 h 371"/>
                <a:gd name="T6" fmla="*/ 25 w 411"/>
                <a:gd name="T7" fmla="*/ 12 h 371"/>
                <a:gd name="T8" fmla="*/ 27 w 411"/>
                <a:gd name="T9" fmla="*/ 37 h 371"/>
                <a:gd name="T10" fmla="*/ 0 w 411"/>
                <a:gd name="T11" fmla="*/ 135 h 371"/>
                <a:gd name="T12" fmla="*/ 278 w 411"/>
                <a:gd name="T13" fmla="*/ 135 h 371"/>
                <a:gd name="T14" fmla="*/ 291 w 411"/>
                <a:gd name="T15" fmla="*/ 147 h 371"/>
                <a:gd name="T16" fmla="*/ 291 w 411"/>
                <a:gd name="T17" fmla="*/ 344 h 371"/>
                <a:gd name="T18" fmla="*/ 129 w 411"/>
                <a:gd name="T19" fmla="*/ 344 h 371"/>
                <a:gd name="T20" fmla="*/ 133 w 411"/>
                <a:gd name="T21" fmla="*/ 371 h 371"/>
                <a:gd name="T22" fmla="*/ 311 w 411"/>
                <a:gd name="T23" fmla="*/ 371 h 371"/>
                <a:gd name="T24" fmla="*/ 326 w 411"/>
                <a:gd name="T25" fmla="*/ 361 h 371"/>
                <a:gd name="T26" fmla="*/ 349 w 411"/>
                <a:gd name="T27" fmla="*/ 298 h 371"/>
                <a:gd name="T28" fmla="*/ 347 w 411"/>
                <a:gd name="T29" fmla="*/ 283 h 371"/>
                <a:gd name="T30" fmla="*/ 334 w 411"/>
                <a:gd name="T31" fmla="*/ 277 h 371"/>
                <a:gd name="T32" fmla="*/ 319 w 411"/>
                <a:gd name="T33" fmla="*/ 277 h 371"/>
                <a:gd name="T34" fmla="*/ 319 w 411"/>
                <a:gd name="T35" fmla="*/ 243 h 371"/>
                <a:gd name="T36" fmla="*/ 411 w 411"/>
                <a:gd name="T37" fmla="*/ 243 h 371"/>
                <a:gd name="T38" fmla="*/ 411 w 411"/>
                <a:gd name="T39" fmla="*/ 207 h 371"/>
                <a:gd name="T40" fmla="*/ 350 w 411"/>
                <a:gd name="T41" fmla="*/ 207 h 371"/>
                <a:gd name="T42" fmla="*/ 350 w 411"/>
                <a:gd name="T43" fmla="*/ 156 h 371"/>
                <a:gd name="T44" fmla="*/ 200 w 411"/>
                <a:gd name="T45" fmla="*/ 0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371">
                  <a:moveTo>
                    <a:pt x="200" y="0"/>
                  </a:moveTo>
                  <a:lnTo>
                    <a:pt x="131" y="54"/>
                  </a:lnTo>
                  <a:lnTo>
                    <a:pt x="64" y="2"/>
                  </a:lnTo>
                  <a:cubicBezTo>
                    <a:pt x="51" y="5"/>
                    <a:pt x="38" y="8"/>
                    <a:pt x="25" y="12"/>
                  </a:cubicBezTo>
                  <a:cubicBezTo>
                    <a:pt x="26" y="21"/>
                    <a:pt x="27" y="29"/>
                    <a:pt x="27" y="37"/>
                  </a:cubicBezTo>
                  <a:cubicBezTo>
                    <a:pt x="27" y="73"/>
                    <a:pt x="17" y="106"/>
                    <a:pt x="0" y="135"/>
                  </a:cubicBezTo>
                  <a:lnTo>
                    <a:pt x="278" y="135"/>
                  </a:lnTo>
                  <a:cubicBezTo>
                    <a:pt x="285" y="135"/>
                    <a:pt x="291" y="140"/>
                    <a:pt x="291" y="147"/>
                  </a:cubicBezTo>
                  <a:lnTo>
                    <a:pt x="291" y="344"/>
                  </a:lnTo>
                  <a:lnTo>
                    <a:pt x="129" y="344"/>
                  </a:lnTo>
                  <a:cubicBezTo>
                    <a:pt x="131" y="353"/>
                    <a:pt x="132" y="362"/>
                    <a:pt x="133" y="371"/>
                  </a:cubicBezTo>
                  <a:lnTo>
                    <a:pt x="311" y="371"/>
                  </a:lnTo>
                  <a:cubicBezTo>
                    <a:pt x="318" y="371"/>
                    <a:pt x="324" y="367"/>
                    <a:pt x="326" y="361"/>
                  </a:cubicBezTo>
                  <a:lnTo>
                    <a:pt x="349" y="298"/>
                  </a:lnTo>
                  <a:cubicBezTo>
                    <a:pt x="351" y="293"/>
                    <a:pt x="350" y="288"/>
                    <a:pt x="347" y="283"/>
                  </a:cubicBezTo>
                  <a:cubicBezTo>
                    <a:pt x="344" y="279"/>
                    <a:pt x="339" y="277"/>
                    <a:pt x="334" y="277"/>
                  </a:cubicBezTo>
                  <a:lnTo>
                    <a:pt x="319" y="277"/>
                  </a:lnTo>
                  <a:lnTo>
                    <a:pt x="319" y="243"/>
                  </a:lnTo>
                  <a:lnTo>
                    <a:pt x="411" y="243"/>
                  </a:lnTo>
                  <a:lnTo>
                    <a:pt x="411" y="207"/>
                  </a:lnTo>
                  <a:lnTo>
                    <a:pt x="350" y="207"/>
                  </a:lnTo>
                  <a:lnTo>
                    <a:pt x="350" y="156"/>
                  </a:lnTo>
                  <a:cubicBezTo>
                    <a:pt x="350" y="58"/>
                    <a:pt x="287" y="14"/>
                    <a:pt x="200" y="0"/>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3" name="Oval 112">
              <a:extLst>
                <a:ext uri="{FF2B5EF4-FFF2-40B4-BE49-F238E27FC236}">
                  <a16:creationId xmlns:a16="http://schemas.microsoft.com/office/drawing/2014/main" id="{BFE8A26B-E465-44A6-97E8-5CE6629F80E5}"/>
                </a:ext>
              </a:extLst>
            </p:cNvPr>
            <p:cNvSpPr>
              <a:spLocks noChangeArrowheads="1"/>
            </p:cNvSpPr>
            <p:nvPr/>
          </p:nvSpPr>
          <p:spPr bwMode="auto">
            <a:xfrm>
              <a:off x="5824538" y="4618038"/>
              <a:ext cx="188913" cy="1889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Oval 113">
              <a:extLst>
                <a:ext uri="{FF2B5EF4-FFF2-40B4-BE49-F238E27FC236}">
                  <a16:creationId xmlns:a16="http://schemas.microsoft.com/office/drawing/2014/main" id="{8A4928B4-6A8E-438D-A18A-3218176CFD21}"/>
                </a:ext>
              </a:extLst>
            </p:cNvPr>
            <p:cNvSpPr>
              <a:spLocks noChangeArrowheads="1"/>
            </p:cNvSpPr>
            <p:nvPr/>
          </p:nvSpPr>
          <p:spPr bwMode="auto">
            <a:xfrm>
              <a:off x="5675313" y="5167313"/>
              <a:ext cx="49213" cy="492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5" name="Freeform 114">
              <a:extLst>
                <a:ext uri="{FF2B5EF4-FFF2-40B4-BE49-F238E27FC236}">
                  <a16:creationId xmlns:a16="http://schemas.microsoft.com/office/drawing/2014/main" id="{7C3FFA12-2220-4A8F-9DDC-E2F1BD173474}"/>
                </a:ext>
              </a:extLst>
            </p:cNvPr>
            <p:cNvSpPr>
              <a:spLocks noEditPoints="1"/>
            </p:cNvSpPr>
            <p:nvPr/>
          </p:nvSpPr>
          <p:spPr bwMode="auto">
            <a:xfrm>
              <a:off x="5457825" y="4983163"/>
              <a:ext cx="482600" cy="319088"/>
            </a:xfrm>
            <a:custGeom>
              <a:avLst/>
              <a:gdLst>
                <a:gd name="T0" fmla="*/ 497 w 633"/>
                <a:gd name="T1" fmla="*/ 388 h 419"/>
                <a:gd name="T2" fmla="*/ 136 w 633"/>
                <a:gd name="T3" fmla="*/ 388 h 419"/>
                <a:gd name="T4" fmla="*/ 136 w 633"/>
                <a:gd name="T5" fmla="*/ 165 h 419"/>
                <a:gd name="T6" fmla="*/ 150 w 633"/>
                <a:gd name="T7" fmla="*/ 151 h 419"/>
                <a:gd name="T8" fmla="*/ 483 w 633"/>
                <a:gd name="T9" fmla="*/ 151 h 419"/>
                <a:gd name="T10" fmla="*/ 497 w 633"/>
                <a:gd name="T11" fmla="*/ 165 h 419"/>
                <a:gd name="T12" fmla="*/ 497 w 633"/>
                <a:gd name="T13" fmla="*/ 388 h 419"/>
                <a:gd name="T14" fmla="*/ 633 w 633"/>
                <a:gd name="T15" fmla="*/ 274 h 419"/>
                <a:gd name="T16" fmla="*/ 633 w 633"/>
                <a:gd name="T17" fmla="*/ 233 h 419"/>
                <a:gd name="T18" fmla="*/ 564 w 633"/>
                <a:gd name="T19" fmla="*/ 233 h 419"/>
                <a:gd name="T20" fmla="*/ 564 w 633"/>
                <a:gd name="T21" fmla="*/ 175 h 419"/>
                <a:gd name="T22" fmla="*/ 395 w 633"/>
                <a:gd name="T23" fmla="*/ 1 h 419"/>
                <a:gd name="T24" fmla="*/ 317 w 633"/>
                <a:gd name="T25" fmla="*/ 62 h 419"/>
                <a:gd name="T26" fmla="*/ 236 w 633"/>
                <a:gd name="T27" fmla="*/ 0 h 419"/>
                <a:gd name="T28" fmla="*/ 70 w 633"/>
                <a:gd name="T29" fmla="*/ 175 h 419"/>
                <a:gd name="T30" fmla="*/ 70 w 633"/>
                <a:gd name="T31" fmla="*/ 233 h 419"/>
                <a:gd name="T32" fmla="*/ 0 w 633"/>
                <a:gd name="T33" fmla="*/ 233 h 419"/>
                <a:gd name="T34" fmla="*/ 0 w 633"/>
                <a:gd name="T35" fmla="*/ 274 h 419"/>
                <a:gd name="T36" fmla="*/ 104 w 633"/>
                <a:gd name="T37" fmla="*/ 274 h 419"/>
                <a:gd name="T38" fmla="*/ 104 w 633"/>
                <a:gd name="T39" fmla="*/ 312 h 419"/>
                <a:gd name="T40" fmla="*/ 87 w 633"/>
                <a:gd name="T41" fmla="*/ 312 h 419"/>
                <a:gd name="T42" fmla="*/ 72 w 633"/>
                <a:gd name="T43" fmla="*/ 319 h 419"/>
                <a:gd name="T44" fmla="*/ 70 w 633"/>
                <a:gd name="T45" fmla="*/ 336 h 419"/>
                <a:gd name="T46" fmla="*/ 96 w 633"/>
                <a:gd name="T47" fmla="*/ 407 h 419"/>
                <a:gd name="T48" fmla="*/ 113 w 633"/>
                <a:gd name="T49" fmla="*/ 419 h 419"/>
                <a:gd name="T50" fmla="*/ 521 w 633"/>
                <a:gd name="T51" fmla="*/ 419 h 419"/>
                <a:gd name="T52" fmla="*/ 537 w 633"/>
                <a:gd name="T53" fmla="*/ 407 h 419"/>
                <a:gd name="T54" fmla="*/ 563 w 633"/>
                <a:gd name="T55" fmla="*/ 336 h 419"/>
                <a:gd name="T56" fmla="*/ 561 w 633"/>
                <a:gd name="T57" fmla="*/ 319 h 419"/>
                <a:gd name="T58" fmla="*/ 547 w 633"/>
                <a:gd name="T59" fmla="*/ 312 h 419"/>
                <a:gd name="T60" fmla="*/ 529 w 633"/>
                <a:gd name="T61" fmla="*/ 312 h 419"/>
                <a:gd name="T62" fmla="*/ 529 w 633"/>
                <a:gd name="T63" fmla="*/ 274 h 419"/>
                <a:gd name="T64" fmla="*/ 633 w 633"/>
                <a:gd name="T65" fmla="*/ 274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3" h="419">
                  <a:moveTo>
                    <a:pt x="497" y="388"/>
                  </a:moveTo>
                  <a:lnTo>
                    <a:pt x="136" y="388"/>
                  </a:lnTo>
                  <a:lnTo>
                    <a:pt x="136" y="165"/>
                  </a:lnTo>
                  <a:cubicBezTo>
                    <a:pt x="136" y="157"/>
                    <a:pt x="143" y="151"/>
                    <a:pt x="150" y="151"/>
                  </a:cubicBezTo>
                  <a:lnTo>
                    <a:pt x="483" y="151"/>
                  </a:lnTo>
                  <a:cubicBezTo>
                    <a:pt x="491" y="151"/>
                    <a:pt x="497" y="157"/>
                    <a:pt x="497" y="165"/>
                  </a:cubicBezTo>
                  <a:lnTo>
                    <a:pt x="497" y="388"/>
                  </a:lnTo>
                  <a:close/>
                  <a:moveTo>
                    <a:pt x="633" y="274"/>
                  </a:moveTo>
                  <a:lnTo>
                    <a:pt x="633" y="233"/>
                  </a:lnTo>
                  <a:lnTo>
                    <a:pt x="564" y="233"/>
                  </a:lnTo>
                  <a:lnTo>
                    <a:pt x="564" y="175"/>
                  </a:lnTo>
                  <a:cubicBezTo>
                    <a:pt x="564" y="83"/>
                    <a:pt x="493" y="22"/>
                    <a:pt x="395" y="1"/>
                  </a:cubicBezTo>
                  <a:lnTo>
                    <a:pt x="317" y="62"/>
                  </a:lnTo>
                  <a:lnTo>
                    <a:pt x="236" y="0"/>
                  </a:lnTo>
                  <a:cubicBezTo>
                    <a:pt x="139" y="15"/>
                    <a:pt x="70" y="65"/>
                    <a:pt x="70" y="175"/>
                  </a:cubicBezTo>
                  <a:lnTo>
                    <a:pt x="70" y="233"/>
                  </a:lnTo>
                  <a:lnTo>
                    <a:pt x="0" y="233"/>
                  </a:lnTo>
                  <a:lnTo>
                    <a:pt x="0" y="274"/>
                  </a:lnTo>
                  <a:lnTo>
                    <a:pt x="104" y="274"/>
                  </a:lnTo>
                  <a:lnTo>
                    <a:pt x="104" y="312"/>
                  </a:lnTo>
                  <a:lnTo>
                    <a:pt x="87" y="312"/>
                  </a:lnTo>
                  <a:cubicBezTo>
                    <a:pt x="81" y="312"/>
                    <a:pt x="76" y="314"/>
                    <a:pt x="72" y="319"/>
                  </a:cubicBezTo>
                  <a:cubicBezTo>
                    <a:pt x="69" y="324"/>
                    <a:pt x="68" y="330"/>
                    <a:pt x="70" y="336"/>
                  </a:cubicBezTo>
                  <a:lnTo>
                    <a:pt x="96" y="407"/>
                  </a:lnTo>
                  <a:cubicBezTo>
                    <a:pt x="99" y="414"/>
                    <a:pt x="106" y="419"/>
                    <a:pt x="113" y="419"/>
                  </a:cubicBezTo>
                  <a:lnTo>
                    <a:pt x="521" y="419"/>
                  </a:lnTo>
                  <a:cubicBezTo>
                    <a:pt x="528" y="419"/>
                    <a:pt x="535" y="414"/>
                    <a:pt x="537" y="407"/>
                  </a:cubicBezTo>
                  <a:lnTo>
                    <a:pt x="563" y="336"/>
                  </a:lnTo>
                  <a:cubicBezTo>
                    <a:pt x="565" y="330"/>
                    <a:pt x="565" y="324"/>
                    <a:pt x="561" y="319"/>
                  </a:cubicBezTo>
                  <a:cubicBezTo>
                    <a:pt x="558" y="314"/>
                    <a:pt x="552" y="312"/>
                    <a:pt x="547" y="312"/>
                  </a:cubicBezTo>
                  <a:lnTo>
                    <a:pt x="529" y="312"/>
                  </a:lnTo>
                  <a:lnTo>
                    <a:pt x="529" y="274"/>
                  </a:lnTo>
                  <a:lnTo>
                    <a:pt x="633" y="27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6" name="Oval 115">
              <a:extLst>
                <a:ext uri="{FF2B5EF4-FFF2-40B4-BE49-F238E27FC236}">
                  <a16:creationId xmlns:a16="http://schemas.microsoft.com/office/drawing/2014/main" id="{B56A9AB1-421C-49A8-A7C6-9FFC5EEAD06B}"/>
                </a:ext>
              </a:extLst>
            </p:cNvPr>
            <p:cNvSpPr>
              <a:spLocks noChangeArrowheads="1"/>
            </p:cNvSpPr>
            <p:nvPr/>
          </p:nvSpPr>
          <p:spPr bwMode="auto">
            <a:xfrm>
              <a:off x="5592763" y="4751388"/>
              <a:ext cx="214313" cy="2143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97" name="Plate4" descr="{&quot;Key&quot;:&quot;POWER_USER_SHAPE_ICON&quot;,&quot;Value&quot;:&quot;POWER_USER_SHAPE_ICON_STYLE_1&quot;}">
            <a:extLst>
              <a:ext uri="{FF2B5EF4-FFF2-40B4-BE49-F238E27FC236}">
                <a16:creationId xmlns:a16="http://schemas.microsoft.com/office/drawing/2014/main" id="{B4D2589F-80ED-4553-B280-EA279E6AF5F8}"/>
              </a:ext>
            </a:extLst>
          </p:cNvPr>
          <p:cNvGrpSpPr>
            <a:grpSpLocks noChangeAspect="1"/>
          </p:cNvGrpSpPr>
          <p:nvPr>
            <p:custDataLst>
              <p:tags r:id="rId3"/>
            </p:custDataLst>
          </p:nvPr>
        </p:nvGrpSpPr>
        <p:grpSpPr>
          <a:xfrm>
            <a:off x="4388790" y="1416606"/>
            <a:ext cx="670236" cy="670244"/>
            <a:chOff x="5719223" y="5406167"/>
            <a:chExt cx="287338" cy="287338"/>
          </a:xfrm>
          <a:solidFill>
            <a:schemeClr val="bg1"/>
          </a:solidFill>
        </p:grpSpPr>
        <p:sp>
          <p:nvSpPr>
            <p:cNvPr id="98" name="Freeform 259">
              <a:extLst>
                <a:ext uri="{FF2B5EF4-FFF2-40B4-BE49-F238E27FC236}">
                  <a16:creationId xmlns:a16="http://schemas.microsoft.com/office/drawing/2014/main" id="{2C22F2C2-FBA6-44DD-A1FC-CECBAE6AAC46}"/>
                </a:ext>
              </a:extLst>
            </p:cNvPr>
            <p:cNvSpPr>
              <a:spLocks/>
            </p:cNvSpPr>
            <p:nvPr/>
          </p:nvSpPr>
          <p:spPr bwMode="auto">
            <a:xfrm>
              <a:off x="5862098" y="5587142"/>
              <a:ext cx="1588" cy="3175"/>
            </a:xfrm>
            <a:custGeom>
              <a:avLst/>
              <a:gdLst>
                <a:gd name="T0" fmla="*/ 0 w 3"/>
                <a:gd name="T1" fmla="*/ 1 h 5"/>
                <a:gd name="T2" fmla="*/ 1 w 3"/>
                <a:gd name="T3" fmla="*/ 5 h 5"/>
                <a:gd name="T4" fmla="*/ 3 w 3"/>
                <a:gd name="T5" fmla="*/ 1 h 5"/>
                <a:gd name="T6" fmla="*/ 1 w 3"/>
                <a:gd name="T7" fmla="*/ 0 h 5"/>
                <a:gd name="T8" fmla="*/ 0 w 3"/>
                <a:gd name="T9" fmla="*/ 1 h 5"/>
              </a:gdLst>
              <a:ahLst/>
              <a:cxnLst>
                <a:cxn ang="0">
                  <a:pos x="T0" y="T1"/>
                </a:cxn>
                <a:cxn ang="0">
                  <a:pos x="T2" y="T3"/>
                </a:cxn>
                <a:cxn ang="0">
                  <a:pos x="T4" y="T5"/>
                </a:cxn>
                <a:cxn ang="0">
                  <a:pos x="T6" y="T7"/>
                </a:cxn>
                <a:cxn ang="0">
                  <a:pos x="T8" y="T9"/>
                </a:cxn>
              </a:cxnLst>
              <a:rect l="0" t="0" r="r" b="b"/>
              <a:pathLst>
                <a:path w="3" h="5">
                  <a:moveTo>
                    <a:pt x="0" y="1"/>
                  </a:moveTo>
                  <a:cubicBezTo>
                    <a:pt x="0" y="2"/>
                    <a:pt x="1" y="4"/>
                    <a:pt x="1" y="5"/>
                  </a:cubicBezTo>
                  <a:cubicBezTo>
                    <a:pt x="2" y="4"/>
                    <a:pt x="2" y="2"/>
                    <a:pt x="3" y="1"/>
                  </a:cubicBezTo>
                  <a:cubicBezTo>
                    <a:pt x="2" y="1"/>
                    <a:pt x="2"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9" name="Freeform 260">
              <a:extLst>
                <a:ext uri="{FF2B5EF4-FFF2-40B4-BE49-F238E27FC236}">
                  <a16:creationId xmlns:a16="http://schemas.microsoft.com/office/drawing/2014/main" id="{94A5CD2B-584B-4409-93D6-7E765C14332C}"/>
                </a:ext>
              </a:extLst>
            </p:cNvPr>
            <p:cNvSpPr>
              <a:spLocks/>
            </p:cNvSpPr>
            <p:nvPr/>
          </p:nvSpPr>
          <p:spPr bwMode="auto">
            <a:xfrm>
              <a:off x="5860511" y="5512530"/>
              <a:ext cx="4763" cy="4763"/>
            </a:xfrm>
            <a:custGeom>
              <a:avLst/>
              <a:gdLst>
                <a:gd name="T0" fmla="*/ 0 w 5"/>
                <a:gd name="T1" fmla="*/ 0 h 6"/>
                <a:gd name="T2" fmla="*/ 2 w 5"/>
                <a:gd name="T3" fmla="*/ 6 h 6"/>
                <a:gd name="T4" fmla="*/ 5 w 5"/>
                <a:gd name="T5" fmla="*/ 0 h 6"/>
                <a:gd name="T6" fmla="*/ 2 w 5"/>
                <a:gd name="T7" fmla="*/ 0 h 6"/>
                <a:gd name="T8" fmla="*/ 0 w 5"/>
                <a:gd name="T9" fmla="*/ 0 h 6"/>
              </a:gdLst>
              <a:ahLst/>
              <a:cxnLst>
                <a:cxn ang="0">
                  <a:pos x="T0" y="T1"/>
                </a:cxn>
                <a:cxn ang="0">
                  <a:pos x="T2" y="T3"/>
                </a:cxn>
                <a:cxn ang="0">
                  <a:pos x="T4" y="T5"/>
                </a:cxn>
                <a:cxn ang="0">
                  <a:pos x="T6" y="T7"/>
                </a:cxn>
                <a:cxn ang="0">
                  <a:pos x="T8" y="T9"/>
                </a:cxn>
              </a:cxnLst>
              <a:rect l="0" t="0" r="r" b="b"/>
              <a:pathLst>
                <a:path w="5" h="6">
                  <a:moveTo>
                    <a:pt x="0" y="0"/>
                  </a:moveTo>
                  <a:cubicBezTo>
                    <a:pt x="1" y="2"/>
                    <a:pt x="2" y="3"/>
                    <a:pt x="2" y="6"/>
                  </a:cubicBezTo>
                  <a:cubicBezTo>
                    <a:pt x="3" y="3"/>
                    <a:pt x="4" y="2"/>
                    <a:pt x="5" y="0"/>
                  </a:cubicBezTo>
                  <a:cubicBezTo>
                    <a:pt x="4" y="0"/>
                    <a:pt x="3" y="0"/>
                    <a:pt x="2"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Freeform 261">
              <a:extLst>
                <a:ext uri="{FF2B5EF4-FFF2-40B4-BE49-F238E27FC236}">
                  <a16:creationId xmlns:a16="http://schemas.microsoft.com/office/drawing/2014/main" id="{B98E5A2E-D828-47A6-BC8A-8F27179B2B0E}"/>
                </a:ext>
              </a:extLst>
            </p:cNvPr>
            <p:cNvSpPr>
              <a:spLocks/>
            </p:cNvSpPr>
            <p:nvPr/>
          </p:nvSpPr>
          <p:spPr bwMode="auto">
            <a:xfrm>
              <a:off x="5762086" y="5480780"/>
              <a:ext cx="41275" cy="60325"/>
            </a:xfrm>
            <a:custGeom>
              <a:avLst/>
              <a:gdLst>
                <a:gd name="T0" fmla="*/ 51 w 53"/>
                <a:gd name="T1" fmla="*/ 7 h 78"/>
                <a:gd name="T2" fmla="*/ 50 w 53"/>
                <a:gd name="T3" fmla="*/ 10 h 78"/>
                <a:gd name="T4" fmla="*/ 43 w 53"/>
                <a:gd name="T5" fmla="*/ 52 h 78"/>
                <a:gd name="T6" fmla="*/ 35 w 53"/>
                <a:gd name="T7" fmla="*/ 56 h 78"/>
                <a:gd name="T8" fmla="*/ 31 w 53"/>
                <a:gd name="T9" fmla="*/ 51 h 78"/>
                <a:gd name="T10" fmla="*/ 27 w 53"/>
                <a:gd name="T11" fmla="*/ 3 h 78"/>
                <a:gd name="T12" fmla="*/ 26 w 53"/>
                <a:gd name="T13" fmla="*/ 0 h 78"/>
                <a:gd name="T14" fmla="*/ 26 w 53"/>
                <a:gd name="T15" fmla="*/ 2 h 78"/>
                <a:gd name="T16" fmla="*/ 22 w 53"/>
                <a:gd name="T17" fmla="*/ 51 h 78"/>
                <a:gd name="T18" fmla="*/ 18 w 53"/>
                <a:gd name="T19" fmla="*/ 56 h 78"/>
                <a:gd name="T20" fmla="*/ 10 w 53"/>
                <a:gd name="T21" fmla="*/ 52 h 78"/>
                <a:gd name="T22" fmla="*/ 3 w 53"/>
                <a:gd name="T23" fmla="*/ 9 h 78"/>
                <a:gd name="T24" fmla="*/ 2 w 53"/>
                <a:gd name="T25" fmla="*/ 7 h 78"/>
                <a:gd name="T26" fmla="*/ 1 w 53"/>
                <a:gd name="T27" fmla="*/ 10 h 78"/>
                <a:gd name="T28" fmla="*/ 0 w 53"/>
                <a:gd name="T29" fmla="*/ 43 h 78"/>
                <a:gd name="T30" fmla="*/ 18 w 53"/>
                <a:gd name="T31" fmla="*/ 76 h 78"/>
                <a:gd name="T32" fmla="*/ 18 w 53"/>
                <a:gd name="T33" fmla="*/ 76 h 78"/>
                <a:gd name="T34" fmla="*/ 22 w 53"/>
                <a:gd name="T35" fmla="*/ 78 h 78"/>
                <a:gd name="T36" fmla="*/ 26 w 53"/>
                <a:gd name="T37" fmla="*/ 78 h 78"/>
                <a:gd name="T38" fmla="*/ 31 w 53"/>
                <a:gd name="T39" fmla="*/ 78 h 78"/>
                <a:gd name="T40" fmla="*/ 35 w 53"/>
                <a:gd name="T41" fmla="*/ 76 h 78"/>
                <a:gd name="T42" fmla="*/ 35 w 53"/>
                <a:gd name="T43" fmla="*/ 76 h 78"/>
                <a:gd name="T44" fmla="*/ 53 w 53"/>
                <a:gd name="T45" fmla="*/ 43 h 78"/>
                <a:gd name="T46" fmla="*/ 52 w 53"/>
                <a:gd name="T47" fmla="*/ 10 h 78"/>
                <a:gd name="T48" fmla="*/ 51 w 53"/>
                <a:gd name="T49" fmla="*/ 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 h="78">
                  <a:moveTo>
                    <a:pt x="51" y="7"/>
                  </a:moveTo>
                  <a:cubicBezTo>
                    <a:pt x="51" y="7"/>
                    <a:pt x="50" y="8"/>
                    <a:pt x="50" y="10"/>
                  </a:cubicBezTo>
                  <a:cubicBezTo>
                    <a:pt x="50" y="15"/>
                    <a:pt x="51" y="43"/>
                    <a:pt x="43" y="52"/>
                  </a:cubicBezTo>
                  <a:cubicBezTo>
                    <a:pt x="41" y="55"/>
                    <a:pt x="38" y="56"/>
                    <a:pt x="35" y="56"/>
                  </a:cubicBezTo>
                  <a:cubicBezTo>
                    <a:pt x="33" y="56"/>
                    <a:pt x="31" y="54"/>
                    <a:pt x="31" y="51"/>
                  </a:cubicBezTo>
                  <a:lnTo>
                    <a:pt x="27" y="3"/>
                  </a:lnTo>
                  <a:cubicBezTo>
                    <a:pt x="27" y="1"/>
                    <a:pt x="27" y="0"/>
                    <a:pt x="26" y="0"/>
                  </a:cubicBezTo>
                  <a:cubicBezTo>
                    <a:pt x="26" y="0"/>
                    <a:pt x="26" y="1"/>
                    <a:pt x="26" y="2"/>
                  </a:cubicBezTo>
                  <a:lnTo>
                    <a:pt x="22" y="51"/>
                  </a:lnTo>
                  <a:cubicBezTo>
                    <a:pt x="22" y="54"/>
                    <a:pt x="20" y="56"/>
                    <a:pt x="18" y="56"/>
                  </a:cubicBezTo>
                  <a:cubicBezTo>
                    <a:pt x="15" y="56"/>
                    <a:pt x="12" y="55"/>
                    <a:pt x="10" y="52"/>
                  </a:cubicBezTo>
                  <a:cubicBezTo>
                    <a:pt x="2" y="43"/>
                    <a:pt x="3" y="15"/>
                    <a:pt x="3" y="9"/>
                  </a:cubicBezTo>
                  <a:cubicBezTo>
                    <a:pt x="3" y="8"/>
                    <a:pt x="2" y="7"/>
                    <a:pt x="2" y="7"/>
                  </a:cubicBezTo>
                  <a:cubicBezTo>
                    <a:pt x="2" y="7"/>
                    <a:pt x="1" y="8"/>
                    <a:pt x="1" y="10"/>
                  </a:cubicBezTo>
                  <a:lnTo>
                    <a:pt x="0" y="43"/>
                  </a:lnTo>
                  <a:cubicBezTo>
                    <a:pt x="0" y="59"/>
                    <a:pt x="8" y="72"/>
                    <a:pt x="18" y="76"/>
                  </a:cubicBezTo>
                  <a:cubicBezTo>
                    <a:pt x="18" y="76"/>
                    <a:pt x="18" y="76"/>
                    <a:pt x="18" y="76"/>
                  </a:cubicBezTo>
                  <a:cubicBezTo>
                    <a:pt x="20" y="77"/>
                    <a:pt x="21" y="77"/>
                    <a:pt x="22" y="78"/>
                  </a:cubicBezTo>
                  <a:cubicBezTo>
                    <a:pt x="24" y="78"/>
                    <a:pt x="25" y="78"/>
                    <a:pt x="26" y="78"/>
                  </a:cubicBezTo>
                  <a:cubicBezTo>
                    <a:pt x="28" y="78"/>
                    <a:pt x="29" y="78"/>
                    <a:pt x="31" y="78"/>
                  </a:cubicBezTo>
                  <a:cubicBezTo>
                    <a:pt x="32" y="77"/>
                    <a:pt x="33" y="77"/>
                    <a:pt x="35" y="76"/>
                  </a:cubicBezTo>
                  <a:cubicBezTo>
                    <a:pt x="35" y="76"/>
                    <a:pt x="35" y="76"/>
                    <a:pt x="35" y="76"/>
                  </a:cubicBezTo>
                  <a:cubicBezTo>
                    <a:pt x="45" y="72"/>
                    <a:pt x="53" y="59"/>
                    <a:pt x="53" y="43"/>
                  </a:cubicBezTo>
                  <a:lnTo>
                    <a:pt x="52" y="10"/>
                  </a:lnTo>
                  <a:cubicBezTo>
                    <a:pt x="52" y="8"/>
                    <a:pt x="51" y="7"/>
                    <a:pt x="51"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1" name="Freeform 262">
              <a:extLst>
                <a:ext uri="{FF2B5EF4-FFF2-40B4-BE49-F238E27FC236}">
                  <a16:creationId xmlns:a16="http://schemas.microsoft.com/office/drawing/2014/main" id="{1E6FC650-98A9-48C0-9CF5-96467549AE44}"/>
                </a:ext>
              </a:extLst>
            </p:cNvPr>
            <p:cNvSpPr>
              <a:spLocks/>
            </p:cNvSpPr>
            <p:nvPr/>
          </p:nvSpPr>
          <p:spPr bwMode="auto">
            <a:xfrm>
              <a:off x="5776373" y="5547455"/>
              <a:ext cx="14288" cy="73025"/>
            </a:xfrm>
            <a:custGeom>
              <a:avLst/>
              <a:gdLst>
                <a:gd name="T0" fmla="*/ 4 w 19"/>
                <a:gd name="T1" fmla="*/ 0 h 97"/>
                <a:gd name="T2" fmla="*/ 0 w 19"/>
                <a:gd name="T3" fmla="*/ 84 h 97"/>
                <a:gd name="T4" fmla="*/ 3 w 19"/>
                <a:gd name="T5" fmla="*/ 93 h 97"/>
                <a:gd name="T6" fmla="*/ 16 w 19"/>
                <a:gd name="T7" fmla="*/ 93 h 97"/>
                <a:gd name="T8" fmla="*/ 19 w 19"/>
                <a:gd name="T9" fmla="*/ 84 h 97"/>
                <a:gd name="T10" fmla="*/ 15 w 19"/>
                <a:gd name="T11" fmla="*/ 0 h 97"/>
                <a:gd name="T12" fmla="*/ 4 w 19"/>
                <a:gd name="T13" fmla="*/ 0 h 97"/>
              </a:gdLst>
              <a:ahLst/>
              <a:cxnLst>
                <a:cxn ang="0">
                  <a:pos x="T0" y="T1"/>
                </a:cxn>
                <a:cxn ang="0">
                  <a:pos x="T2" y="T3"/>
                </a:cxn>
                <a:cxn ang="0">
                  <a:pos x="T4" y="T5"/>
                </a:cxn>
                <a:cxn ang="0">
                  <a:pos x="T6" y="T7"/>
                </a:cxn>
                <a:cxn ang="0">
                  <a:pos x="T8" y="T9"/>
                </a:cxn>
                <a:cxn ang="0">
                  <a:pos x="T10" y="T11"/>
                </a:cxn>
                <a:cxn ang="0">
                  <a:pos x="T12" y="T13"/>
                </a:cxn>
              </a:cxnLst>
              <a:rect l="0" t="0" r="r" b="b"/>
              <a:pathLst>
                <a:path w="19" h="97">
                  <a:moveTo>
                    <a:pt x="4" y="0"/>
                  </a:moveTo>
                  <a:lnTo>
                    <a:pt x="0" y="84"/>
                  </a:lnTo>
                  <a:cubicBezTo>
                    <a:pt x="0" y="88"/>
                    <a:pt x="1" y="91"/>
                    <a:pt x="3" y="93"/>
                  </a:cubicBezTo>
                  <a:cubicBezTo>
                    <a:pt x="6" y="97"/>
                    <a:pt x="13" y="97"/>
                    <a:pt x="16" y="93"/>
                  </a:cubicBezTo>
                  <a:cubicBezTo>
                    <a:pt x="18" y="91"/>
                    <a:pt x="19" y="88"/>
                    <a:pt x="19" y="84"/>
                  </a:cubicBezTo>
                  <a:lnTo>
                    <a:pt x="15" y="0"/>
                  </a:lnTo>
                  <a:cubicBezTo>
                    <a:pt x="11" y="1"/>
                    <a:pt x="8"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2" name="Freeform 263">
              <a:extLst>
                <a:ext uri="{FF2B5EF4-FFF2-40B4-BE49-F238E27FC236}">
                  <a16:creationId xmlns:a16="http://schemas.microsoft.com/office/drawing/2014/main" id="{293555EE-1639-4E58-9892-4EDF5F4FBACD}"/>
                </a:ext>
              </a:extLst>
            </p:cNvPr>
            <p:cNvSpPr>
              <a:spLocks/>
            </p:cNvSpPr>
            <p:nvPr/>
          </p:nvSpPr>
          <p:spPr bwMode="auto">
            <a:xfrm>
              <a:off x="5862098" y="5550630"/>
              <a:ext cx="1588" cy="3175"/>
            </a:xfrm>
            <a:custGeom>
              <a:avLst/>
              <a:gdLst>
                <a:gd name="T0" fmla="*/ 0 w 3"/>
                <a:gd name="T1" fmla="*/ 1 h 5"/>
                <a:gd name="T2" fmla="*/ 1 w 3"/>
                <a:gd name="T3" fmla="*/ 5 h 5"/>
                <a:gd name="T4" fmla="*/ 3 w 3"/>
                <a:gd name="T5" fmla="*/ 1 h 5"/>
                <a:gd name="T6" fmla="*/ 1 w 3"/>
                <a:gd name="T7" fmla="*/ 0 h 5"/>
                <a:gd name="T8" fmla="*/ 0 w 3"/>
                <a:gd name="T9" fmla="*/ 1 h 5"/>
              </a:gdLst>
              <a:ahLst/>
              <a:cxnLst>
                <a:cxn ang="0">
                  <a:pos x="T0" y="T1"/>
                </a:cxn>
                <a:cxn ang="0">
                  <a:pos x="T2" y="T3"/>
                </a:cxn>
                <a:cxn ang="0">
                  <a:pos x="T4" y="T5"/>
                </a:cxn>
                <a:cxn ang="0">
                  <a:pos x="T6" y="T7"/>
                </a:cxn>
                <a:cxn ang="0">
                  <a:pos x="T8" y="T9"/>
                </a:cxn>
              </a:cxnLst>
              <a:rect l="0" t="0" r="r" b="b"/>
              <a:pathLst>
                <a:path w="3" h="5">
                  <a:moveTo>
                    <a:pt x="0" y="1"/>
                  </a:moveTo>
                  <a:cubicBezTo>
                    <a:pt x="0" y="2"/>
                    <a:pt x="1" y="3"/>
                    <a:pt x="1" y="5"/>
                  </a:cubicBezTo>
                  <a:cubicBezTo>
                    <a:pt x="2" y="3"/>
                    <a:pt x="2" y="2"/>
                    <a:pt x="3" y="1"/>
                  </a:cubicBezTo>
                  <a:cubicBezTo>
                    <a:pt x="2" y="1"/>
                    <a:pt x="2" y="0"/>
                    <a:pt x="1" y="0"/>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 name="Freeform: Shape 4055">
              <a:extLst>
                <a:ext uri="{FF2B5EF4-FFF2-40B4-BE49-F238E27FC236}">
                  <a16:creationId xmlns:a16="http://schemas.microsoft.com/office/drawing/2014/main" id="{F7B215D7-9C05-4730-9D65-2238407113A7}"/>
                </a:ext>
              </a:extLst>
            </p:cNvPr>
            <p:cNvSpPr>
              <a:spLocks/>
            </p:cNvSpPr>
            <p:nvPr/>
          </p:nvSpPr>
          <p:spPr bwMode="auto">
            <a:xfrm>
              <a:off x="5922423" y="5483955"/>
              <a:ext cx="39688" cy="60325"/>
            </a:xfrm>
            <a:custGeom>
              <a:avLst/>
              <a:gdLst>
                <a:gd name="connsiteX0" fmla="*/ 13494 w 39688"/>
                <a:gd name="connsiteY0" fmla="*/ 13462 h 60325"/>
                <a:gd name="connsiteX1" fmla="*/ 7938 w 39688"/>
                <a:gd name="connsiteY1" fmla="*/ 14986 h 60325"/>
                <a:gd name="connsiteX2" fmla="*/ 3175 w 39688"/>
                <a:gd name="connsiteY2" fmla="*/ 31750 h 60325"/>
                <a:gd name="connsiteX3" fmla="*/ 7938 w 39688"/>
                <a:gd name="connsiteY3" fmla="*/ 49276 h 60325"/>
                <a:gd name="connsiteX4" fmla="*/ 11113 w 39688"/>
                <a:gd name="connsiteY4" fmla="*/ 50800 h 60325"/>
                <a:gd name="connsiteX5" fmla="*/ 13494 w 39688"/>
                <a:gd name="connsiteY5" fmla="*/ 50800 h 60325"/>
                <a:gd name="connsiteX6" fmla="*/ 14288 w 39688"/>
                <a:gd name="connsiteY6" fmla="*/ 45466 h 60325"/>
                <a:gd name="connsiteX7" fmla="*/ 11113 w 39688"/>
                <a:gd name="connsiteY7" fmla="*/ 31750 h 60325"/>
                <a:gd name="connsiteX8" fmla="*/ 15081 w 39688"/>
                <a:gd name="connsiteY8" fmla="*/ 18034 h 60325"/>
                <a:gd name="connsiteX9" fmla="*/ 13494 w 39688"/>
                <a:gd name="connsiteY9" fmla="*/ 13462 h 60325"/>
                <a:gd name="connsiteX10" fmla="*/ 20219 w 39688"/>
                <a:gd name="connsiteY10" fmla="*/ 0 h 60325"/>
                <a:gd name="connsiteX11" fmla="*/ 39688 w 39688"/>
                <a:gd name="connsiteY11" fmla="*/ 33256 h 60325"/>
                <a:gd name="connsiteX12" fmla="*/ 26209 w 39688"/>
                <a:gd name="connsiteY12" fmla="*/ 58778 h 60325"/>
                <a:gd name="connsiteX13" fmla="*/ 23214 w 39688"/>
                <a:gd name="connsiteY13" fmla="*/ 59552 h 60325"/>
                <a:gd name="connsiteX14" fmla="*/ 20219 w 39688"/>
                <a:gd name="connsiteY14" fmla="*/ 60325 h 60325"/>
                <a:gd name="connsiteX15" fmla="*/ 16475 w 39688"/>
                <a:gd name="connsiteY15" fmla="*/ 59552 h 60325"/>
                <a:gd name="connsiteX16" fmla="*/ 13479 w 39688"/>
                <a:gd name="connsiteY16" fmla="*/ 58778 h 60325"/>
                <a:gd name="connsiteX17" fmla="*/ 0 w 39688"/>
                <a:gd name="connsiteY17" fmla="*/ 33256 h 60325"/>
                <a:gd name="connsiteX18" fmla="*/ 20219 w 39688"/>
                <a:gd name="connsiteY18" fmla="*/ 0 h 6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688" h="60325">
                  <a:moveTo>
                    <a:pt x="13494" y="13462"/>
                  </a:moveTo>
                  <a:cubicBezTo>
                    <a:pt x="11113" y="12700"/>
                    <a:pt x="8731" y="13462"/>
                    <a:pt x="7938" y="14986"/>
                  </a:cubicBezTo>
                  <a:cubicBezTo>
                    <a:pt x="4763" y="21082"/>
                    <a:pt x="3175" y="27940"/>
                    <a:pt x="3175" y="31750"/>
                  </a:cubicBezTo>
                  <a:cubicBezTo>
                    <a:pt x="3175" y="37846"/>
                    <a:pt x="4763" y="43942"/>
                    <a:pt x="7938" y="49276"/>
                  </a:cubicBezTo>
                  <a:cubicBezTo>
                    <a:pt x="8731" y="50800"/>
                    <a:pt x="10319" y="50800"/>
                    <a:pt x="11113" y="50800"/>
                  </a:cubicBezTo>
                  <a:cubicBezTo>
                    <a:pt x="11906" y="50800"/>
                    <a:pt x="12700" y="50800"/>
                    <a:pt x="13494" y="50800"/>
                  </a:cubicBezTo>
                  <a:cubicBezTo>
                    <a:pt x="15081" y="50038"/>
                    <a:pt x="15875" y="47752"/>
                    <a:pt x="14288" y="45466"/>
                  </a:cubicBezTo>
                  <a:cubicBezTo>
                    <a:pt x="11906" y="41656"/>
                    <a:pt x="11113" y="36322"/>
                    <a:pt x="11113" y="31750"/>
                  </a:cubicBezTo>
                  <a:cubicBezTo>
                    <a:pt x="11113" y="28702"/>
                    <a:pt x="11906" y="23368"/>
                    <a:pt x="15081" y="18034"/>
                  </a:cubicBezTo>
                  <a:cubicBezTo>
                    <a:pt x="15875" y="16510"/>
                    <a:pt x="15081" y="14224"/>
                    <a:pt x="13494" y="13462"/>
                  </a:cubicBezTo>
                  <a:close/>
                  <a:moveTo>
                    <a:pt x="20219" y="0"/>
                  </a:moveTo>
                  <a:cubicBezTo>
                    <a:pt x="32949" y="0"/>
                    <a:pt x="39688" y="23202"/>
                    <a:pt x="39688" y="33256"/>
                  </a:cubicBezTo>
                  <a:cubicBezTo>
                    <a:pt x="39688" y="44857"/>
                    <a:pt x="33698" y="54911"/>
                    <a:pt x="26209" y="58778"/>
                  </a:cubicBezTo>
                  <a:cubicBezTo>
                    <a:pt x="24712" y="59552"/>
                    <a:pt x="23963" y="59552"/>
                    <a:pt x="23214" y="59552"/>
                  </a:cubicBezTo>
                  <a:cubicBezTo>
                    <a:pt x="21716" y="60325"/>
                    <a:pt x="20967" y="60325"/>
                    <a:pt x="20219" y="60325"/>
                  </a:cubicBezTo>
                  <a:cubicBezTo>
                    <a:pt x="18721" y="60325"/>
                    <a:pt x="17972" y="60325"/>
                    <a:pt x="16475" y="59552"/>
                  </a:cubicBezTo>
                  <a:cubicBezTo>
                    <a:pt x="15726" y="59552"/>
                    <a:pt x="14977" y="59552"/>
                    <a:pt x="13479" y="58778"/>
                  </a:cubicBezTo>
                  <a:cubicBezTo>
                    <a:pt x="5991" y="54911"/>
                    <a:pt x="0" y="44857"/>
                    <a:pt x="0" y="33256"/>
                  </a:cubicBezTo>
                  <a:cubicBezTo>
                    <a:pt x="0" y="23202"/>
                    <a:pt x="6740" y="0"/>
                    <a:pt x="202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Freeform 265">
              <a:extLst>
                <a:ext uri="{FF2B5EF4-FFF2-40B4-BE49-F238E27FC236}">
                  <a16:creationId xmlns:a16="http://schemas.microsoft.com/office/drawing/2014/main" id="{639A8735-ABC8-4C11-9A18-31C1C7DEF7F5}"/>
                </a:ext>
              </a:extLst>
            </p:cNvPr>
            <p:cNvSpPr>
              <a:spLocks/>
            </p:cNvSpPr>
            <p:nvPr/>
          </p:nvSpPr>
          <p:spPr bwMode="auto">
            <a:xfrm>
              <a:off x="5935123" y="5550630"/>
              <a:ext cx="14288" cy="74613"/>
            </a:xfrm>
            <a:custGeom>
              <a:avLst/>
              <a:gdLst>
                <a:gd name="T0" fmla="*/ 4 w 19"/>
                <a:gd name="T1" fmla="*/ 0 h 97"/>
                <a:gd name="T2" fmla="*/ 0 w 19"/>
                <a:gd name="T3" fmla="*/ 84 h 97"/>
                <a:gd name="T4" fmla="*/ 3 w 19"/>
                <a:gd name="T5" fmla="*/ 93 h 97"/>
                <a:gd name="T6" fmla="*/ 16 w 19"/>
                <a:gd name="T7" fmla="*/ 93 h 97"/>
                <a:gd name="T8" fmla="*/ 19 w 19"/>
                <a:gd name="T9" fmla="*/ 84 h 97"/>
                <a:gd name="T10" fmla="*/ 15 w 19"/>
                <a:gd name="T11" fmla="*/ 0 h 97"/>
                <a:gd name="T12" fmla="*/ 4 w 19"/>
                <a:gd name="T13" fmla="*/ 0 h 97"/>
              </a:gdLst>
              <a:ahLst/>
              <a:cxnLst>
                <a:cxn ang="0">
                  <a:pos x="T0" y="T1"/>
                </a:cxn>
                <a:cxn ang="0">
                  <a:pos x="T2" y="T3"/>
                </a:cxn>
                <a:cxn ang="0">
                  <a:pos x="T4" y="T5"/>
                </a:cxn>
                <a:cxn ang="0">
                  <a:pos x="T6" y="T7"/>
                </a:cxn>
                <a:cxn ang="0">
                  <a:pos x="T8" y="T9"/>
                </a:cxn>
                <a:cxn ang="0">
                  <a:pos x="T10" y="T11"/>
                </a:cxn>
                <a:cxn ang="0">
                  <a:pos x="T12" y="T13"/>
                </a:cxn>
              </a:cxnLst>
              <a:rect l="0" t="0" r="r" b="b"/>
              <a:pathLst>
                <a:path w="19" h="97">
                  <a:moveTo>
                    <a:pt x="4" y="0"/>
                  </a:moveTo>
                  <a:lnTo>
                    <a:pt x="0" y="84"/>
                  </a:lnTo>
                  <a:cubicBezTo>
                    <a:pt x="0" y="88"/>
                    <a:pt x="1" y="91"/>
                    <a:pt x="3" y="93"/>
                  </a:cubicBezTo>
                  <a:cubicBezTo>
                    <a:pt x="6" y="97"/>
                    <a:pt x="13" y="97"/>
                    <a:pt x="16" y="93"/>
                  </a:cubicBezTo>
                  <a:cubicBezTo>
                    <a:pt x="18" y="91"/>
                    <a:pt x="19" y="88"/>
                    <a:pt x="19" y="84"/>
                  </a:cubicBezTo>
                  <a:lnTo>
                    <a:pt x="15" y="0"/>
                  </a:lnTo>
                  <a:cubicBezTo>
                    <a:pt x="11" y="1"/>
                    <a:pt x="8"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5" name="Freeform 274">
              <a:extLst>
                <a:ext uri="{FF2B5EF4-FFF2-40B4-BE49-F238E27FC236}">
                  <a16:creationId xmlns:a16="http://schemas.microsoft.com/office/drawing/2014/main" id="{EE32B6C6-1040-4640-B42A-31E169C727E8}"/>
                </a:ext>
              </a:extLst>
            </p:cNvPr>
            <p:cNvSpPr>
              <a:spLocks noEditPoints="1"/>
            </p:cNvSpPr>
            <p:nvPr/>
          </p:nvSpPr>
          <p:spPr bwMode="auto">
            <a:xfrm>
              <a:off x="5825586" y="5458555"/>
              <a:ext cx="74613" cy="166688"/>
            </a:xfrm>
            <a:custGeom>
              <a:avLst/>
              <a:gdLst>
                <a:gd name="T0" fmla="*/ 55 w 97"/>
                <a:gd name="T1" fmla="*/ 107 h 219"/>
                <a:gd name="T2" fmla="*/ 71 w 97"/>
                <a:gd name="T3" fmla="*/ 70 h 219"/>
                <a:gd name="T4" fmla="*/ 81 w 97"/>
                <a:gd name="T5" fmla="*/ 64 h 219"/>
                <a:gd name="T6" fmla="*/ 62 w 97"/>
                <a:gd name="T7" fmla="*/ 152 h 219"/>
                <a:gd name="T8" fmla="*/ 58 w 97"/>
                <a:gd name="T9" fmla="*/ 126 h 219"/>
                <a:gd name="T10" fmla="*/ 78 w 97"/>
                <a:gd name="T11" fmla="*/ 114 h 219"/>
                <a:gd name="T12" fmla="*/ 62 w 97"/>
                <a:gd name="T13" fmla="*/ 152 h 219"/>
                <a:gd name="T14" fmla="*/ 55 w 97"/>
                <a:gd name="T15" fmla="*/ 203 h 219"/>
                <a:gd name="T16" fmla="*/ 71 w 97"/>
                <a:gd name="T17" fmla="*/ 166 h 219"/>
                <a:gd name="T18" fmla="*/ 81 w 97"/>
                <a:gd name="T19" fmla="*/ 160 h 219"/>
                <a:gd name="T20" fmla="*/ 48 w 97"/>
                <a:gd name="T21" fmla="*/ 63 h 219"/>
                <a:gd name="T22" fmla="*/ 43 w 97"/>
                <a:gd name="T23" fmla="*/ 29 h 219"/>
                <a:gd name="T24" fmla="*/ 48 w 97"/>
                <a:gd name="T25" fmla="*/ 20 h 219"/>
                <a:gd name="T26" fmla="*/ 51 w 97"/>
                <a:gd name="T27" fmla="*/ 24 h 219"/>
                <a:gd name="T28" fmla="*/ 61 w 97"/>
                <a:gd name="T29" fmla="*/ 48 h 219"/>
                <a:gd name="T30" fmla="*/ 48 w 97"/>
                <a:gd name="T31" fmla="*/ 78 h 219"/>
                <a:gd name="T32" fmla="*/ 48 w 97"/>
                <a:gd name="T33" fmla="*/ 72 h 219"/>
                <a:gd name="T34" fmla="*/ 48 w 97"/>
                <a:gd name="T35" fmla="*/ 78 h 219"/>
                <a:gd name="T36" fmla="*/ 47 w 97"/>
                <a:gd name="T37" fmla="*/ 122 h 219"/>
                <a:gd name="T38" fmla="*/ 50 w 97"/>
                <a:gd name="T39" fmla="*/ 122 h 219"/>
                <a:gd name="T40" fmla="*/ 48 w 97"/>
                <a:gd name="T41" fmla="*/ 174 h 219"/>
                <a:gd name="T42" fmla="*/ 48 w 97"/>
                <a:gd name="T43" fmla="*/ 169 h 219"/>
                <a:gd name="T44" fmla="*/ 48 w 97"/>
                <a:gd name="T45" fmla="*/ 174 h 219"/>
                <a:gd name="T46" fmla="*/ 35 w 97"/>
                <a:gd name="T47" fmla="*/ 104 h 219"/>
                <a:gd name="T48" fmla="*/ 19 w 97"/>
                <a:gd name="T49" fmla="*/ 66 h 219"/>
                <a:gd name="T50" fmla="*/ 38 w 97"/>
                <a:gd name="T51" fmla="*/ 78 h 219"/>
                <a:gd name="T52" fmla="*/ 41 w 97"/>
                <a:gd name="T53" fmla="*/ 155 h 219"/>
                <a:gd name="T54" fmla="*/ 16 w 97"/>
                <a:gd name="T55" fmla="*/ 112 h 219"/>
                <a:gd name="T56" fmla="*/ 26 w 97"/>
                <a:gd name="T57" fmla="*/ 118 h 219"/>
                <a:gd name="T58" fmla="*/ 41 w 97"/>
                <a:gd name="T59" fmla="*/ 155 h 219"/>
                <a:gd name="T60" fmla="*/ 35 w 97"/>
                <a:gd name="T61" fmla="*/ 200 h 219"/>
                <a:gd name="T62" fmla="*/ 19 w 97"/>
                <a:gd name="T63" fmla="*/ 162 h 219"/>
                <a:gd name="T64" fmla="*/ 38 w 97"/>
                <a:gd name="T65" fmla="*/ 174 h 219"/>
                <a:gd name="T66" fmla="*/ 88 w 97"/>
                <a:gd name="T67" fmla="*/ 50 h 219"/>
                <a:gd name="T68" fmla="*/ 79 w 97"/>
                <a:gd name="T69" fmla="*/ 49 h 219"/>
                <a:gd name="T70" fmla="*/ 67 w 97"/>
                <a:gd name="T71" fmla="*/ 61 h 219"/>
                <a:gd name="T72" fmla="*/ 61 w 97"/>
                <a:gd name="T73" fmla="*/ 23 h 219"/>
                <a:gd name="T74" fmla="*/ 53 w 97"/>
                <a:gd name="T75" fmla="*/ 4 h 219"/>
                <a:gd name="T76" fmla="*/ 44 w 97"/>
                <a:gd name="T77" fmla="*/ 4 h 219"/>
                <a:gd name="T78" fmla="*/ 36 w 97"/>
                <a:gd name="T79" fmla="*/ 23 h 219"/>
                <a:gd name="T80" fmla="*/ 29 w 97"/>
                <a:gd name="T81" fmla="*/ 61 h 219"/>
                <a:gd name="T82" fmla="*/ 18 w 97"/>
                <a:gd name="T83" fmla="*/ 49 h 219"/>
                <a:gd name="T84" fmla="*/ 9 w 97"/>
                <a:gd name="T85" fmla="*/ 50 h 219"/>
                <a:gd name="T86" fmla="*/ 9 w 97"/>
                <a:gd name="T87" fmla="*/ 98 h 219"/>
                <a:gd name="T88" fmla="*/ 9 w 97"/>
                <a:gd name="T89" fmla="*/ 146 h 219"/>
                <a:gd name="T90" fmla="*/ 41 w 97"/>
                <a:gd name="T91" fmla="*/ 216 h 219"/>
                <a:gd name="T92" fmla="*/ 46 w 97"/>
                <a:gd name="T93" fmla="*/ 218 h 219"/>
                <a:gd name="T94" fmla="*/ 50 w 97"/>
                <a:gd name="T95" fmla="*/ 218 h 219"/>
                <a:gd name="T96" fmla="*/ 55 w 97"/>
                <a:gd name="T97" fmla="*/ 216 h 219"/>
                <a:gd name="T98" fmla="*/ 88 w 97"/>
                <a:gd name="T99" fmla="*/ 146 h 219"/>
                <a:gd name="T100" fmla="*/ 88 w 97"/>
                <a:gd name="T101" fmla="*/ 98 h 219"/>
                <a:gd name="T102" fmla="*/ 88 w 97"/>
                <a:gd name="T103" fmla="*/ 5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7" h="219">
                  <a:moveTo>
                    <a:pt x="62" y="104"/>
                  </a:moveTo>
                  <a:cubicBezTo>
                    <a:pt x="60" y="105"/>
                    <a:pt x="57" y="106"/>
                    <a:pt x="55" y="107"/>
                  </a:cubicBezTo>
                  <a:cubicBezTo>
                    <a:pt x="55" y="95"/>
                    <a:pt x="55" y="82"/>
                    <a:pt x="58" y="78"/>
                  </a:cubicBezTo>
                  <a:cubicBezTo>
                    <a:pt x="63" y="73"/>
                    <a:pt x="67" y="71"/>
                    <a:pt x="71" y="70"/>
                  </a:cubicBezTo>
                  <a:cubicBezTo>
                    <a:pt x="73" y="69"/>
                    <a:pt x="76" y="68"/>
                    <a:pt x="78" y="66"/>
                  </a:cubicBezTo>
                  <a:cubicBezTo>
                    <a:pt x="79" y="65"/>
                    <a:pt x="80" y="64"/>
                    <a:pt x="81" y="64"/>
                  </a:cubicBezTo>
                  <a:cubicBezTo>
                    <a:pt x="83" y="86"/>
                    <a:pt x="74" y="101"/>
                    <a:pt x="62" y="104"/>
                  </a:cubicBezTo>
                  <a:close/>
                  <a:moveTo>
                    <a:pt x="62" y="152"/>
                  </a:moveTo>
                  <a:cubicBezTo>
                    <a:pt x="60" y="153"/>
                    <a:pt x="57" y="154"/>
                    <a:pt x="55" y="155"/>
                  </a:cubicBezTo>
                  <a:cubicBezTo>
                    <a:pt x="55" y="143"/>
                    <a:pt x="55" y="130"/>
                    <a:pt x="58" y="126"/>
                  </a:cubicBezTo>
                  <a:cubicBezTo>
                    <a:pt x="63" y="121"/>
                    <a:pt x="67" y="119"/>
                    <a:pt x="71" y="118"/>
                  </a:cubicBezTo>
                  <a:cubicBezTo>
                    <a:pt x="73" y="117"/>
                    <a:pt x="76" y="116"/>
                    <a:pt x="78" y="114"/>
                  </a:cubicBezTo>
                  <a:cubicBezTo>
                    <a:pt x="79" y="113"/>
                    <a:pt x="80" y="113"/>
                    <a:pt x="81" y="112"/>
                  </a:cubicBezTo>
                  <a:cubicBezTo>
                    <a:pt x="83" y="134"/>
                    <a:pt x="74" y="149"/>
                    <a:pt x="62" y="152"/>
                  </a:cubicBezTo>
                  <a:close/>
                  <a:moveTo>
                    <a:pt x="62" y="200"/>
                  </a:moveTo>
                  <a:cubicBezTo>
                    <a:pt x="60" y="201"/>
                    <a:pt x="57" y="202"/>
                    <a:pt x="55" y="203"/>
                  </a:cubicBezTo>
                  <a:cubicBezTo>
                    <a:pt x="55" y="191"/>
                    <a:pt x="55" y="178"/>
                    <a:pt x="58" y="174"/>
                  </a:cubicBezTo>
                  <a:cubicBezTo>
                    <a:pt x="63" y="169"/>
                    <a:pt x="67" y="168"/>
                    <a:pt x="71" y="166"/>
                  </a:cubicBezTo>
                  <a:cubicBezTo>
                    <a:pt x="73" y="165"/>
                    <a:pt x="76" y="164"/>
                    <a:pt x="78" y="162"/>
                  </a:cubicBezTo>
                  <a:cubicBezTo>
                    <a:pt x="79" y="162"/>
                    <a:pt x="80" y="161"/>
                    <a:pt x="81" y="160"/>
                  </a:cubicBezTo>
                  <a:cubicBezTo>
                    <a:pt x="83" y="182"/>
                    <a:pt x="74" y="197"/>
                    <a:pt x="62" y="200"/>
                  </a:cubicBezTo>
                  <a:close/>
                  <a:moveTo>
                    <a:pt x="48" y="63"/>
                  </a:moveTo>
                  <a:cubicBezTo>
                    <a:pt x="40" y="63"/>
                    <a:pt x="35" y="55"/>
                    <a:pt x="35" y="48"/>
                  </a:cubicBezTo>
                  <a:cubicBezTo>
                    <a:pt x="35" y="39"/>
                    <a:pt x="39" y="34"/>
                    <a:pt x="43" y="29"/>
                  </a:cubicBezTo>
                  <a:cubicBezTo>
                    <a:pt x="44" y="27"/>
                    <a:pt x="45" y="26"/>
                    <a:pt x="46" y="24"/>
                  </a:cubicBezTo>
                  <a:cubicBezTo>
                    <a:pt x="47" y="23"/>
                    <a:pt x="48" y="22"/>
                    <a:pt x="48" y="20"/>
                  </a:cubicBezTo>
                  <a:cubicBezTo>
                    <a:pt x="49" y="22"/>
                    <a:pt x="50" y="23"/>
                    <a:pt x="51" y="24"/>
                  </a:cubicBezTo>
                  <a:lnTo>
                    <a:pt x="51" y="24"/>
                  </a:lnTo>
                  <a:cubicBezTo>
                    <a:pt x="51" y="26"/>
                    <a:pt x="52" y="27"/>
                    <a:pt x="54" y="29"/>
                  </a:cubicBezTo>
                  <a:cubicBezTo>
                    <a:pt x="57" y="34"/>
                    <a:pt x="61" y="39"/>
                    <a:pt x="61" y="48"/>
                  </a:cubicBezTo>
                  <a:cubicBezTo>
                    <a:pt x="61" y="55"/>
                    <a:pt x="57" y="63"/>
                    <a:pt x="48" y="63"/>
                  </a:cubicBezTo>
                  <a:close/>
                  <a:moveTo>
                    <a:pt x="48" y="78"/>
                  </a:moveTo>
                  <a:cubicBezTo>
                    <a:pt x="48" y="75"/>
                    <a:pt x="47" y="74"/>
                    <a:pt x="46" y="72"/>
                  </a:cubicBezTo>
                  <a:cubicBezTo>
                    <a:pt x="47" y="72"/>
                    <a:pt x="47" y="72"/>
                    <a:pt x="48" y="72"/>
                  </a:cubicBezTo>
                  <a:cubicBezTo>
                    <a:pt x="49" y="72"/>
                    <a:pt x="50" y="72"/>
                    <a:pt x="51" y="72"/>
                  </a:cubicBezTo>
                  <a:cubicBezTo>
                    <a:pt x="50" y="74"/>
                    <a:pt x="49" y="75"/>
                    <a:pt x="48" y="78"/>
                  </a:cubicBezTo>
                  <a:close/>
                  <a:moveTo>
                    <a:pt x="48" y="126"/>
                  </a:moveTo>
                  <a:cubicBezTo>
                    <a:pt x="48" y="124"/>
                    <a:pt x="47" y="123"/>
                    <a:pt x="47" y="122"/>
                  </a:cubicBezTo>
                  <a:cubicBezTo>
                    <a:pt x="47" y="122"/>
                    <a:pt x="48" y="121"/>
                    <a:pt x="48" y="121"/>
                  </a:cubicBezTo>
                  <a:cubicBezTo>
                    <a:pt x="49" y="121"/>
                    <a:pt x="49" y="122"/>
                    <a:pt x="50" y="122"/>
                  </a:cubicBezTo>
                  <a:cubicBezTo>
                    <a:pt x="49" y="123"/>
                    <a:pt x="49" y="124"/>
                    <a:pt x="48" y="126"/>
                  </a:cubicBezTo>
                  <a:close/>
                  <a:moveTo>
                    <a:pt x="48" y="174"/>
                  </a:moveTo>
                  <a:cubicBezTo>
                    <a:pt x="48" y="173"/>
                    <a:pt x="47" y="171"/>
                    <a:pt x="47" y="170"/>
                  </a:cubicBezTo>
                  <a:cubicBezTo>
                    <a:pt x="47" y="170"/>
                    <a:pt x="48" y="169"/>
                    <a:pt x="48" y="169"/>
                  </a:cubicBezTo>
                  <a:cubicBezTo>
                    <a:pt x="49" y="169"/>
                    <a:pt x="49" y="170"/>
                    <a:pt x="50" y="170"/>
                  </a:cubicBezTo>
                  <a:cubicBezTo>
                    <a:pt x="49" y="171"/>
                    <a:pt x="49" y="173"/>
                    <a:pt x="48" y="174"/>
                  </a:cubicBezTo>
                  <a:close/>
                  <a:moveTo>
                    <a:pt x="41" y="107"/>
                  </a:moveTo>
                  <a:cubicBezTo>
                    <a:pt x="39" y="106"/>
                    <a:pt x="37" y="105"/>
                    <a:pt x="35" y="104"/>
                  </a:cubicBezTo>
                  <a:cubicBezTo>
                    <a:pt x="23" y="101"/>
                    <a:pt x="13" y="86"/>
                    <a:pt x="16" y="64"/>
                  </a:cubicBezTo>
                  <a:cubicBezTo>
                    <a:pt x="17" y="64"/>
                    <a:pt x="18" y="65"/>
                    <a:pt x="19" y="66"/>
                  </a:cubicBezTo>
                  <a:cubicBezTo>
                    <a:pt x="21" y="68"/>
                    <a:pt x="24" y="69"/>
                    <a:pt x="26" y="70"/>
                  </a:cubicBezTo>
                  <a:cubicBezTo>
                    <a:pt x="30" y="71"/>
                    <a:pt x="34" y="73"/>
                    <a:pt x="38" y="78"/>
                  </a:cubicBezTo>
                  <a:cubicBezTo>
                    <a:pt x="41" y="82"/>
                    <a:pt x="42" y="95"/>
                    <a:pt x="41" y="107"/>
                  </a:cubicBezTo>
                  <a:close/>
                  <a:moveTo>
                    <a:pt x="41" y="155"/>
                  </a:moveTo>
                  <a:cubicBezTo>
                    <a:pt x="39" y="154"/>
                    <a:pt x="37" y="153"/>
                    <a:pt x="35" y="152"/>
                  </a:cubicBezTo>
                  <a:cubicBezTo>
                    <a:pt x="23" y="149"/>
                    <a:pt x="13" y="134"/>
                    <a:pt x="16" y="112"/>
                  </a:cubicBezTo>
                  <a:cubicBezTo>
                    <a:pt x="17" y="113"/>
                    <a:pt x="18" y="113"/>
                    <a:pt x="19" y="114"/>
                  </a:cubicBezTo>
                  <a:cubicBezTo>
                    <a:pt x="21" y="116"/>
                    <a:pt x="24" y="117"/>
                    <a:pt x="26" y="118"/>
                  </a:cubicBezTo>
                  <a:cubicBezTo>
                    <a:pt x="30" y="119"/>
                    <a:pt x="34" y="121"/>
                    <a:pt x="38" y="126"/>
                  </a:cubicBezTo>
                  <a:cubicBezTo>
                    <a:pt x="41" y="130"/>
                    <a:pt x="42" y="143"/>
                    <a:pt x="41" y="155"/>
                  </a:cubicBezTo>
                  <a:close/>
                  <a:moveTo>
                    <a:pt x="41" y="203"/>
                  </a:moveTo>
                  <a:cubicBezTo>
                    <a:pt x="39" y="202"/>
                    <a:pt x="37" y="201"/>
                    <a:pt x="35" y="200"/>
                  </a:cubicBezTo>
                  <a:cubicBezTo>
                    <a:pt x="23" y="197"/>
                    <a:pt x="13" y="182"/>
                    <a:pt x="16" y="160"/>
                  </a:cubicBezTo>
                  <a:cubicBezTo>
                    <a:pt x="17" y="161"/>
                    <a:pt x="18" y="162"/>
                    <a:pt x="19" y="162"/>
                  </a:cubicBezTo>
                  <a:cubicBezTo>
                    <a:pt x="21" y="164"/>
                    <a:pt x="24" y="165"/>
                    <a:pt x="26" y="166"/>
                  </a:cubicBezTo>
                  <a:cubicBezTo>
                    <a:pt x="30" y="168"/>
                    <a:pt x="34" y="169"/>
                    <a:pt x="38" y="174"/>
                  </a:cubicBezTo>
                  <a:cubicBezTo>
                    <a:pt x="41" y="178"/>
                    <a:pt x="42" y="191"/>
                    <a:pt x="41" y="203"/>
                  </a:cubicBezTo>
                  <a:close/>
                  <a:moveTo>
                    <a:pt x="88" y="50"/>
                  </a:moveTo>
                  <a:cubicBezTo>
                    <a:pt x="87" y="48"/>
                    <a:pt x="85" y="46"/>
                    <a:pt x="83" y="46"/>
                  </a:cubicBezTo>
                  <a:cubicBezTo>
                    <a:pt x="82" y="46"/>
                    <a:pt x="79" y="47"/>
                    <a:pt x="79" y="49"/>
                  </a:cubicBezTo>
                  <a:cubicBezTo>
                    <a:pt x="78" y="51"/>
                    <a:pt x="76" y="56"/>
                    <a:pt x="72" y="58"/>
                  </a:cubicBezTo>
                  <a:cubicBezTo>
                    <a:pt x="71" y="59"/>
                    <a:pt x="69" y="60"/>
                    <a:pt x="67" y="61"/>
                  </a:cubicBezTo>
                  <a:cubicBezTo>
                    <a:pt x="70" y="57"/>
                    <a:pt x="71" y="53"/>
                    <a:pt x="71" y="48"/>
                  </a:cubicBezTo>
                  <a:cubicBezTo>
                    <a:pt x="71" y="35"/>
                    <a:pt x="65" y="28"/>
                    <a:pt x="61" y="23"/>
                  </a:cubicBezTo>
                  <a:cubicBezTo>
                    <a:pt x="60" y="22"/>
                    <a:pt x="59" y="21"/>
                    <a:pt x="59" y="20"/>
                  </a:cubicBezTo>
                  <a:cubicBezTo>
                    <a:pt x="55" y="14"/>
                    <a:pt x="53" y="4"/>
                    <a:pt x="53" y="4"/>
                  </a:cubicBezTo>
                  <a:cubicBezTo>
                    <a:pt x="52" y="1"/>
                    <a:pt x="51" y="0"/>
                    <a:pt x="48" y="0"/>
                  </a:cubicBezTo>
                  <a:cubicBezTo>
                    <a:pt x="46" y="0"/>
                    <a:pt x="44" y="1"/>
                    <a:pt x="44" y="4"/>
                  </a:cubicBezTo>
                  <a:cubicBezTo>
                    <a:pt x="44" y="4"/>
                    <a:pt x="42" y="14"/>
                    <a:pt x="38" y="20"/>
                  </a:cubicBezTo>
                  <a:cubicBezTo>
                    <a:pt x="37" y="21"/>
                    <a:pt x="37" y="22"/>
                    <a:pt x="36" y="23"/>
                  </a:cubicBezTo>
                  <a:cubicBezTo>
                    <a:pt x="32" y="28"/>
                    <a:pt x="26" y="35"/>
                    <a:pt x="26" y="48"/>
                  </a:cubicBezTo>
                  <a:cubicBezTo>
                    <a:pt x="26" y="53"/>
                    <a:pt x="27" y="57"/>
                    <a:pt x="29" y="61"/>
                  </a:cubicBezTo>
                  <a:cubicBezTo>
                    <a:pt x="27" y="60"/>
                    <a:pt x="26" y="59"/>
                    <a:pt x="24" y="58"/>
                  </a:cubicBezTo>
                  <a:cubicBezTo>
                    <a:pt x="21" y="56"/>
                    <a:pt x="19" y="51"/>
                    <a:pt x="18" y="49"/>
                  </a:cubicBezTo>
                  <a:cubicBezTo>
                    <a:pt x="17" y="47"/>
                    <a:pt x="15" y="46"/>
                    <a:pt x="13" y="46"/>
                  </a:cubicBezTo>
                  <a:cubicBezTo>
                    <a:pt x="11" y="46"/>
                    <a:pt x="10" y="48"/>
                    <a:pt x="9" y="50"/>
                  </a:cubicBezTo>
                  <a:cubicBezTo>
                    <a:pt x="4" y="69"/>
                    <a:pt x="6" y="84"/>
                    <a:pt x="11" y="95"/>
                  </a:cubicBezTo>
                  <a:cubicBezTo>
                    <a:pt x="10" y="96"/>
                    <a:pt x="9" y="97"/>
                    <a:pt x="9" y="98"/>
                  </a:cubicBezTo>
                  <a:cubicBezTo>
                    <a:pt x="4" y="117"/>
                    <a:pt x="6" y="132"/>
                    <a:pt x="11" y="143"/>
                  </a:cubicBezTo>
                  <a:cubicBezTo>
                    <a:pt x="10" y="144"/>
                    <a:pt x="9" y="145"/>
                    <a:pt x="9" y="146"/>
                  </a:cubicBezTo>
                  <a:cubicBezTo>
                    <a:pt x="0" y="181"/>
                    <a:pt x="14" y="204"/>
                    <a:pt x="32" y="209"/>
                  </a:cubicBezTo>
                  <a:cubicBezTo>
                    <a:pt x="38" y="211"/>
                    <a:pt x="41" y="216"/>
                    <a:pt x="41" y="216"/>
                  </a:cubicBezTo>
                  <a:cubicBezTo>
                    <a:pt x="42" y="218"/>
                    <a:pt x="44" y="219"/>
                    <a:pt x="45" y="219"/>
                  </a:cubicBezTo>
                  <a:cubicBezTo>
                    <a:pt x="46" y="219"/>
                    <a:pt x="46" y="219"/>
                    <a:pt x="46" y="218"/>
                  </a:cubicBezTo>
                  <a:cubicBezTo>
                    <a:pt x="47" y="218"/>
                    <a:pt x="48" y="218"/>
                    <a:pt x="48" y="217"/>
                  </a:cubicBezTo>
                  <a:cubicBezTo>
                    <a:pt x="49" y="218"/>
                    <a:pt x="50" y="218"/>
                    <a:pt x="50" y="218"/>
                  </a:cubicBezTo>
                  <a:cubicBezTo>
                    <a:pt x="51" y="218"/>
                    <a:pt x="51" y="219"/>
                    <a:pt x="51" y="219"/>
                  </a:cubicBezTo>
                  <a:cubicBezTo>
                    <a:pt x="53" y="219"/>
                    <a:pt x="55" y="218"/>
                    <a:pt x="55" y="216"/>
                  </a:cubicBezTo>
                  <a:cubicBezTo>
                    <a:pt x="55" y="216"/>
                    <a:pt x="59" y="211"/>
                    <a:pt x="65" y="209"/>
                  </a:cubicBezTo>
                  <a:cubicBezTo>
                    <a:pt x="83" y="204"/>
                    <a:pt x="97" y="181"/>
                    <a:pt x="88" y="146"/>
                  </a:cubicBezTo>
                  <a:cubicBezTo>
                    <a:pt x="87" y="145"/>
                    <a:pt x="86" y="144"/>
                    <a:pt x="85" y="143"/>
                  </a:cubicBezTo>
                  <a:cubicBezTo>
                    <a:pt x="91" y="132"/>
                    <a:pt x="93" y="117"/>
                    <a:pt x="88" y="98"/>
                  </a:cubicBezTo>
                  <a:cubicBezTo>
                    <a:pt x="87" y="97"/>
                    <a:pt x="86" y="96"/>
                    <a:pt x="85" y="95"/>
                  </a:cubicBezTo>
                  <a:cubicBezTo>
                    <a:pt x="91" y="84"/>
                    <a:pt x="93" y="69"/>
                    <a:pt x="88" y="5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6" name="Freeform 275">
              <a:extLst>
                <a:ext uri="{FF2B5EF4-FFF2-40B4-BE49-F238E27FC236}">
                  <a16:creationId xmlns:a16="http://schemas.microsoft.com/office/drawing/2014/main" id="{0A6E0243-7D88-4D29-B17B-5E60799520F2}"/>
                </a:ext>
              </a:extLst>
            </p:cNvPr>
            <p:cNvSpPr>
              <a:spLocks noEditPoints="1"/>
            </p:cNvSpPr>
            <p:nvPr/>
          </p:nvSpPr>
          <p:spPr bwMode="auto">
            <a:xfrm>
              <a:off x="5755736" y="5474430"/>
              <a:ext cx="55563" cy="152400"/>
            </a:xfrm>
            <a:custGeom>
              <a:avLst/>
              <a:gdLst>
                <a:gd name="T0" fmla="*/ 45 w 73"/>
                <a:gd name="T1" fmla="*/ 85 h 201"/>
                <a:gd name="T2" fmla="*/ 45 w 73"/>
                <a:gd name="T3" fmla="*/ 85 h 201"/>
                <a:gd name="T4" fmla="*/ 41 w 73"/>
                <a:gd name="T5" fmla="*/ 87 h 201"/>
                <a:gd name="T6" fmla="*/ 36 w 73"/>
                <a:gd name="T7" fmla="*/ 87 h 201"/>
                <a:gd name="T8" fmla="*/ 32 w 73"/>
                <a:gd name="T9" fmla="*/ 87 h 201"/>
                <a:gd name="T10" fmla="*/ 28 w 73"/>
                <a:gd name="T11" fmla="*/ 85 h 201"/>
                <a:gd name="T12" fmla="*/ 28 w 73"/>
                <a:gd name="T13" fmla="*/ 85 h 201"/>
                <a:gd name="T14" fmla="*/ 10 w 73"/>
                <a:gd name="T15" fmla="*/ 52 h 201"/>
                <a:gd name="T16" fmla="*/ 11 w 73"/>
                <a:gd name="T17" fmla="*/ 19 h 201"/>
                <a:gd name="T18" fmla="*/ 12 w 73"/>
                <a:gd name="T19" fmla="*/ 16 h 201"/>
                <a:gd name="T20" fmla="*/ 13 w 73"/>
                <a:gd name="T21" fmla="*/ 18 h 201"/>
                <a:gd name="T22" fmla="*/ 20 w 73"/>
                <a:gd name="T23" fmla="*/ 61 h 201"/>
                <a:gd name="T24" fmla="*/ 28 w 73"/>
                <a:gd name="T25" fmla="*/ 65 h 201"/>
                <a:gd name="T26" fmla="*/ 32 w 73"/>
                <a:gd name="T27" fmla="*/ 60 h 201"/>
                <a:gd name="T28" fmla="*/ 36 w 73"/>
                <a:gd name="T29" fmla="*/ 11 h 201"/>
                <a:gd name="T30" fmla="*/ 36 w 73"/>
                <a:gd name="T31" fmla="*/ 9 h 201"/>
                <a:gd name="T32" fmla="*/ 37 w 73"/>
                <a:gd name="T33" fmla="*/ 12 h 201"/>
                <a:gd name="T34" fmla="*/ 41 w 73"/>
                <a:gd name="T35" fmla="*/ 60 h 201"/>
                <a:gd name="T36" fmla="*/ 45 w 73"/>
                <a:gd name="T37" fmla="*/ 65 h 201"/>
                <a:gd name="T38" fmla="*/ 53 w 73"/>
                <a:gd name="T39" fmla="*/ 61 h 201"/>
                <a:gd name="T40" fmla="*/ 60 w 73"/>
                <a:gd name="T41" fmla="*/ 19 h 201"/>
                <a:gd name="T42" fmla="*/ 61 w 73"/>
                <a:gd name="T43" fmla="*/ 16 h 201"/>
                <a:gd name="T44" fmla="*/ 62 w 73"/>
                <a:gd name="T45" fmla="*/ 19 h 201"/>
                <a:gd name="T46" fmla="*/ 63 w 73"/>
                <a:gd name="T47" fmla="*/ 52 h 201"/>
                <a:gd name="T48" fmla="*/ 45 w 73"/>
                <a:gd name="T49" fmla="*/ 85 h 201"/>
                <a:gd name="T50" fmla="*/ 43 w 73"/>
                <a:gd name="T51" fmla="*/ 189 h 201"/>
                <a:gd name="T52" fmla="*/ 30 w 73"/>
                <a:gd name="T53" fmla="*/ 189 h 201"/>
                <a:gd name="T54" fmla="*/ 27 w 73"/>
                <a:gd name="T55" fmla="*/ 180 h 201"/>
                <a:gd name="T56" fmla="*/ 31 w 73"/>
                <a:gd name="T57" fmla="*/ 96 h 201"/>
                <a:gd name="T58" fmla="*/ 42 w 73"/>
                <a:gd name="T59" fmla="*/ 96 h 201"/>
                <a:gd name="T60" fmla="*/ 46 w 73"/>
                <a:gd name="T61" fmla="*/ 180 h 201"/>
                <a:gd name="T62" fmla="*/ 43 w 73"/>
                <a:gd name="T63" fmla="*/ 189 h 201"/>
                <a:gd name="T64" fmla="*/ 61 w 73"/>
                <a:gd name="T65" fmla="*/ 7 h 201"/>
                <a:gd name="T66" fmla="*/ 51 w 73"/>
                <a:gd name="T67" fmla="*/ 19 h 201"/>
                <a:gd name="T68" fmla="*/ 49 w 73"/>
                <a:gd name="T69" fmla="*/ 46 h 201"/>
                <a:gd name="T70" fmla="*/ 47 w 73"/>
                <a:gd name="T71" fmla="*/ 11 h 201"/>
                <a:gd name="T72" fmla="*/ 36 w 73"/>
                <a:gd name="T73" fmla="*/ 0 h 201"/>
                <a:gd name="T74" fmla="*/ 26 w 73"/>
                <a:gd name="T75" fmla="*/ 11 h 201"/>
                <a:gd name="T76" fmla="*/ 24 w 73"/>
                <a:gd name="T77" fmla="*/ 46 h 201"/>
                <a:gd name="T78" fmla="*/ 22 w 73"/>
                <a:gd name="T79" fmla="*/ 19 h 201"/>
                <a:gd name="T80" fmla="*/ 12 w 73"/>
                <a:gd name="T81" fmla="*/ 7 h 201"/>
                <a:gd name="T82" fmla="*/ 2 w 73"/>
                <a:gd name="T83" fmla="*/ 18 h 201"/>
                <a:gd name="T84" fmla="*/ 0 w 73"/>
                <a:gd name="T85" fmla="*/ 52 h 201"/>
                <a:gd name="T86" fmla="*/ 22 w 73"/>
                <a:gd name="T87" fmla="*/ 92 h 201"/>
                <a:gd name="T88" fmla="*/ 17 w 73"/>
                <a:gd name="T89" fmla="*/ 179 h 201"/>
                <a:gd name="T90" fmla="*/ 23 w 73"/>
                <a:gd name="T91" fmla="*/ 196 h 201"/>
                <a:gd name="T92" fmla="*/ 36 w 73"/>
                <a:gd name="T93" fmla="*/ 201 h 201"/>
                <a:gd name="T94" fmla="*/ 50 w 73"/>
                <a:gd name="T95" fmla="*/ 196 h 201"/>
                <a:gd name="T96" fmla="*/ 55 w 73"/>
                <a:gd name="T97" fmla="*/ 179 h 201"/>
                <a:gd name="T98" fmla="*/ 51 w 73"/>
                <a:gd name="T99" fmla="*/ 92 h 201"/>
                <a:gd name="T100" fmla="*/ 73 w 73"/>
                <a:gd name="T101" fmla="*/ 52 h 201"/>
                <a:gd name="T102" fmla="*/ 71 w 73"/>
                <a:gd name="T103" fmla="*/ 19 h 201"/>
                <a:gd name="T104" fmla="*/ 61 w 73"/>
                <a:gd name="T105" fmla="*/ 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 h="201">
                  <a:moveTo>
                    <a:pt x="45" y="85"/>
                  </a:moveTo>
                  <a:cubicBezTo>
                    <a:pt x="45" y="85"/>
                    <a:pt x="45" y="85"/>
                    <a:pt x="45" y="85"/>
                  </a:cubicBezTo>
                  <a:cubicBezTo>
                    <a:pt x="43" y="86"/>
                    <a:pt x="42" y="86"/>
                    <a:pt x="41" y="87"/>
                  </a:cubicBezTo>
                  <a:cubicBezTo>
                    <a:pt x="39" y="87"/>
                    <a:pt x="38" y="87"/>
                    <a:pt x="36" y="87"/>
                  </a:cubicBezTo>
                  <a:cubicBezTo>
                    <a:pt x="35" y="87"/>
                    <a:pt x="34" y="87"/>
                    <a:pt x="32" y="87"/>
                  </a:cubicBezTo>
                  <a:cubicBezTo>
                    <a:pt x="31" y="86"/>
                    <a:pt x="30" y="86"/>
                    <a:pt x="28" y="85"/>
                  </a:cubicBezTo>
                  <a:cubicBezTo>
                    <a:pt x="28" y="85"/>
                    <a:pt x="28" y="85"/>
                    <a:pt x="28" y="85"/>
                  </a:cubicBezTo>
                  <a:cubicBezTo>
                    <a:pt x="18" y="81"/>
                    <a:pt x="10" y="68"/>
                    <a:pt x="10" y="52"/>
                  </a:cubicBezTo>
                  <a:lnTo>
                    <a:pt x="11" y="19"/>
                  </a:lnTo>
                  <a:cubicBezTo>
                    <a:pt x="11" y="17"/>
                    <a:pt x="12" y="16"/>
                    <a:pt x="12" y="16"/>
                  </a:cubicBezTo>
                  <a:cubicBezTo>
                    <a:pt x="12" y="16"/>
                    <a:pt x="13" y="17"/>
                    <a:pt x="13" y="18"/>
                  </a:cubicBezTo>
                  <a:cubicBezTo>
                    <a:pt x="13" y="24"/>
                    <a:pt x="12" y="52"/>
                    <a:pt x="20" y="61"/>
                  </a:cubicBezTo>
                  <a:cubicBezTo>
                    <a:pt x="22" y="64"/>
                    <a:pt x="25" y="65"/>
                    <a:pt x="28" y="65"/>
                  </a:cubicBezTo>
                  <a:cubicBezTo>
                    <a:pt x="30" y="65"/>
                    <a:pt x="32" y="63"/>
                    <a:pt x="32" y="60"/>
                  </a:cubicBezTo>
                  <a:lnTo>
                    <a:pt x="36" y="11"/>
                  </a:lnTo>
                  <a:cubicBezTo>
                    <a:pt x="36" y="10"/>
                    <a:pt x="36" y="9"/>
                    <a:pt x="36" y="9"/>
                  </a:cubicBezTo>
                  <a:cubicBezTo>
                    <a:pt x="37" y="9"/>
                    <a:pt x="37" y="10"/>
                    <a:pt x="37" y="12"/>
                  </a:cubicBezTo>
                  <a:lnTo>
                    <a:pt x="41" y="60"/>
                  </a:lnTo>
                  <a:cubicBezTo>
                    <a:pt x="41" y="63"/>
                    <a:pt x="43" y="65"/>
                    <a:pt x="45" y="65"/>
                  </a:cubicBezTo>
                  <a:cubicBezTo>
                    <a:pt x="48" y="65"/>
                    <a:pt x="51" y="64"/>
                    <a:pt x="53" y="61"/>
                  </a:cubicBezTo>
                  <a:cubicBezTo>
                    <a:pt x="61" y="52"/>
                    <a:pt x="60" y="24"/>
                    <a:pt x="60" y="19"/>
                  </a:cubicBezTo>
                  <a:cubicBezTo>
                    <a:pt x="60" y="17"/>
                    <a:pt x="61" y="16"/>
                    <a:pt x="61" y="16"/>
                  </a:cubicBezTo>
                  <a:cubicBezTo>
                    <a:pt x="61" y="16"/>
                    <a:pt x="62" y="17"/>
                    <a:pt x="62" y="19"/>
                  </a:cubicBezTo>
                  <a:lnTo>
                    <a:pt x="63" y="52"/>
                  </a:lnTo>
                  <a:cubicBezTo>
                    <a:pt x="63" y="68"/>
                    <a:pt x="55" y="81"/>
                    <a:pt x="45" y="85"/>
                  </a:cubicBezTo>
                  <a:close/>
                  <a:moveTo>
                    <a:pt x="43" y="189"/>
                  </a:moveTo>
                  <a:cubicBezTo>
                    <a:pt x="40" y="193"/>
                    <a:pt x="33" y="193"/>
                    <a:pt x="30" y="189"/>
                  </a:cubicBezTo>
                  <a:cubicBezTo>
                    <a:pt x="28" y="187"/>
                    <a:pt x="27" y="184"/>
                    <a:pt x="27" y="180"/>
                  </a:cubicBezTo>
                  <a:lnTo>
                    <a:pt x="31" y="96"/>
                  </a:lnTo>
                  <a:cubicBezTo>
                    <a:pt x="35" y="97"/>
                    <a:pt x="38" y="97"/>
                    <a:pt x="42" y="96"/>
                  </a:cubicBezTo>
                  <a:lnTo>
                    <a:pt x="46" y="180"/>
                  </a:lnTo>
                  <a:cubicBezTo>
                    <a:pt x="46" y="184"/>
                    <a:pt x="45" y="187"/>
                    <a:pt x="43" y="189"/>
                  </a:cubicBezTo>
                  <a:close/>
                  <a:moveTo>
                    <a:pt x="61" y="7"/>
                  </a:moveTo>
                  <a:cubicBezTo>
                    <a:pt x="55" y="7"/>
                    <a:pt x="51" y="12"/>
                    <a:pt x="51" y="19"/>
                  </a:cubicBezTo>
                  <a:cubicBezTo>
                    <a:pt x="51" y="27"/>
                    <a:pt x="51" y="38"/>
                    <a:pt x="49" y="46"/>
                  </a:cubicBezTo>
                  <a:lnTo>
                    <a:pt x="47" y="11"/>
                  </a:lnTo>
                  <a:cubicBezTo>
                    <a:pt x="47" y="5"/>
                    <a:pt x="42" y="0"/>
                    <a:pt x="36" y="0"/>
                  </a:cubicBezTo>
                  <a:cubicBezTo>
                    <a:pt x="31" y="0"/>
                    <a:pt x="26" y="5"/>
                    <a:pt x="26" y="11"/>
                  </a:cubicBezTo>
                  <a:lnTo>
                    <a:pt x="24" y="46"/>
                  </a:lnTo>
                  <a:cubicBezTo>
                    <a:pt x="22" y="38"/>
                    <a:pt x="22" y="27"/>
                    <a:pt x="22" y="19"/>
                  </a:cubicBezTo>
                  <a:cubicBezTo>
                    <a:pt x="22" y="12"/>
                    <a:pt x="18" y="7"/>
                    <a:pt x="12" y="7"/>
                  </a:cubicBezTo>
                  <a:cubicBezTo>
                    <a:pt x="6" y="7"/>
                    <a:pt x="2" y="12"/>
                    <a:pt x="2" y="18"/>
                  </a:cubicBezTo>
                  <a:lnTo>
                    <a:pt x="0" y="52"/>
                  </a:lnTo>
                  <a:cubicBezTo>
                    <a:pt x="0" y="70"/>
                    <a:pt x="9" y="85"/>
                    <a:pt x="22" y="92"/>
                  </a:cubicBezTo>
                  <a:lnTo>
                    <a:pt x="17" y="179"/>
                  </a:lnTo>
                  <a:cubicBezTo>
                    <a:pt x="17" y="188"/>
                    <a:pt x="20" y="193"/>
                    <a:pt x="23" y="196"/>
                  </a:cubicBezTo>
                  <a:cubicBezTo>
                    <a:pt x="27" y="199"/>
                    <a:pt x="31" y="201"/>
                    <a:pt x="36" y="201"/>
                  </a:cubicBezTo>
                  <a:cubicBezTo>
                    <a:pt x="42" y="201"/>
                    <a:pt x="46" y="199"/>
                    <a:pt x="50" y="196"/>
                  </a:cubicBezTo>
                  <a:cubicBezTo>
                    <a:pt x="53" y="193"/>
                    <a:pt x="56" y="188"/>
                    <a:pt x="55" y="179"/>
                  </a:cubicBezTo>
                  <a:lnTo>
                    <a:pt x="51" y="92"/>
                  </a:lnTo>
                  <a:cubicBezTo>
                    <a:pt x="64" y="85"/>
                    <a:pt x="73" y="70"/>
                    <a:pt x="73" y="52"/>
                  </a:cubicBezTo>
                  <a:lnTo>
                    <a:pt x="71" y="19"/>
                  </a:lnTo>
                  <a:cubicBezTo>
                    <a:pt x="71" y="12"/>
                    <a:pt x="67" y="7"/>
                    <a:pt x="61" y="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Freeform 276">
              <a:extLst>
                <a:ext uri="{FF2B5EF4-FFF2-40B4-BE49-F238E27FC236}">
                  <a16:creationId xmlns:a16="http://schemas.microsoft.com/office/drawing/2014/main" id="{ADF0E372-F9BA-44FB-AD5F-2E85EEB3A2B2}"/>
                </a:ext>
              </a:extLst>
            </p:cNvPr>
            <p:cNvSpPr>
              <a:spLocks noEditPoints="1"/>
            </p:cNvSpPr>
            <p:nvPr/>
          </p:nvSpPr>
          <p:spPr bwMode="auto">
            <a:xfrm>
              <a:off x="5914486" y="5477605"/>
              <a:ext cx="55563" cy="153988"/>
            </a:xfrm>
            <a:custGeom>
              <a:avLst/>
              <a:gdLst>
                <a:gd name="T0" fmla="*/ 44 w 72"/>
                <a:gd name="T1" fmla="*/ 85 h 201"/>
                <a:gd name="T2" fmla="*/ 44 w 72"/>
                <a:gd name="T3" fmla="*/ 85 h 201"/>
                <a:gd name="T4" fmla="*/ 40 w 72"/>
                <a:gd name="T5" fmla="*/ 86 h 201"/>
                <a:gd name="T6" fmla="*/ 36 w 72"/>
                <a:gd name="T7" fmla="*/ 87 h 201"/>
                <a:gd name="T8" fmla="*/ 31 w 72"/>
                <a:gd name="T9" fmla="*/ 86 h 201"/>
                <a:gd name="T10" fmla="*/ 27 w 72"/>
                <a:gd name="T11" fmla="*/ 85 h 201"/>
                <a:gd name="T12" fmla="*/ 27 w 72"/>
                <a:gd name="T13" fmla="*/ 85 h 201"/>
                <a:gd name="T14" fmla="*/ 9 w 72"/>
                <a:gd name="T15" fmla="*/ 52 h 201"/>
                <a:gd name="T16" fmla="*/ 36 w 72"/>
                <a:gd name="T17" fmla="*/ 9 h 201"/>
                <a:gd name="T18" fmla="*/ 62 w 72"/>
                <a:gd name="T19" fmla="*/ 52 h 201"/>
                <a:gd name="T20" fmla="*/ 44 w 72"/>
                <a:gd name="T21" fmla="*/ 85 h 201"/>
                <a:gd name="T22" fmla="*/ 42 w 72"/>
                <a:gd name="T23" fmla="*/ 189 h 201"/>
                <a:gd name="T24" fmla="*/ 29 w 72"/>
                <a:gd name="T25" fmla="*/ 189 h 201"/>
                <a:gd name="T26" fmla="*/ 26 w 72"/>
                <a:gd name="T27" fmla="*/ 180 h 201"/>
                <a:gd name="T28" fmla="*/ 30 w 72"/>
                <a:gd name="T29" fmla="*/ 96 h 201"/>
                <a:gd name="T30" fmla="*/ 41 w 72"/>
                <a:gd name="T31" fmla="*/ 96 h 201"/>
                <a:gd name="T32" fmla="*/ 45 w 72"/>
                <a:gd name="T33" fmla="*/ 180 h 201"/>
                <a:gd name="T34" fmla="*/ 42 w 72"/>
                <a:gd name="T35" fmla="*/ 189 h 201"/>
                <a:gd name="T36" fmla="*/ 36 w 72"/>
                <a:gd name="T37" fmla="*/ 0 h 201"/>
                <a:gd name="T38" fmla="*/ 0 w 72"/>
                <a:gd name="T39" fmla="*/ 52 h 201"/>
                <a:gd name="T40" fmla="*/ 21 w 72"/>
                <a:gd name="T41" fmla="*/ 92 h 201"/>
                <a:gd name="T42" fmla="*/ 17 w 72"/>
                <a:gd name="T43" fmla="*/ 179 h 201"/>
                <a:gd name="T44" fmla="*/ 22 w 72"/>
                <a:gd name="T45" fmla="*/ 196 h 201"/>
                <a:gd name="T46" fmla="*/ 36 w 72"/>
                <a:gd name="T47" fmla="*/ 201 h 201"/>
                <a:gd name="T48" fmla="*/ 49 w 72"/>
                <a:gd name="T49" fmla="*/ 196 h 201"/>
                <a:gd name="T50" fmla="*/ 55 w 72"/>
                <a:gd name="T51" fmla="*/ 179 h 201"/>
                <a:gd name="T52" fmla="*/ 50 w 72"/>
                <a:gd name="T53" fmla="*/ 92 h 201"/>
                <a:gd name="T54" fmla="*/ 72 w 72"/>
                <a:gd name="T55" fmla="*/ 52 h 201"/>
                <a:gd name="T56" fmla="*/ 36 w 72"/>
                <a:gd name="T57"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 h="201">
                  <a:moveTo>
                    <a:pt x="44" y="85"/>
                  </a:moveTo>
                  <a:cubicBezTo>
                    <a:pt x="44" y="85"/>
                    <a:pt x="44" y="85"/>
                    <a:pt x="44" y="85"/>
                  </a:cubicBezTo>
                  <a:cubicBezTo>
                    <a:pt x="42" y="86"/>
                    <a:pt x="41" y="86"/>
                    <a:pt x="40" y="86"/>
                  </a:cubicBezTo>
                  <a:cubicBezTo>
                    <a:pt x="38" y="87"/>
                    <a:pt x="37" y="87"/>
                    <a:pt x="36" y="87"/>
                  </a:cubicBezTo>
                  <a:cubicBezTo>
                    <a:pt x="34" y="87"/>
                    <a:pt x="33" y="87"/>
                    <a:pt x="31" y="86"/>
                  </a:cubicBezTo>
                  <a:cubicBezTo>
                    <a:pt x="30" y="86"/>
                    <a:pt x="29" y="86"/>
                    <a:pt x="27" y="85"/>
                  </a:cubicBezTo>
                  <a:cubicBezTo>
                    <a:pt x="27" y="85"/>
                    <a:pt x="27" y="85"/>
                    <a:pt x="27" y="85"/>
                  </a:cubicBezTo>
                  <a:cubicBezTo>
                    <a:pt x="17" y="80"/>
                    <a:pt x="9" y="67"/>
                    <a:pt x="9" y="52"/>
                  </a:cubicBezTo>
                  <a:cubicBezTo>
                    <a:pt x="9" y="39"/>
                    <a:pt x="18" y="9"/>
                    <a:pt x="36" y="9"/>
                  </a:cubicBezTo>
                  <a:cubicBezTo>
                    <a:pt x="53" y="9"/>
                    <a:pt x="62" y="39"/>
                    <a:pt x="62" y="52"/>
                  </a:cubicBezTo>
                  <a:cubicBezTo>
                    <a:pt x="62" y="67"/>
                    <a:pt x="54" y="80"/>
                    <a:pt x="44" y="85"/>
                  </a:cubicBezTo>
                  <a:close/>
                  <a:moveTo>
                    <a:pt x="42" y="189"/>
                  </a:moveTo>
                  <a:cubicBezTo>
                    <a:pt x="39" y="193"/>
                    <a:pt x="32" y="193"/>
                    <a:pt x="29" y="189"/>
                  </a:cubicBezTo>
                  <a:cubicBezTo>
                    <a:pt x="27" y="187"/>
                    <a:pt x="26" y="184"/>
                    <a:pt x="26" y="180"/>
                  </a:cubicBezTo>
                  <a:lnTo>
                    <a:pt x="30" y="96"/>
                  </a:lnTo>
                  <a:cubicBezTo>
                    <a:pt x="34" y="97"/>
                    <a:pt x="37" y="97"/>
                    <a:pt x="41" y="96"/>
                  </a:cubicBezTo>
                  <a:lnTo>
                    <a:pt x="45" y="180"/>
                  </a:lnTo>
                  <a:cubicBezTo>
                    <a:pt x="45" y="184"/>
                    <a:pt x="44" y="187"/>
                    <a:pt x="42" y="189"/>
                  </a:cubicBezTo>
                  <a:close/>
                  <a:moveTo>
                    <a:pt x="36" y="0"/>
                  </a:moveTo>
                  <a:cubicBezTo>
                    <a:pt x="10" y="0"/>
                    <a:pt x="0" y="37"/>
                    <a:pt x="0" y="52"/>
                  </a:cubicBezTo>
                  <a:cubicBezTo>
                    <a:pt x="0" y="70"/>
                    <a:pt x="8" y="85"/>
                    <a:pt x="21" y="92"/>
                  </a:cubicBezTo>
                  <a:lnTo>
                    <a:pt x="17" y="179"/>
                  </a:lnTo>
                  <a:cubicBezTo>
                    <a:pt x="16" y="188"/>
                    <a:pt x="19" y="193"/>
                    <a:pt x="22" y="196"/>
                  </a:cubicBezTo>
                  <a:cubicBezTo>
                    <a:pt x="26" y="199"/>
                    <a:pt x="30" y="201"/>
                    <a:pt x="36" y="201"/>
                  </a:cubicBezTo>
                  <a:cubicBezTo>
                    <a:pt x="41" y="201"/>
                    <a:pt x="46" y="199"/>
                    <a:pt x="49" y="196"/>
                  </a:cubicBezTo>
                  <a:cubicBezTo>
                    <a:pt x="52" y="193"/>
                    <a:pt x="55" y="188"/>
                    <a:pt x="55" y="179"/>
                  </a:cubicBezTo>
                  <a:lnTo>
                    <a:pt x="50" y="92"/>
                  </a:lnTo>
                  <a:cubicBezTo>
                    <a:pt x="63" y="85"/>
                    <a:pt x="72" y="70"/>
                    <a:pt x="72" y="52"/>
                  </a:cubicBezTo>
                  <a:cubicBezTo>
                    <a:pt x="72" y="37"/>
                    <a:pt x="61" y="0"/>
                    <a:pt x="3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8" name="Freeform 277">
              <a:extLst>
                <a:ext uri="{FF2B5EF4-FFF2-40B4-BE49-F238E27FC236}">
                  <a16:creationId xmlns:a16="http://schemas.microsoft.com/office/drawing/2014/main" id="{F045B38E-E1FC-4680-903D-01BA3361D174}"/>
                </a:ext>
              </a:extLst>
            </p:cNvPr>
            <p:cNvSpPr>
              <a:spLocks noEditPoints="1"/>
            </p:cNvSpPr>
            <p:nvPr/>
          </p:nvSpPr>
          <p:spPr bwMode="auto">
            <a:xfrm>
              <a:off x="5719223" y="5406167"/>
              <a:ext cx="287338" cy="287338"/>
            </a:xfrm>
            <a:custGeom>
              <a:avLst/>
              <a:gdLst>
                <a:gd name="T0" fmla="*/ 188 w 377"/>
                <a:gd name="T1" fmla="*/ 367 h 377"/>
                <a:gd name="T2" fmla="*/ 9 w 377"/>
                <a:gd name="T3" fmla="*/ 189 h 377"/>
                <a:gd name="T4" fmla="*/ 188 w 377"/>
                <a:gd name="T5" fmla="*/ 10 h 377"/>
                <a:gd name="T6" fmla="*/ 367 w 377"/>
                <a:gd name="T7" fmla="*/ 189 h 377"/>
                <a:gd name="T8" fmla="*/ 188 w 377"/>
                <a:gd name="T9" fmla="*/ 367 h 377"/>
                <a:gd name="T10" fmla="*/ 188 w 377"/>
                <a:gd name="T11" fmla="*/ 0 h 377"/>
                <a:gd name="T12" fmla="*/ 0 w 377"/>
                <a:gd name="T13" fmla="*/ 189 h 377"/>
                <a:gd name="T14" fmla="*/ 188 w 377"/>
                <a:gd name="T15" fmla="*/ 377 h 377"/>
                <a:gd name="T16" fmla="*/ 377 w 377"/>
                <a:gd name="T17" fmla="*/ 189 h 377"/>
                <a:gd name="T18" fmla="*/ 188 w 377"/>
                <a:gd name="T19" fmla="*/ 0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7" h="377">
                  <a:moveTo>
                    <a:pt x="188" y="367"/>
                  </a:moveTo>
                  <a:cubicBezTo>
                    <a:pt x="90" y="367"/>
                    <a:pt x="9" y="287"/>
                    <a:pt x="9" y="189"/>
                  </a:cubicBezTo>
                  <a:cubicBezTo>
                    <a:pt x="9" y="90"/>
                    <a:pt x="90" y="10"/>
                    <a:pt x="188" y="10"/>
                  </a:cubicBezTo>
                  <a:cubicBezTo>
                    <a:pt x="287" y="10"/>
                    <a:pt x="367" y="90"/>
                    <a:pt x="367" y="189"/>
                  </a:cubicBezTo>
                  <a:cubicBezTo>
                    <a:pt x="367" y="287"/>
                    <a:pt x="287" y="367"/>
                    <a:pt x="188" y="367"/>
                  </a:cubicBezTo>
                  <a:close/>
                  <a:moveTo>
                    <a:pt x="188" y="0"/>
                  </a:moveTo>
                  <a:cubicBezTo>
                    <a:pt x="85" y="0"/>
                    <a:pt x="0" y="85"/>
                    <a:pt x="0" y="189"/>
                  </a:cubicBezTo>
                  <a:cubicBezTo>
                    <a:pt x="0" y="292"/>
                    <a:pt x="85" y="377"/>
                    <a:pt x="188" y="377"/>
                  </a:cubicBezTo>
                  <a:cubicBezTo>
                    <a:pt x="292" y="377"/>
                    <a:pt x="377" y="292"/>
                    <a:pt x="377" y="189"/>
                  </a:cubicBezTo>
                  <a:cubicBezTo>
                    <a:pt x="377" y="85"/>
                    <a:pt x="292" y="0"/>
                    <a:pt x="18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9" name="Freeform 278">
              <a:extLst>
                <a:ext uri="{FF2B5EF4-FFF2-40B4-BE49-F238E27FC236}">
                  <a16:creationId xmlns:a16="http://schemas.microsoft.com/office/drawing/2014/main" id="{BFB50EE7-DE8F-455C-BFBE-A52BECA6A975}"/>
                </a:ext>
              </a:extLst>
            </p:cNvPr>
            <p:cNvSpPr>
              <a:spLocks/>
            </p:cNvSpPr>
            <p:nvPr/>
          </p:nvSpPr>
          <p:spPr bwMode="auto">
            <a:xfrm>
              <a:off x="5797011" y="5439505"/>
              <a:ext cx="131763" cy="26988"/>
            </a:xfrm>
            <a:custGeom>
              <a:avLst/>
              <a:gdLst>
                <a:gd name="T0" fmla="*/ 8 w 171"/>
                <a:gd name="T1" fmla="*/ 33 h 35"/>
                <a:gd name="T2" fmla="*/ 85 w 171"/>
                <a:gd name="T3" fmla="*/ 9 h 35"/>
                <a:gd name="T4" fmla="*/ 163 w 171"/>
                <a:gd name="T5" fmla="*/ 33 h 35"/>
                <a:gd name="T6" fmla="*/ 166 w 171"/>
                <a:gd name="T7" fmla="*/ 34 h 35"/>
                <a:gd name="T8" fmla="*/ 170 w 171"/>
                <a:gd name="T9" fmla="*/ 32 h 35"/>
                <a:gd name="T10" fmla="*/ 168 w 171"/>
                <a:gd name="T11" fmla="*/ 26 h 35"/>
                <a:gd name="T12" fmla="*/ 85 w 171"/>
                <a:gd name="T13" fmla="*/ 0 h 35"/>
                <a:gd name="T14" fmla="*/ 2 w 171"/>
                <a:gd name="T15" fmla="*/ 26 h 35"/>
                <a:gd name="T16" fmla="*/ 1 w 171"/>
                <a:gd name="T17" fmla="*/ 32 h 35"/>
                <a:gd name="T18" fmla="*/ 8 w 171"/>
                <a:gd name="T19"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1" h="35">
                  <a:moveTo>
                    <a:pt x="8" y="33"/>
                  </a:moveTo>
                  <a:cubicBezTo>
                    <a:pt x="31" y="17"/>
                    <a:pt x="57" y="9"/>
                    <a:pt x="85" y="9"/>
                  </a:cubicBezTo>
                  <a:cubicBezTo>
                    <a:pt x="113" y="9"/>
                    <a:pt x="140" y="17"/>
                    <a:pt x="163" y="33"/>
                  </a:cubicBezTo>
                  <a:cubicBezTo>
                    <a:pt x="164" y="34"/>
                    <a:pt x="165" y="34"/>
                    <a:pt x="166" y="34"/>
                  </a:cubicBezTo>
                  <a:cubicBezTo>
                    <a:pt x="167" y="34"/>
                    <a:pt x="169" y="33"/>
                    <a:pt x="170" y="32"/>
                  </a:cubicBezTo>
                  <a:cubicBezTo>
                    <a:pt x="171" y="30"/>
                    <a:pt x="171" y="27"/>
                    <a:pt x="168" y="26"/>
                  </a:cubicBezTo>
                  <a:cubicBezTo>
                    <a:pt x="144" y="9"/>
                    <a:pt x="115" y="0"/>
                    <a:pt x="85" y="0"/>
                  </a:cubicBezTo>
                  <a:cubicBezTo>
                    <a:pt x="55" y="0"/>
                    <a:pt x="27" y="9"/>
                    <a:pt x="2" y="26"/>
                  </a:cubicBezTo>
                  <a:cubicBezTo>
                    <a:pt x="0" y="27"/>
                    <a:pt x="0" y="30"/>
                    <a:pt x="1" y="32"/>
                  </a:cubicBezTo>
                  <a:cubicBezTo>
                    <a:pt x="3" y="34"/>
                    <a:pt x="5" y="35"/>
                    <a:pt x="8"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Freeform 279">
              <a:extLst>
                <a:ext uri="{FF2B5EF4-FFF2-40B4-BE49-F238E27FC236}">
                  <a16:creationId xmlns:a16="http://schemas.microsoft.com/office/drawing/2014/main" id="{324523C9-4C70-476B-A205-1DEC007A2A99}"/>
                </a:ext>
              </a:extLst>
            </p:cNvPr>
            <p:cNvSpPr>
              <a:spLocks/>
            </p:cNvSpPr>
            <p:nvPr/>
          </p:nvSpPr>
          <p:spPr bwMode="auto">
            <a:xfrm>
              <a:off x="5797011" y="5634767"/>
              <a:ext cx="131763" cy="26988"/>
            </a:xfrm>
            <a:custGeom>
              <a:avLst/>
              <a:gdLst>
                <a:gd name="T0" fmla="*/ 163 w 171"/>
                <a:gd name="T1" fmla="*/ 2 h 35"/>
                <a:gd name="T2" fmla="*/ 85 w 171"/>
                <a:gd name="T3" fmla="*/ 26 h 35"/>
                <a:gd name="T4" fmla="*/ 8 w 171"/>
                <a:gd name="T5" fmla="*/ 2 h 35"/>
                <a:gd name="T6" fmla="*/ 1 w 171"/>
                <a:gd name="T7" fmla="*/ 3 h 35"/>
                <a:gd name="T8" fmla="*/ 2 w 171"/>
                <a:gd name="T9" fmla="*/ 10 h 35"/>
                <a:gd name="T10" fmla="*/ 85 w 171"/>
                <a:gd name="T11" fmla="*/ 35 h 35"/>
                <a:gd name="T12" fmla="*/ 168 w 171"/>
                <a:gd name="T13" fmla="*/ 10 h 35"/>
                <a:gd name="T14" fmla="*/ 170 w 171"/>
                <a:gd name="T15" fmla="*/ 3 h 35"/>
                <a:gd name="T16" fmla="*/ 163 w 171"/>
                <a:gd name="T17" fmla="*/ 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1" h="35">
                  <a:moveTo>
                    <a:pt x="163" y="2"/>
                  </a:moveTo>
                  <a:cubicBezTo>
                    <a:pt x="140" y="18"/>
                    <a:pt x="113" y="26"/>
                    <a:pt x="85" y="26"/>
                  </a:cubicBezTo>
                  <a:cubicBezTo>
                    <a:pt x="57" y="26"/>
                    <a:pt x="31" y="18"/>
                    <a:pt x="8" y="2"/>
                  </a:cubicBezTo>
                  <a:cubicBezTo>
                    <a:pt x="5" y="0"/>
                    <a:pt x="3" y="1"/>
                    <a:pt x="1" y="3"/>
                  </a:cubicBezTo>
                  <a:cubicBezTo>
                    <a:pt x="0" y="5"/>
                    <a:pt x="0" y="8"/>
                    <a:pt x="2" y="10"/>
                  </a:cubicBezTo>
                  <a:cubicBezTo>
                    <a:pt x="27" y="27"/>
                    <a:pt x="55" y="35"/>
                    <a:pt x="85" y="35"/>
                  </a:cubicBezTo>
                  <a:cubicBezTo>
                    <a:pt x="115" y="35"/>
                    <a:pt x="144" y="27"/>
                    <a:pt x="168" y="10"/>
                  </a:cubicBezTo>
                  <a:cubicBezTo>
                    <a:pt x="171" y="8"/>
                    <a:pt x="171" y="5"/>
                    <a:pt x="170" y="3"/>
                  </a:cubicBezTo>
                  <a:cubicBezTo>
                    <a:pt x="168" y="1"/>
                    <a:pt x="165" y="0"/>
                    <a:pt x="163"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11" name="Customer_success" descr="{&quot;Key&quot;:&quot;POWER_USER_SHAPE_ICON&quot;,&quot;Value&quot;:&quot;POWER_USER_SHAPE_ICON_STYLE_1&quot;}">
            <a:extLst>
              <a:ext uri="{FF2B5EF4-FFF2-40B4-BE49-F238E27FC236}">
                <a16:creationId xmlns:a16="http://schemas.microsoft.com/office/drawing/2014/main" id="{31B39380-208B-45D1-B0A7-585F645E5680}"/>
              </a:ext>
            </a:extLst>
          </p:cNvPr>
          <p:cNvGrpSpPr>
            <a:grpSpLocks noChangeAspect="1"/>
          </p:cNvGrpSpPr>
          <p:nvPr>
            <p:custDataLst>
              <p:tags r:id="rId4"/>
            </p:custDataLst>
          </p:nvPr>
        </p:nvGrpSpPr>
        <p:grpSpPr>
          <a:xfrm>
            <a:off x="7184925" y="1495608"/>
            <a:ext cx="652272" cy="542925"/>
            <a:chOff x="4308475" y="1720850"/>
            <a:chExt cx="814388" cy="677863"/>
          </a:xfrm>
          <a:solidFill>
            <a:schemeClr val="bg1"/>
          </a:solidFill>
        </p:grpSpPr>
        <p:sp>
          <p:nvSpPr>
            <p:cNvPr id="112" name="Freeform 95">
              <a:extLst>
                <a:ext uri="{FF2B5EF4-FFF2-40B4-BE49-F238E27FC236}">
                  <a16:creationId xmlns:a16="http://schemas.microsoft.com/office/drawing/2014/main" id="{9AC2628E-7970-43ED-A7E5-0328F6035004}"/>
                </a:ext>
              </a:extLst>
            </p:cNvPr>
            <p:cNvSpPr>
              <a:spLocks/>
            </p:cNvSpPr>
            <p:nvPr/>
          </p:nvSpPr>
          <p:spPr bwMode="auto">
            <a:xfrm>
              <a:off x="4308475" y="1733550"/>
              <a:ext cx="290513" cy="449263"/>
            </a:xfrm>
            <a:custGeom>
              <a:avLst/>
              <a:gdLst>
                <a:gd name="T0" fmla="*/ 42 w 407"/>
                <a:gd name="T1" fmla="*/ 633 h 633"/>
                <a:gd name="T2" fmla="*/ 97 w 407"/>
                <a:gd name="T3" fmla="*/ 601 h 633"/>
                <a:gd name="T4" fmla="*/ 94 w 407"/>
                <a:gd name="T5" fmla="*/ 594 h 633"/>
                <a:gd name="T6" fmla="*/ 64 w 407"/>
                <a:gd name="T7" fmla="*/ 444 h 633"/>
                <a:gd name="T8" fmla="*/ 400 w 407"/>
                <a:gd name="T9" fmla="*/ 65 h 633"/>
                <a:gd name="T10" fmla="*/ 407 w 407"/>
                <a:gd name="T11" fmla="*/ 64 h 633"/>
                <a:gd name="T12" fmla="*/ 407 w 407"/>
                <a:gd name="T13" fmla="*/ 0 h 633"/>
                <a:gd name="T14" fmla="*/ 398 w 407"/>
                <a:gd name="T15" fmla="*/ 1 h 633"/>
                <a:gd name="T16" fmla="*/ 0 w 407"/>
                <a:gd name="T17" fmla="*/ 444 h 633"/>
                <a:gd name="T18" fmla="*/ 38 w 407"/>
                <a:gd name="T19" fmla="*/ 624 h 633"/>
                <a:gd name="T20" fmla="*/ 42 w 407"/>
                <a:gd name="T21" fmla="*/ 633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7" h="633">
                  <a:moveTo>
                    <a:pt x="42" y="633"/>
                  </a:moveTo>
                  <a:lnTo>
                    <a:pt x="97" y="601"/>
                  </a:lnTo>
                  <a:lnTo>
                    <a:pt x="94" y="594"/>
                  </a:lnTo>
                  <a:cubicBezTo>
                    <a:pt x="74" y="547"/>
                    <a:pt x="64" y="500"/>
                    <a:pt x="64" y="444"/>
                  </a:cubicBezTo>
                  <a:cubicBezTo>
                    <a:pt x="64" y="251"/>
                    <a:pt x="208" y="88"/>
                    <a:pt x="400" y="65"/>
                  </a:cubicBezTo>
                  <a:lnTo>
                    <a:pt x="407" y="64"/>
                  </a:lnTo>
                  <a:lnTo>
                    <a:pt x="407" y="0"/>
                  </a:lnTo>
                  <a:lnTo>
                    <a:pt x="398" y="1"/>
                  </a:lnTo>
                  <a:cubicBezTo>
                    <a:pt x="171" y="25"/>
                    <a:pt x="0" y="216"/>
                    <a:pt x="0" y="444"/>
                  </a:cubicBezTo>
                  <a:cubicBezTo>
                    <a:pt x="0" y="510"/>
                    <a:pt x="12" y="567"/>
                    <a:pt x="38" y="624"/>
                  </a:cubicBezTo>
                  <a:lnTo>
                    <a:pt x="42" y="633"/>
                  </a:ln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Freeform 96">
              <a:extLst>
                <a:ext uri="{FF2B5EF4-FFF2-40B4-BE49-F238E27FC236}">
                  <a16:creationId xmlns:a16="http://schemas.microsoft.com/office/drawing/2014/main" id="{2659C305-3012-4690-80B4-EAECE30655A3}"/>
                </a:ext>
              </a:extLst>
            </p:cNvPr>
            <p:cNvSpPr>
              <a:spLocks/>
            </p:cNvSpPr>
            <p:nvPr/>
          </p:nvSpPr>
          <p:spPr bwMode="auto">
            <a:xfrm>
              <a:off x="4640263" y="1720850"/>
              <a:ext cx="334963" cy="347663"/>
            </a:xfrm>
            <a:custGeom>
              <a:avLst/>
              <a:gdLst>
                <a:gd name="T0" fmla="*/ 471 w 471"/>
                <a:gd name="T1" fmla="*/ 456 h 488"/>
                <a:gd name="T2" fmla="*/ 408 w 471"/>
                <a:gd name="T3" fmla="*/ 235 h 488"/>
                <a:gd name="T4" fmla="*/ 0 w 471"/>
                <a:gd name="T5" fmla="*/ 0 h 488"/>
                <a:gd name="T6" fmla="*/ 0 w 471"/>
                <a:gd name="T7" fmla="*/ 144 h 488"/>
                <a:gd name="T8" fmla="*/ 327 w 471"/>
                <a:gd name="T9" fmla="*/ 471 h 488"/>
                <a:gd name="T10" fmla="*/ 326 w 471"/>
                <a:gd name="T11" fmla="*/ 488 h 488"/>
                <a:gd name="T12" fmla="*/ 456 w 471"/>
                <a:gd name="T13" fmla="*/ 455 h 488"/>
                <a:gd name="T14" fmla="*/ 471 w 471"/>
                <a:gd name="T15" fmla="*/ 456 h 4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1" h="488">
                  <a:moveTo>
                    <a:pt x="471" y="456"/>
                  </a:moveTo>
                  <a:cubicBezTo>
                    <a:pt x="468" y="381"/>
                    <a:pt x="448" y="305"/>
                    <a:pt x="408" y="235"/>
                  </a:cubicBezTo>
                  <a:cubicBezTo>
                    <a:pt x="321" y="85"/>
                    <a:pt x="173" y="0"/>
                    <a:pt x="0" y="0"/>
                  </a:cubicBezTo>
                  <a:lnTo>
                    <a:pt x="0" y="144"/>
                  </a:lnTo>
                  <a:cubicBezTo>
                    <a:pt x="180" y="144"/>
                    <a:pt x="327" y="290"/>
                    <a:pt x="327" y="471"/>
                  </a:cubicBezTo>
                  <a:cubicBezTo>
                    <a:pt x="327" y="477"/>
                    <a:pt x="326" y="482"/>
                    <a:pt x="326" y="488"/>
                  </a:cubicBezTo>
                  <a:cubicBezTo>
                    <a:pt x="365" y="467"/>
                    <a:pt x="409" y="455"/>
                    <a:pt x="456" y="455"/>
                  </a:cubicBezTo>
                  <a:cubicBezTo>
                    <a:pt x="461" y="455"/>
                    <a:pt x="466" y="456"/>
                    <a:pt x="471" y="45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4" name="Freeform 97">
              <a:extLst>
                <a:ext uri="{FF2B5EF4-FFF2-40B4-BE49-F238E27FC236}">
                  <a16:creationId xmlns:a16="http://schemas.microsoft.com/office/drawing/2014/main" id="{C6C65D01-2F0B-4BE7-9618-FA1A6E8D6D55}"/>
                </a:ext>
              </a:extLst>
            </p:cNvPr>
            <p:cNvSpPr>
              <a:spLocks/>
            </p:cNvSpPr>
            <p:nvPr/>
          </p:nvSpPr>
          <p:spPr bwMode="auto">
            <a:xfrm>
              <a:off x="4349750" y="2171700"/>
              <a:ext cx="452438" cy="219075"/>
            </a:xfrm>
            <a:custGeom>
              <a:avLst/>
              <a:gdLst>
                <a:gd name="T0" fmla="*/ 408 w 637"/>
                <a:gd name="T1" fmla="*/ 164 h 308"/>
                <a:gd name="T2" fmla="*/ 124 w 637"/>
                <a:gd name="T3" fmla="*/ 0 h 308"/>
                <a:gd name="T4" fmla="*/ 0 w 637"/>
                <a:gd name="T5" fmla="*/ 72 h 308"/>
                <a:gd name="T6" fmla="*/ 408 w 637"/>
                <a:gd name="T7" fmla="*/ 308 h 308"/>
                <a:gd name="T8" fmla="*/ 637 w 637"/>
                <a:gd name="T9" fmla="*/ 248 h 308"/>
                <a:gd name="T10" fmla="*/ 591 w 637"/>
                <a:gd name="T11" fmla="*/ 108 h 308"/>
                <a:gd name="T12" fmla="*/ 408 w 637"/>
                <a:gd name="T13" fmla="*/ 164 h 308"/>
              </a:gdLst>
              <a:ahLst/>
              <a:cxnLst>
                <a:cxn ang="0">
                  <a:pos x="T0" y="T1"/>
                </a:cxn>
                <a:cxn ang="0">
                  <a:pos x="T2" y="T3"/>
                </a:cxn>
                <a:cxn ang="0">
                  <a:pos x="T4" y="T5"/>
                </a:cxn>
                <a:cxn ang="0">
                  <a:pos x="T6" y="T7"/>
                </a:cxn>
                <a:cxn ang="0">
                  <a:pos x="T8" y="T9"/>
                </a:cxn>
                <a:cxn ang="0">
                  <a:pos x="T10" y="T11"/>
                </a:cxn>
                <a:cxn ang="0">
                  <a:pos x="T12" y="T13"/>
                </a:cxn>
              </a:cxnLst>
              <a:rect l="0" t="0" r="r" b="b"/>
              <a:pathLst>
                <a:path w="637" h="308">
                  <a:moveTo>
                    <a:pt x="408" y="164"/>
                  </a:moveTo>
                  <a:cubicBezTo>
                    <a:pt x="287" y="164"/>
                    <a:pt x="181" y="98"/>
                    <a:pt x="124" y="0"/>
                  </a:cubicBezTo>
                  <a:lnTo>
                    <a:pt x="0" y="72"/>
                  </a:lnTo>
                  <a:cubicBezTo>
                    <a:pt x="87" y="224"/>
                    <a:pt x="245" y="308"/>
                    <a:pt x="408" y="308"/>
                  </a:cubicBezTo>
                  <a:cubicBezTo>
                    <a:pt x="486" y="308"/>
                    <a:pt x="565" y="289"/>
                    <a:pt x="637" y="248"/>
                  </a:cubicBezTo>
                  <a:cubicBezTo>
                    <a:pt x="610" y="208"/>
                    <a:pt x="594" y="160"/>
                    <a:pt x="591" y="108"/>
                  </a:cubicBezTo>
                  <a:cubicBezTo>
                    <a:pt x="539" y="143"/>
                    <a:pt x="476" y="164"/>
                    <a:pt x="408" y="164"/>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5" name="Freeform 98">
              <a:extLst>
                <a:ext uri="{FF2B5EF4-FFF2-40B4-BE49-F238E27FC236}">
                  <a16:creationId xmlns:a16="http://schemas.microsoft.com/office/drawing/2014/main" id="{86133560-92AB-474D-BEA3-7082464A6F3B}"/>
                </a:ext>
              </a:extLst>
            </p:cNvPr>
            <p:cNvSpPr>
              <a:spLocks/>
            </p:cNvSpPr>
            <p:nvPr/>
          </p:nvSpPr>
          <p:spPr bwMode="auto">
            <a:xfrm>
              <a:off x="4497388" y="2071688"/>
              <a:ext cx="276225" cy="119063"/>
            </a:xfrm>
            <a:custGeom>
              <a:avLst/>
              <a:gdLst>
                <a:gd name="T0" fmla="*/ 0 w 389"/>
                <a:gd name="T1" fmla="*/ 143 h 167"/>
                <a:gd name="T2" fmla="*/ 0 w 389"/>
                <a:gd name="T3" fmla="*/ 167 h 167"/>
                <a:gd name="T4" fmla="*/ 389 w 389"/>
                <a:gd name="T5" fmla="*/ 167 h 167"/>
                <a:gd name="T6" fmla="*/ 389 w 389"/>
                <a:gd name="T7" fmla="*/ 143 h 167"/>
                <a:gd name="T8" fmla="*/ 195 w 389"/>
                <a:gd name="T9" fmla="*/ 0 h 167"/>
                <a:gd name="T10" fmla="*/ 0 w 389"/>
                <a:gd name="T11" fmla="*/ 143 h 167"/>
              </a:gdLst>
              <a:ahLst/>
              <a:cxnLst>
                <a:cxn ang="0">
                  <a:pos x="T0" y="T1"/>
                </a:cxn>
                <a:cxn ang="0">
                  <a:pos x="T2" y="T3"/>
                </a:cxn>
                <a:cxn ang="0">
                  <a:pos x="T4" y="T5"/>
                </a:cxn>
                <a:cxn ang="0">
                  <a:pos x="T6" y="T7"/>
                </a:cxn>
                <a:cxn ang="0">
                  <a:pos x="T8" y="T9"/>
                </a:cxn>
                <a:cxn ang="0">
                  <a:pos x="T10" y="T11"/>
                </a:cxn>
              </a:cxnLst>
              <a:rect l="0" t="0" r="r" b="b"/>
              <a:pathLst>
                <a:path w="389" h="167">
                  <a:moveTo>
                    <a:pt x="0" y="143"/>
                  </a:moveTo>
                  <a:lnTo>
                    <a:pt x="0" y="167"/>
                  </a:lnTo>
                  <a:lnTo>
                    <a:pt x="389" y="167"/>
                  </a:lnTo>
                  <a:lnTo>
                    <a:pt x="389" y="143"/>
                  </a:lnTo>
                  <a:cubicBezTo>
                    <a:pt x="389" y="52"/>
                    <a:pt x="302" y="0"/>
                    <a:pt x="195" y="0"/>
                  </a:cubicBezTo>
                  <a:cubicBezTo>
                    <a:pt x="87" y="0"/>
                    <a:pt x="0" y="52"/>
                    <a:pt x="0" y="143"/>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6" name="Oval 99">
              <a:extLst>
                <a:ext uri="{FF2B5EF4-FFF2-40B4-BE49-F238E27FC236}">
                  <a16:creationId xmlns:a16="http://schemas.microsoft.com/office/drawing/2014/main" id="{CFA3CD7C-115A-49DE-98C0-680B23BC1296}"/>
                </a:ext>
              </a:extLst>
            </p:cNvPr>
            <p:cNvSpPr>
              <a:spLocks noChangeArrowheads="1"/>
            </p:cNvSpPr>
            <p:nvPr/>
          </p:nvSpPr>
          <p:spPr bwMode="auto">
            <a:xfrm>
              <a:off x="4556125" y="1889125"/>
              <a:ext cx="160338" cy="16033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7" name="Freeform 100">
              <a:extLst>
                <a:ext uri="{FF2B5EF4-FFF2-40B4-BE49-F238E27FC236}">
                  <a16:creationId xmlns:a16="http://schemas.microsoft.com/office/drawing/2014/main" id="{CE32F930-8909-46C8-9F68-F09DA80CDCD5}"/>
                </a:ext>
              </a:extLst>
            </p:cNvPr>
            <p:cNvSpPr>
              <a:spLocks noEditPoints="1"/>
            </p:cNvSpPr>
            <p:nvPr/>
          </p:nvSpPr>
          <p:spPr bwMode="auto">
            <a:xfrm>
              <a:off x="4805363" y="2079625"/>
              <a:ext cx="317500" cy="319088"/>
            </a:xfrm>
            <a:custGeom>
              <a:avLst/>
              <a:gdLst>
                <a:gd name="T0" fmla="*/ 397 w 447"/>
                <a:gd name="T1" fmla="*/ 224 h 448"/>
                <a:gd name="T2" fmla="*/ 223 w 447"/>
                <a:gd name="T3" fmla="*/ 398 h 448"/>
                <a:gd name="T4" fmla="*/ 50 w 447"/>
                <a:gd name="T5" fmla="*/ 224 h 448"/>
                <a:gd name="T6" fmla="*/ 223 w 447"/>
                <a:gd name="T7" fmla="*/ 50 h 448"/>
                <a:gd name="T8" fmla="*/ 397 w 447"/>
                <a:gd name="T9" fmla="*/ 224 h 448"/>
                <a:gd name="T10" fmla="*/ 0 w 447"/>
                <a:gd name="T11" fmla="*/ 224 h 448"/>
                <a:gd name="T12" fmla="*/ 223 w 447"/>
                <a:gd name="T13" fmla="*/ 448 h 448"/>
                <a:gd name="T14" fmla="*/ 447 w 447"/>
                <a:gd name="T15" fmla="*/ 224 h 448"/>
                <a:gd name="T16" fmla="*/ 223 w 447"/>
                <a:gd name="T17" fmla="*/ 0 h 448"/>
                <a:gd name="T18" fmla="*/ 0 w 447"/>
                <a:gd name="T19" fmla="*/ 224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7" h="448">
                  <a:moveTo>
                    <a:pt x="397" y="224"/>
                  </a:moveTo>
                  <a:cubicBezTo>
                    <a:pt x="397" y="320"/>
                    <a:pt x="319" y="398"/>
                    <a:pt x="223" y="398"/>
                  </a:cubicBezTo>
                  <a:cubicBezTo>
                    <a:pt x="127" y="398"/>
                    <a:pt x="50" y="320"/>
                    <a:pt x="50" y="224"/>
                  </a:cubicBezTo>
                  <a:cubicBezTo>
                    <a:pt x="50" y="128"/>
                    <a:pt x="127" y="50"/>
                    <a:pt x="223" y="50"/>
                  </a:cubicBezTo>
                  <a:cubicBezTo>
                    <a:pt x="319" y="50"/>
                    <a:pt x="397" y="128"/>
                    <a:pt x="397" y="224"/>
                  </a:cubicBezTo>
                  <a:close/>
                  <a:moveTo>
                    <a:pt x="0" y="224"/>
                  </a:moveTo>
                  <a:cubicBezTo>
                    <a:pt x="0" y="347"/>
                    <a:pt x="100" y="448"/>
                    <a:pt x="223" y="448"/>
                  </a:cubicBezTo>
                  <a:cubicBezTo>
                    <a:pt x="346" y="448"/>
                    <a:pt x="447" y="347"/>
                    <a:pt x="447" y="224"/>
                  </a:cubicBezTo>
                  <a:cubicBezTo>
                    <a:pt x="447" y="101"/>
                    <a:pt x="346" y="0"/>
                    <a:pt x="223" y="0"/>
                  </a:cubicBezTo>
                  <a:cubicBezTo>
                    <a:pt x="100" y="0"/>
                    <a:pt x="0" y="101"/>
                    <a:pt x="0" y="224"/>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8" name="Freeform 101">
              <a:extLst>
                <a:ext uri="{FF2B5EF4-FFF2-40B4-BE49-F238E27FC236}">
                  <a16:creationId xmlns:a16="http://schemas.microsoft.com/office/drawing/2014/main" id="{93A72212-CDF8-4E29-9CFD-FCF36C49FB16}"/>
                </a:ext>
              </a:extLst>
            </p:cNvPr>
            <p:cNvSpPr>
              <a:spLocks/>
            </p:cNvSpPr>
            <p:nvPr/>
          </p:nvSpPr>
          <p:spPr bwMode="auto">
            <a:xfrm>
              <a:off x="4876800" y="2166938"/>
              <a:ext cx="174625" cy="152400"/>
            </a:xfrm>
            <a:custGeom>
              <a:avLst/>
              <a:gdLst>
                <a:gd name="T0" fmla="*/ 23 w 245"/>
                <a:gd name="T1" fmla="*/ 87 h 214"/>
                <a:gd name="T2" fmla="*/ 5 w 245"/>
                <a:gd name="T3" fmla="*/ 90 h 214"/>
                <a:gd name="T4" fmla="*/ 4 w 245"/>
                <a:gd name="T5" fmla="*/ 108 h 214"/>
                <a:gd name="T6" fmla="*/ 89 w 245"/>
                <a:gd name="T7" fmla="*/ 209 h 214"/>
                <a:gd name="T8" fmla="*/ 101 w 245"/>
                <a:gd name="T9" fmla="*/ 214 h 214"/>
                <a:gd name="T10" fmla="*/ 112 w 245"/>
                <a:gd name="T11" fmla="*/ 207 h 214"/>
                <a:gd name="T12" fmla="*/ 240 w 245"/>
                <a:gd name="T13" fmla="*/ 25 h 214"/>
                <a:gd name="T14" fmla="*/ 239 w 245"/>
                <a:gd name="T15" fmla="*/ 6 h 214"/>
                <a:gd name="T16" fmla="*/ 220 w 245"/>
                <a:gd name="T17" fmla="*/ 5 h 214"/>
                <a:gd name="T18" fmla="*/ 94 w 245"/>
                <a:gd name="T19" fmla="*/ 131 h 214"/>
                <a:gd name="T20" fmla="*/ 23 w 245"/>
                <a:gd name="T21" fmla="*/ 87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5" h="214">
                  <a:moveTo>
                    <a:pt x="23" y="87"/>
                  </a:moveTo>
                  <a:cubicBezTo>
                    <a:pt x="17" y="83"/>
                    <a:pt x="9" y="84"/>
                    <a:pt x="5" y="90"/>
                  </a:cubicBezTo>
                  <a:cubicBezTo>
                    <a:pt x="0" y="95"/>
                    <a:pt x="0" y="103"/>
                    <a:pt x="4" y="108"/>
                  </a:cubicBezTo>
                  <a:lnTo>
                    <a:pt x="89" y="209"/>
                  </a:lnTo>
                  <a:cubicBezTo>
                    <a:pt x="92" y="214"/>
                    <a:pt x="96" y="214"/>
                    <a:pt x="101" y="214"/>
                  </a:cubicBezTo>
                  <a:cubicBezTo>
                    <a:pt x="106" y="214"/>
                    <a:pt x="110" y="211"/>
                    <a:pt x="112" y="207"/>
                  </a:cubicBezTo>
                  <a:cubicBezTo>
                    <a:pt x="113" y="206"/>
                    <a:pt x="175" y="100"/>
                    <a:pt x="240" y="25"/>
                  </a:cubicBezTo>
                  <a:cubicBezTo>
                    <a:pt x="245" y="19"/>
                    <a:pt x="244" y="11"/>
                    <a:pt x="239" y="6"/>
                  </a:cubicBezTo>
                  <a:cubicBezTo>
                    <a:pt x="234" y="0"/>
                    <a:pt x="225" y="0"/>
                    <a:pt x="220" y="5"/>
                  </a:cubicBezTo>
                  <a:cubicBezTo>
                    <a:pt x="217" y="7"/>
                    <a:pt x="155" y="61"/>
                    <a:pt x="94" y="131"/>
                  </a:cubicBezTo>
                  <a:lnTo>
                    <a:pt x="23" y="87"/>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119" name="Communication" descr="{&quot;Key&quot;:&quot;POWER_USER_SHAPE_ICON&quot;,&quot;Value&quot;:&quot;POWER_USER_SHAPE_ICON_STYLE_1&quot;}">
            <a:extLst>
              <a:ext uri="{FF2B5EF4-FFF2-40B4-BE49-F238E27FC236}">
                <a16:creationId xmlns:a16="http://schemas.microsoft.com/office/drawing/2014/main" id="{8AC301C0-F0AD-401D-A9AE-D1D6B485E77A}"/>
              </a:ext>
            </a:extLst>
          </p:cNvPr>
          <p:cNvGrpSpPr>
            <a:grpSpLocks noChangeAspect="1"/>
          </p:cNvGrpSpPr>
          <p:nvPr>
            <p:custDataLst>
              <p:tags r:id="rId5"/>
            </p:custDataLst>
          </p:nvPr>
        </p:nvGrpSpPr>
        <p:grpSpPr>
          <a:xfrm>
            <a:off x="9964754" y="1508999"/>
            <a:ext cx="606210" cy="448698"/>
            <a:chOff x="8232776" y="1839913"/>
            <a:chExt cx="928688" cy="687388"/>
          </a:xfrm>
          <a:solidFill>
            <a:schemeClr val="bg1"/>
          </a:solidFill>
        </p:grpSpPr>
        <p:sp>
          <p:nvSpPr>
            <p:cNvPr id="120" name="Freeform 74">
              <a:extLst>
                <a:ext uri="{FF2B5EF4-FFF2-40B4-BE49-F238E27FC236}">
                  <a16:creationId xmlns:a16="http://schemas.microsoft.com/office/drawing/2014/main" id="{E78E43B3-858A-4AF4-85C0-4B897BE87454}"/>
                </a:ext>
              </a:extLst>
            </p:cNvPr>
            <p:cNvSpPr>
              <a:spLocks/>
            </p:cNvSpPr>
            <p:nvPr/>
          </p:nvSpPr>
          <p:spPr bwMode="auto">
            <a:xfrm>
              <a:off x="8404226" y="1839913"/>
              <a:ext cx="757238" cy="685800"/>
            </a:xfrm>
            <a:custGeom>
              <a:avLst/>
              <a:gdLst>
                <a:gd name="T0" fmla="*/ 46 w 993"/>
                <a:gd name="T1" fmla="*/ 365 h 901"/>
                <a:gd name="T2" fmla="*/ 0 w 993"/>
                <a:gd name="T3" fmla="*/ 384 h 901"/>
                <a:gd name="T4" fmla="*/ 95 w 993"/>
                <a:gd name="T5" fmla="*/ 455 h 901"/>
                <a:gd name="T6" fmla="*/ 167 w 993"/>
                <a:gd name="T7" fmla="*/ 426 h 901"/>
                <a:gd name="T8" fmla="*/ 276 w 993"/>
                <a:gd name="T9" fmla="*/ 415 h 901"/>
                <a:gd name="T10" fmla="*/ 299 w 993"/>
                <a:gd name="T11" fmla="*/ 457 h 901"/>
                <a:gd name="T12" fmla="*/ 539 w 993"/>
                <a:gd name="T13" fmla="*/ 631 h 901"/>
                <a:gd name="T14" fmla="*/ 483 w 993"/>
                <a:gd name="T15" fmla="*/ 901 h 901"/>
                <a:gd name="T16" fmla="*/ 751 w 993"/>
                <a:gd name="T17" fmla="*/ 901 h 901"/>
                <a:gd name="T18" fmla="*/ 806 w 993"/>
                <a:gd name="T19" fmla="*/ 720 h 901"/>
                <a:gd name="T20" fmla="*/ 833 w 993"/>
                <a:gd name="T21" fmla="*/ 720 h 901"/>
                <a:gd name="T22" fmla="*/ 794 w 993"/>
                <a:gd name="T23" fmla="*/ 901 h 901"/>
                <a:gd name="T24" fmla="*/ 933 w 993"/>
                <a:gd name="T25" fmla="*/ 901 h 901"/>
                <a:gd name="T26" fmla="*/ 979 w 993"/>
                <a:gd name="T27" fmla="*/ 700 h 901"/>
                <a:gd name="T28" fmla="*/ 796 w 993"/>
                <a:gd name="T29" fmla="*/ 495 h 901"/>
                <a:gd name="T30" fmla="*/ 693 w 993"/>
                <a:gd name="T31" fmla="*/ 571 h 901"/>
                <a:gd name="T32" fmla="*/ 619 w 993"/>
                <a:gd name="T33" fmla="*/ 480 h 901"/>
                <a:gd name="T34" fmla="*/ 486 w 993"/>
                <a:gd name="T35" fmla="*/ 439 h 901"/>
                <a:gd name="T36" fmla="*/ 450 w 993"/>
                <a:gd name="T37" fmla="*/ 410 h 901"/>
                <a:gd name="T38" fmla="*/ 499 w 993"/>
                <a:gd name="T39" fmla="*/ 370 h 901"/>
                <a:gd name="T40" fmla="*/ 562 w 993"/>
                <a:gd name="T41" fmla="*/ 299 h 901"/>
                <a:gd name="T42" fmla="*/ 511 w 993"/>
                <a:gd name="T43" fmla="*/ 201 h 901"/>
                <a:gd name="T44" fmla="*/ 430 w 993"/>
                <a:gd name="T45" fmla="*/ 136 h 901"/>
                <a:gd name="T46" fmla="*/ 211 w 993"/>
                <a:gd name="T47" fmla="*/ 40 h 901"/>
                <a:gd name="T48" fmla="*/ 133 w 993"/>
                <a:gd name="T49" fmla="*/ 0 h 901"/>
                <a:gd name="T50" fmla="*/ 47 w 993"/>
                <a:gd name="T51" fmla="*/ 45 h 901"/>
                <a:gd name="T52" fmla="*/ 88 w 993"/>
                <a:gd name="T53" fmla="*/ 74 h 901"/>
                <a:gd name="T54" fmla="*/ 198 w 993"/>
                <a:gd name="T55" fmla="*/ 115 h 901"/>
                <a:gd name="T56" fmla="*/ 163 w 993"/>
                <a:gd name="T57" fmla="*/ 359 h 901"/>
                <a:gd name="T58" fmla="*/ 46 w 993"/>
                <a:gd name="T59" fmla="*/ 365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93" h="901">
                  <a:moveTo>
                    <a:pt x="46" y="365"/>
                  </a:moveTo>
                  <a:lnTo>
                    <a:pt x="0" y="384"/>
                  </a:lnTo>
                  <a:cubicBezTo>
                    <a:pt x="19" y="421"/>
                    <a:pt x="52" y="455"/>
                    <a:pt x="95" y="455"/>
                  </a:cubicBezTo>
                  <a:cubicBezTo>
                    <a:pt x="117" y="455"/>
                    <a:pt x="141" y="446"/>
                    <a:pt x="167" y="426"/>
                  </a:cubicBezTo>
                  <a:cubicBezTo>
                    <a:pt x="204" y="424"/>
                    <a:pt x="233" y="417"/>
                    <a:pt x="276" y="415"/>
                  </a:cubicBezTo>
                  <a:cubicBezTo>
                    <a:pt x="283" y="430"/>
                    <a:pt x="291" y="444"/>
                    <a:pt x="299" y="457"/>
                  </a:cubicBezTo>
                  <a:cubicBezTo>
                    <a:pt x="358" y="550"/>
                    <a:pt x="450" y="602"/>
                    <a:pt x="539" y="631"/>
                  </a:cubicBezTo>
                  <a:lnTo>
                    <a:pt x="483" y="901"/>
                  </a:lnTo>
                  <a:lnTo>
                    <a:pt x="751" y="901"/>
                  </a:lnTo>
                  <a:lnTo>
                    <a:pt x="806" y="720"/>
                  </a:lnTo>
                  <a:lnTo>
                    <a:pt x="833" y="720"/>
                  </a:lnTo>
                  <a:lnTo>
                    <a:pt x="794" y="901"/>
                  </a:lnTo>
                  <a:lnTo>
                    <a:pt x="933" y="901"/>
                  </a:lnTo>
                  <a:lnTo>
                    <a:pt x="979" y="700"/>
                  </a:lnTo>
                  <a:cubicBezTo>
                    <a:pt x="993" y="580"/>
                    <a:pt x="919" y="515"/>
                    <a:pt x="796" y="495"/>
                  </a:cubicBezTo>
                  <a:lnTo>
                    <a:pt x="693" y="571"/>
                  </a:lnTo>
                  <a:lnTo>
                    <a:pt x="619" y="480"/>
                  </a:lnTo>
                  <a:cubicBezTo>
                    <a:pt x="567" y="474"/>
                    <a:pt x="523" y="464"/>
                    <a:pt x="486" y="439"/>
                  </a:cubicBezTo>
                  <a:cubicBezTo>
                    <a:pt x="473" y="431"/>
                    <a:pt x="461" y="421"/>
                    <a:pt x="450" y="410"/>
                  </a:cubicBezTo>
                  <a:cubicBezTo>
                    <a:pt x="470" y="401"/>
                    <a:pt x="486" y="388"/>
                    <a:pt x="499" y="370"/>
                  </a:cubicBezTo>
                  <a:cubicBezTo>
                    <a:pt x="521" y="366"/>
                    <a:pt x="557" y="336"/>
                    <a:pt x="562" y="299"/>
                  </a:cubicBezTo>
                  <a:cubicBezTo>
                    <a:pt x="568" y="245"/>
                    <a:pt x="536" y="213"/>
                    <a:pt x="511" y="201"/>
                  </a:cubicBezTo>
                  <a:cubicBezTo>
                    <a:pt x="492" y="163"/>
                    <a:pt x="459" y="143"/>
                    <a:pt x="430" y="136"/>
                  </a:cubicBezTo>
                  <a:cubicBezTo>
                    <a:pt x="303" y="107"/>
                    <a:pt x="251" y="63"/>
                    <a:pt x="211" y="40"/>
                  </a:cubicBezTo>
                  <a:cubicBezTo>
                    <a:pt x="203" y="26"/>
                    <a:pt x="173" y="0"/>
                    <a:pt x="133" y="0"/>
                  </a:cubicBezTo>
                  <a:cubicBezTo>
                    <a:pt x="107" y="0"/>
                    <a:pt x="77" y="12"/>
                    <a:pt x="47" y="45"/>
                  </a:cubicBezTo>
                  <a:lnTo>
                    <a:pt x="88" y="74"/>
                  </a:lnTo>
                  <a:cubicBezTo>
                    <a:pt x="133" y="35"/>
                    <a:pt x="175" y="60"/>
                    <a:pt x="198" y="115"/>
                  </a:cubicBezTo>
                  <a:cubicBezTo>
                    <a:pt x="227" y="188"/>
                    <a:pt x="211" y="297"/>
                    <a:pt x="163" y="359"/>
                  </a:cubicBezTo>
                  <a:cubicBezTo>
                    <a:pt x="126" y="406"/>
                    <a:pt x="77" y="414"/>
                    <a:pt x="46" y="365"/>
                  </a:cubicBez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1" name="Oval 75">
              <a:extLst>
                <a:ext uri="{FF2B5EF4-FFF2-40B4-BE49-F238E27FC236}">
                  <a16:creationId xmlns:a16="http://schemas.microsoft.com/office/drawing/2014/main" id="{F4EE8A13-7966-4F7E-A9B1-DD8C3DF8CE9F}"/>
                </a:ext>
              </a:extLst>
            </p:cNvPr>
            <p:cNvSpPr>
              <a:spLocks noChangeArrowheads="1"/>
            </p:cNvSpPr>
            <p:nvPr/>
          </p:nvSpPr>
          <p:spPr bwMode="auto">
            <a:xfrm>
              <a:off x="8855076" y="1943100"/>
              <a:ext cx="242888" cy="242888"/>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2" name="Freeform 76">
              <a:extLst>
                <a:ext uri="{FF2B5EF4-FFF2-40B4-BE49-F238E27FC236}">
                  <a16:creationId xmlns:a16="http://schemas.microsoft.com/office/drawing/2014/main" id="{B54BAE6D-8803-4F15-86FC-0F8F43F5B6DE}"/>
                </a:ext>
              </a:extLst>
            </p:cNvPr>
            <p:cNvSpPr>
              <a:spLocks/>
            </p:cNvSpPr>
            <p:nvPr/>
          </p:nvSpPr>
          <p:spPr bwMode="auto">
            <a:xfrm>
              <a:off x="8299451" y="1970088"/>
              <a:ext cx="107950" cy="44450"/>
            </a:xfrm>
            <a:custGeom>
              <a:avLst/>
              <a:gdLst>
                <a:gd name="T0" fmla="*/ 68 w 68"/>
                <a:gd name="T1" fmla="*/ 8 h 28"/>
                <a:gd name="T2" fmla="*/ 3 w 68"/>
                <a:gd name="T3" fmla="*/ 0 h 28"/>
                <a:gd name="T4" fmla="*/ 0 w 68"/>
                <a:gd name="T5" fmla="*/ 20 h 28"/>
                <a:gd name="T6" fmla="*/ 66 w 68"/>
                <a:gd name="T7" fmla="*/ 28 h 28"/>
                <a:gd name="T8" fmla="*/ 68 w 68"/>
                <a:gd name="T9" fmla="*/ 8 h 28"/>
              </a:gdLst>
              <a:ahLst/>
              <a:cxnLst>
                <a:cxn ang="0">
                  <a:pos x="T0" y="T1"/>
                </a:cxn>
                <a:cxn ang="0">
                  <a:pos x="T2" y="T3"/>
                </a:cxn>
                <a:cxn ang="0">
                  <a:pos x="T4" y="T5"/>
                </a:cxn>
                <a:cxn ang="0">
                  <a:pos x="T6" y="T7"/>
                </a:cxn>
                <a:cxn ang="0">
                  <a:pos x="T8" y="T9"/>
                </a:cxn>
              </a:cxnLst>
              <a:rect l="0" t="0" r="r" b="b"/>
              <a:pathLst>
                <a:path w="68" h="28">
                  <a:moveTo>
                    <a:pt x="68" y="8"/>
                  </a:moveTo>
                  <a:lnTo>
                    <a:pt x="3" y="0"/>
                  </a:lnTo>
                  <a:lnTo>
                    <a:pt x="0" y="20"/>
                  </a:lnTo>
                  <a:lnTo>
                    <a:pt x="66" y="28"/>
                  </a:lnTo>
                  <a:lnTo>
                    <a:pt x="68" y="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3" name="Freeform 77">
              <a:extLst>
                <a:ext uri="{FF2B5EF4-FFF2-40B4-BE49-F238E27FC236}">
                  <a16:creationId xmlns:a16="http://schemas.microsoft.com/office/drawing/2014/main" id="{384E6621-59DD-4BA1-B2BB-8502B7105C09}"/>
                </a:ext>
              </a:extLst>
            </p:cNvPr>
            <p:cNvSpPr>
              <a:spLocks/>
            </p:cNvSpPr>
            <p:nvPr/>
          </p:nvSpPr>
          <p:spPr bwMode="auto">
            <a:xfrm>
              <a:off x="8305801" y="2054225"/>
              <a:ext cx="106363" cy="68263"/>
            </a:xfrm>
            <a:custGeom>
              <a:avLst/>
              <a:gdLst>
                <a:gd name="T0" fmla="*/ 0 w 67"/>
                <a:gd name="T1" fmla="*/ 24 h 43"/>
                <a:gd name="T2" fmla="*/ 7 w 67"/>
                <a:gd name="T3" fmla="*/ 43 h 43"/>
                <a:gd name="T4" fmla="*/ 67 w 67"/>
                <a:gd name="T5" fmla="*/ 19 h 43"/>
                <a:gd name="T6" fmla="*/ 60 w 67"/>
                <a:gd name="T7" fmla="*/ 0 h 43"/>
                <a:gd name="T8" fmla="*/ 0 w 67"/>
                <a:gd name="T9" fmla="*/ 24 h 43"/>
              </a:gdLst>
              <a:ahLst/>
              <a:cxnLst>
                <a:cxn ang="0">
                  <a:pos x="T0" y="T1"/>
                </a:cxn>
                <a:cxn ang="0">
                  <a:pos x="T2" y="T3"/>
                </a:cxn>
                <a:cxn ang="0">
                  <a:pos x="T4" y="T5"/>
                </a:cxn>
                <a:cxn ang="0">
                  <a:pos x="T6" y="T7"/>
                </a:cxn>
                <a:cxn ang="0">
                  <a:pos x="T8" y="T9"/>
                </a:cxn>
              </a:cxnLst>
              <a:rect l="0" t="0" r="r" b="b"/>
              <a:pathLst>
                <a:path w="67" h="43">
                  <a:moveTo>
                    <a:pt x="0" y="24"/>
                  </a:moveTo>
                  <a:lnTo>
                    <a:pt x="7" y="43"/>
                  </a:lnTo>
                  <a:lnTo>
                    <a:pt x="67" y="19"/>
                  </a:lnTo>
                  <a:lnTo>
                    <a:pt x="60" y="0"/>
                  </a:lnTo>
                  <a:lnTo>
                    <a:pt x="0" y="2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4" name="Freeform 78">
              <a:extLst>
                <a:ext uri="{FF2B5EF4-FFF2-40B4-BE49-F238E27FC236}">
                  <a16:creationId xmlns:a16="http://schemas.microsoft.com/office/drawing/2014/main" id="{F4B1606B-9B6C-4123-90F5-C0CF4F5AD0A1}"/>
                </a:ext>
              </a:extLst>
            </p:cNvPr>
            <p:cNvSpPr>
              <a:spLocks/>
            </p:cNvSpPr>
            <p:nvPr/>
          </p:nvSpPr>
          <p:spPr bwMode="auto">
            <a:xfrm>
              <a:off x="8331201" y="1857375"/>
              <a:ext cx="101600" cy="85725"/>
            </a:xfrm>
            <a:custGeom>
              <a:avLst/>
              <a:gdLst>
                <a:gd name="T0" fmla="*/ 64 w 64"/>
                <a:gd name="T1" fmla="*/ 38 h 54"/>
                <a:gd name="T2" fmla="*/ 12 w 64"/>
                <a:gd name="T3" fmla="*/ 0 h 54"/>
                <a:gd name="T4" fmla="*/ 0 w 64"/>
                <a:gd name="T5" fmla="*/ 16 h 54"/>
                <a:gd name="T6" fmla="*/ 52 w 64"/>
                <a:gd name="T7" fmla="*/ 54 h 54"/>
                <a:gd name="T8" fmla="*/ 64 w 64"/>
                <a:gd name="T9" fmla="*/ 38 h 54"/>
              </a:gdLst>
              <a:ahLst/>
              <a:cxnLst>
                <a:cxn ang="0">
                  <a:pos x="T0" y="T1"/>
                </a:cxn>
                <a:cxn ang="0">
                  <a:pos x="T2" y="T3"/>
                </a:cxn>
                <a:cxn ang="0">
                  <a:pos x="T4" y="T5"/>
                </a:cxn>
                <a:cxn ang="0">
                  <a:pos x="T6" y="T7"/>
                </a:cxn>
                <a:cxn ang="0">
                  <a:pos x="T8" y="T9"/>
                </a:cxn>
              </a:cxnLst>
              <a:rect l="0" t="0" r="r" b="b"/>
              <a:pathLst>
                <a:path w="64" h="54">
                  <a:moveTo>
                    <a:pt x="64" y="38"/>
                  </a:moveTo>
                  <a:lnTo>
                    <a:pt x="12" y="0"/>
                  </a:lnTo>
                  <a:lnTo>
                    <a:pt x="0" y="16"/>
                  </a:lnTo>
                  <a:lnTo>
                    <a:pt x="52" y="54"/>
                  </a:lnTo>
                  <a:lnTo>
                    <a:pt x="64" y="3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5" name="Freeform 79">
              <a:extLst>
                <a:ext uri="{FF2B5EF4-FFF2-40B4-BE49-F238E27FC236}">
                  <a16:creationId xmlns:a16="http://schemas.microsoft.com/office/drawing/2014/main" id="{7B3E5039-B45D-4591-AF50-352F9737C79B}"/>
                </a:ext>
              </a:extLst>
            </p:cNvPr>
            <p:cNvSpPr>
              <a:spLocks/>
            </p:cNvSpPr>
            <p:nvPr/>
          </p:nvSpPr>
          <p:spPr bwMode="auto">
            <a:xfrm>
              <a:off x="8450263" y="1968500"/>
              <a:ext cx="92075" cy="101600"/>
            </a:xfrm>
            <a:custGeom>
              <a:avLst/>
              <a:gdLst>
                <a:gd name="T0" fmla="*/ 99 w 122"/>
                <a:gd name="T1" fmla="*/ 133 h 133"/>
                <a:gd name="T2" fmla="*/ 120 w 122"/>
                <a:gd name="T3" fmla="*/ 10 h 133"/>
                <a:gd name="T4" fmla="*/ 52 w 122"/>
                <a:gd name="T5" fmla="*/ 4 h 133"/>
                <a:gd name="T6" fmla="*/ 6 w 122"/>
                <a:gd name="T7" fmla="*/ 54 h 133"/>
                <a:gd name="T8" fmla="*/ 33 w 122"/>
                <a:gd name="T9" fmla="*/ 117 h 133"/>
                <a:gd name="T10" fmla="*/ 99 w 122"/>
                <a:gd name="T11" fmla="*/ 133 h 133"/>
              </a:gdLst>
              <a:ahLst/>
              <a:cxnLst>
                <a:cxn ang="0">
                  <a:pos x="T0" y="T1"/>
                </a:cxn>
                <a:cxn ang="0">
                  <a:pos x="T2" y="T3"/>
                </a:cxn>
                <a:cxn ang="0">
                  <a:pos x="T4" y="T5"/>
                </a:cxn>
                <a:cxn ang="0">
                  <a:pos x="T6" y="T7"/>
                </a:cxn>
                <a:cxn ang="0">
                  <a:pos x="T8" y="T9"/>
                </a:cxn>
                <a:cxn ang="0">
                  <a:pos x="T10" y="T11"/>
                </a:cxn>
              </a:cxnLst>
              <a:rect l="0" t="0" r="r" b="b"/>
              <a:pathLst>
                <a:path w="122" h="133">
                  <a:moveTo>
                    <a:pt x="99" y="133"/>
                  </a:moveTo>
                  <a:cubicBezTo>
                    <a:pt x="115" y="96"/>
                    <a:pt x="122" y="52"/>
                    <a:pt x="120" y="10"/>
                  </a:cubicBezTo>
                  <a:lnTo>
                    <a:pt x="52" y="4"/>
                  </a:lnTo>
                  <a:cubicBezTo>
                    <a:pt x="31" y="0"/>
                    <a:pt x="11" y="23"/>
                    <a:pt x="6" y="54"/>
                  </a:cubicBezTo>
                  <a:cubicBezTo>
                    <a:pt x="0" y="86"/>
                    <a:pt x="12" y="114"/>
                    <a:pt x="33" y="117"/>
                  </a:cubicBezTo>
                  <a:lnTo>
                    <a:pt x="99" y="133"/>
                  </a:lnTo>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6" name="Oval 80">
              <a:extLst>
                <a:ext uri="{FF2B5EF4-FFF2-40B4-BE49-F238E27FC236}">
                  <a16:creationId xmlns:a16="http://schemas.microsoft.com/office/drawing/2014/main" id="{6198FF27-8860-4D8A-B1EE-E47BC4C3AC74}"/>
                </a:ext>
              </a:extLst>
            </p:cNvPr>
            <p:cNvSpPr>
              <a:spLocks noChangeArrowheads="1"/>
            </p:cNvSpPr>
            <p:nvPr/>
          </p:nvSpPr>
          <p:spPr bwMode="auto">
            <a:xfrm>
              <a:off x="8283576" y="2243138"/>
              <a:ext cx="139700" cy="1381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7" name="Freeform 81">
              <a:extLst>
                <a:ext uri="{FF2B5EF4-FFF2-40B4-BE49-F238E27FC236}">
                  <a16:creationId xmlns:a16="http://schemas.microsoft.com/office/drawing/2014/main" id="{E3857A36-8DE8-4FC4-A0CD-39B47EEDFA05}"/>
                </a:ext>
              </a:extLst>
            </p:cNvPr>
            <p:cNvSpPr>
              <a:spLocks/>
            </p:cNvSpPr>
            <p:nvPr/>
          </p:nvSpPr>
          <p:spPr bwMode="auto">
            <a:xfrm>
              <a:off x="8232776" y="2401888"/>
              <a:ext cx="474663" cy="125413"/>
            </a:xfrm>
            <a:custGeom>
              <a:avLst/>
              <a:gdLst>
                <a:gd name="T0" fmla="*/ 622 w 622"/>
                <a:gd name="T1" fmla="*/ 116 h 164"/>
                <a:gd name="T2" fmla="*/ 465 w 622"/>
                <a:gd name="T3" fmla="*/ 0 h 164"/>
                <a:gd name="T4" fmla="*/ 311 w 622"/>
                <a:gd name="T5" fmla="*/ 88 h 164"/>
                <a:gd name="T6" fmla="*/ 157 w 622"/>
                <a:gd name="T7" fmla="*/ 0 h 164"/>
                <a:gd name="T8" fmla="*/ 0 w 622"/>
                <a:gd name="T9" fmla="*/ 116 h 164"/>
                <a:gd name="T10" fmla="*/ 0 w 622"/>
                <a:gd name="T11" fmla="*/ 164 h 164"/>
                <a:gd name="T12" fmla="*/ 622 w 622"/>
                <a:gd name="T13" fmla="*/ 164 h 164"/>
                <a:gd name="T14" fmla="*/ 622 w 622"/>
                <a:gd name="T15" fmla="*/ 116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2" h="164">
                  <a:moveTo>
                    <a:pt x="622" y="116"/>
                  </a:moveTo>
                  <a:cubicBezTo>
                    <a:pt x="622" y="42"/>
                    <a:pt x="552" y="0"/>
                    <a:pt x="465" y="0"/>
                  </a:cubicBezTo>
                  <a:cubicBezTo>
                    <a:pt x="389" y="0"/>
                    <a:pt x="326" y="31"/>
                    <a:pt x="311" y="88"/>
                  </a:cubicBezTo>
                  <a:cubicBezTo>
                    <a:pt x="295" y="31"/>
                    <a:pt x="232" y="0"/>
                    <a:pt x="157" y="0"/>
                  </a:cubicBezTo>
                  <a:cubicBezTo>
                    <a:pt x="70" y="0"/>
                    <a:pt x="0" y="42"/>
                    <a:pt x="0" y="116"/>
                  </a:cubicBezTo>
                  <a:lnTo>
                    <a:pt x="0" y="164"/>
                  </a:lnTo>
                  <a:lnTo>
                    <a:pt x="622" y="164"/>
                  </a:lnTo>
                  <a:lnTo>
                    <a:pt x="622" y="11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28" name="Oval 82">
              <a:extLst>
                <a:ext uri="{FF2B5EF4-FFF2-40B4-BE49-F238E27FC236}">
                  <a16:creationId xmlns:a16="http://schemas.microsoft.com/office/drawing/2014/main" id="{784E4DA1-9EAA-44D5-9017-ACFE710A9647}"/>
                </a:ext>
              </a:extLst>
            </p:cNvPr>
            <p:cNvSpPr>
              <a:spLocks noChangeArrowheads="1"/>
            </p:cNvSpPr>
            <p:nvPr/>
          </p:nvSpPr>
          <p:spPr bwMode="auto">
            <a:xfrm>
              <a:off x="8518526" y="2243138"/>
              <a:ext cx="138113" cy="138113"/>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129" name="Title 1">
            <a:extLst>
              <a:ext uri="{FF2B5EF4-FFF2-40B4-BE49-F238E27FC236}">
                <a16:creationId xmlns:a16="http://schemas.microsoft.com/office/drawing/2014/main" id="{5AAE8365-52EF-424B-B945-C73A76FD989C}"/>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t>MARKETING RECOMMENDATIONS</a:t>
            </a:r>
          </a:p>
        </p:txBody>
      </p:sp>
    </p:spTree>
    <p:custDataLst>
      <p:tags r:id="rId1"/>
    </p:custDataLst>
    <p:extLst>
      <p:ext uri="{BB962C8B-B14F-4D97-AF65-F5344CB8AC3E}">
        <p14:creationId xmlns:p14="http://schemas.microsoft.com/office/powerpoint/2010/main" val="29556961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132F-65A9-46FD-8EE5-6FD1539A170D}"/>
              </a:ext>
            </a:extLst>
          </p:cNvPr>
          <p:cNvSpPr>
            <a:spLocks noGrp="1"/>
          </p:cNvSpPr>
          <p:nvPr>
            <p:ph type="title"/>
          </p:nvPr>
        </p:nvSpPr>
        <p:spPr>
          <a:xfrm>
            <a:off x="838200" y="2103437"/>
            <a:ext cx="10515600" cy="1325563"/>
          </a:xfrm>
          <a:solidFill>
            <a:schemeClr val="accent5">
              <a:lumMod val="40000"/>
              <a:lumOff val="60000"/>
            </a:schemeClr>
          </a:solidFill>
        </p:spPr>
        <p:txBody>
          <a:bodyPr>
            <a:normAutofit/>
          </a:bodyPr>
          <a:lstStyle/>
          <a:p>
            <a:r>
              <a:rPr lang="en-US" sz="6000" b="1"/>
              <a:t>APPENDICES</a:t>
            </a:r>
          </a:p>
        </p:txBody>
      </p:sp>
    </p:spTree>
    <p:extLst>
      <p:ext uri="{BB962C8B-B14F-4D97-AF65-F5344CB8AC3E}">
        <p14:creationId xmlns:p14="http://schemas.microsoft.com/office/powerpoint/2010/main" val="16780334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30F1D1-F00C-4566-9C1C-FC280C6408C3}"/>
              </a:ext>
            </a:extLst>
          </p:cNvPr>
          <p:cNvSpPr>
            <a:spLocks noGrp="1"/>
          </p:cNvSpPr>
          <p:nvPr>
            <p:ph type="title"/>
          </p:nvPr>
        </p:nvSpPr>
        <p:spPr>
          <a:xfrm>
            <a:off x="499334" y="0"/>
            <a:ext cx="10515600" cy="1325563"/>
          </a:xfrm>
        </p:spPr>
        <p:txBody>
          <a:bodyPr/>
          <a:lstStyle/>
          <a:p>
            <a:r>
              <a:rPr lang="en-US" b="1"/>
              <a:t>DEFINING NUTRITION LEVEL</a:t>
            </a:r>
          </a:p>
        </p:txBody>
      </p:sp>
      <p:sp>
        <p:nvSpPr>
          <p:cNvPr id="13" name="Title 1">
            <a:extLst>
              <a:ext uri="{FF2B5EF4-FFF2-40B4-BE49-F238E27FC236}">
                <a16:creationId xmlns:a16="http://schemas.microsoft.com/office/drawing/2014/main" id="{4F4E115D-8016-4210-8C10-94C38E42D3D7}"/>
              </a:ext>
            </a:extLst>
          </p:cNvPr>
          <p:cNvSpPr txBox="1">
            <a:spLocks/>
          </p:cNvSpPr>
          <p:nvPr/>
        </p:nvSpPr>
        <p:spPr>
          <a:xfrm>
            <a:off x="838200" y="1467416"/>
            <a:ext cx="10805160" cy="47911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600" kern="0">
                <a:solidFill>
                  <a:srgbClr val="000000"/>
                </a:solidFill>
                <a:latin typeface="Calibri"/>
                <a:ea typeface="+mn-ea"/>
                <a:cs typeface="+mn-cs"/>
              </a:rPr>
              <a:t>The variable Nutrition, used in our analyses was developed using the following framework – </a:t>
            </a:r>
          </a:p>
          <a:p>
            <a:endParaRPr lang="en-US" sz="1600" kern="0">
              <a:solidFill>
                <a:srgbClr val="000000"/>
              </a:solidFill>
              <a:latin typeface="Calibri"/>
              <a:ea typeface="+mn-ea"/>
              <a:cs typeface="+mn-cs"/>
            </a:endParaRPr>
          </a:p>
          <a:p>
            <a:r>
              <a:rPr lang="en-US" sz="1600" kern="0">
                <a:solidFill>
                  <a:srgbClr val="000000"/>
                </a:solidFill>
                <a:latin typeface="Calibri"/>
                <a:ea typeface="+mn-ea"/>
                <a:cs typeface="+mn-cs"/>
              </a:rPr>
              <a:t>- We use % Daily Values (DV) as a guide. Daily Values provide the average level of nutrients of a food/product for a person eating 2,000 calories a day. </a:t>
            </a:r>
          </a:p>
          <a:p>
            <a:r>
              <a:rPr lang="en-US" sz="1600" kern="0">
                <a:solidFill>
                  <a:srgbClr val="000000"/>
                </a:solidFill>
                <a:latin typeface="Calibri"/>
                <a:ea typeface="+mn-ea"/>
                <a:cs typeface="+mn-cs"/>
              </a:rPr>
              <a:t>There are 4 levels of nutrition in our analysis: </a:t>
            </a: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endParaRPr lang="en-US" sz="1600" kern="0">
              <a:solidFill>
                <a:srgbClr val="000000"/>
              </a:solidFill>
              <a:latin typeface="Calibri"/>
              <a:ea typeface="+mn-ea"/>
              <a:cs typeface="+mn-cs"/>
            </a:endParaRPr>
          </a:p>
          <a:p>
            <a:r>
              <a:rPr lang="en-US" sz="1600" kern="0">
                <a:solidFill>
                  <a:srgbClr val="000000"/>
                </a:solidFill>
                <a:latin typeface="Calibri"/>
                <a:ea typeface="+mn-ea"/>
                <a:cs typeface="+mn-cs"/>
              </a:rPr>
              <a:t>For the list of Nutrition level for each PRODUCT TYPE, please refer to APPENDIX </a:t>
            </a:r>
          </a:p>
        </p:txBody>
      </p:sp>
      <p:graphicFrame>
        <p:nvGraphicFramePr>
          <p:cNvPr id="2" name="Table 2">
            <a:extLst>
              <a:ext uri="{FF2B5EF4-FFF2-40B4-BE49-F238E27FC236}">
                <a16:creationId xmlns:a16="http://schemas.microsoft.com/office/drawing/2014/main" id="{5C9D2832-C27E-49A7-A6CA-E6B0197C3D51}"/>
              </a:ext>
            </a:extLst>
          </p:cNvPr>
          <p:cNvGraphicFramePr>
            <a:graphicFrameLocks noGrp="1"/>
          </p:cNvGraphicFramePr>
          <p:nvPr/>
        </p:nvGraphicFramePr>
        <p:xfrm>
          <a:off x="1693134" y="3242334"/>
          <a:ext cx="8127999" cy="1854200"/>
        </p:xfrm>
        <a:graphic>
          <a:graphicData uri="http://schemas.openxmlformats.org/drawingml/2006/table">
            <a:tbl>
              <a:tblPr firstRow="1" bandRow="1">
                <a:tableStyleId>{72833802-FEF1-4C79-8D5D-14CF1EAF98D9}</a:tableStyleId>
              </a:tblPr>
              <a:tblGrid>
                <a:gridCol w="2709333">
                  <a:extLst>
                    <a:ext uri="{9D8B030D-6E8A-4147-A177-3AD203B41FA5}">
                      <a16:colId xmlns:a16="http://schemas.microsoft.com/office/drawing/2014/main" val="115534629"/>
                    </a:ext>
                  </a:extLst>
                </a:gridCol>
                <a:gridCol w="2709333">
                  <a:extLst>
                    <a:ext uri="{9D8B030D-6E8A-4147-A177-3AD203B41FA5}">
                      <a16:colId xmlns:a16="http://schemas.microsoft.com/office/drawing/2014/main" val="528286376"/>
                    </a:ext>
                  </a:extLst>
                </a:gridCol>
                <a:gridCol w="2709333">
                  <a:extLst>
                    <a:ext uri="{9D8B030D-6E8A-4147-A177-3AD203B41FA5}">
                      <a16:colId xmlns:a16="http://schemas.microsoft.com/office/drawing/2014/main" val="1243440764"/>
                    </a:ext>
                  </a:extLst>
                </a:gridCol>
              </a:tblGrid>
              <a:tr h="370840">
                <a:tc>
                  <a:txBody>
                    <a:bodyPr/>
                    <a:lstStyle/>
                    <a:p>
                      <a:pPr algn="ctr"/>
                      <a:r>
                        <a:rPr lang="en-US" sz="1600"/>
                        <a:t>NUTRITION LEVEL</a:t>
                      </a:r>
                    </a:p>
                  </a:txBody>
                  <a:tcPr/>
                </a:tc>
                <a:tc>
                  <a:txBody>
                    <a:bodyPr/>
                    <a:lstStyle/>
                    <a:p>
                      <a:pPr algn="ctr"/>
                      <a:r>
                        <a:rPr lang="en-US" sz="1600"/>
                        <a:t>CALORIES</a:t>
                      </a:r>
                    </a:p>
                  </a:txBody>
                  <a:tcPr/>
                </a:tc>
                <a:tc>
                  <a:txBody>
                    <a:bodyPr/>
                    <a:lstStyle/>
                    <a:p>
                      <a:pPr algn="ctr"/>
                      <a:r>
                        <a:rPr lang="en-US" sz="1600"/>
                        <a:t>PROTEIN</a:t>
                      </a:r>
                    </a:p>
                  </a:txBody>
                  <a:tcPr/>
                </a:tc>
                <a:extLst>
                  <a:ext uri="{0D108BD9-81ED-4DB2-BD59-A6C34878D82A}">
                    <a16:rowId xmlns:a16="http://schemas.microsoft.com/office/drawing/2014/main" val="2212531122"/>
                  </a:ext>
                </a:extLst>
              </a:tr>
              <a:tr h="370840">
                <a:tc>
                  <a:txBody>
                    <a:bodyPr/>
                    <a:lstStyle/>
                    <a:p>
                      <a:pPr algn="ctr"/>
                      <a:r>
                        <a:rPr lang="en-US" sz="1600"/>
                        <a:t>Bad</a:t>
                      </a:r>
                    </a:p>
                  </a:txBody>
                  <a:tcPr/>
                </a:tc>
                <a:tc>
                  <a:txBody>
                    <a:bodyPr/>
                    <a:lstStyle/>
                    <a:p>
                      <a:pPr algn="ctr"/>
                      <a:r>
                        <a:rPr lang="en-US" sz="1600"/>
                        <a:t>High (&gt;5%)</a:t>
                      </a:r>
                    </a:p>
                  </a:txBody>
                  <a:tcPr/>
                </a:tc>
                <a:tc>
                  <a:txBody>
                    <a:bodyPr/>
                    <a:lstStyle/>
                    <a:p>
                      <a:pPr algn="ctr"/>
                      <a:r>
                        <a:rPr lang="en-US" sz="1600"/>
                        <a:t>Low (&lt;20%)</a:t>
                      </a:r>
                    </a:p>
                  </a:txBody>
                  <a:tcPr/>
                </a:tc>
                <a:extLst>
                  <a:ext uri="{0D108BD9-81ED-4DB2-BD59-A6C34878D82A}">
                    <a16:rowId xmlns:a16="http://schemas.microsoft.com/office/drawing/2014/main" val="3983198718"/>
                  </a:ext>
                </a:extLst>
              </a:tr>
              <a:tr h="370840">
                <a:tc>
                  <a:txBody>
                    <a:bodyPr/>
                    <a:lstStyle/>
                    <a:p>
                      <a:pPr algn="ctr"/>
                      <a:r>
                        <a:rPr lang="en-US" sz="1600"/>
                        <a:t>Average.High</a:t>
                      </a:r>
                    </a:p>
                  </a:txBody>
                  <a:tcPr/>
                </a:tc>
                <a:tc>
                  <a:txBody>
                    <a:bodyPr/>
                    <a:lstStyle/>
                    <a:p>
                      <a:pPr algn="ctr"/>
                      <a:r>
                        <a:rPr lang="en-US" sz="1600"/>
                        <a:t>High (&gt;5%)</a:t>
                      </a:r>
                    </a:p>
                  </a:txBody>
                  <a:tcPr/>
                </a:tc>
                <a:tc>
                  <a:txBody>
                    <a:bodyPr/>
                    <a:lstStyle/>
                    <a:p>
                      <a:pPr algn="ctr"/>
                      <a:r>
                        <a:rPr lang="en-US" sz="1600"/>
                        <a:t>High (&gt;20%)</a:t>
                      </a:r>
                    </a:p>
                  </a:txBody>
                  <a:tcPr/>
                </a:tc>
                <a:extLst>
                  <a:ext uri="{0D108BD9-81ED-4DB2-BD59-A6C34878D82A}">
                    <a16:rowId xmlns:a16="http://schemas.microsoft.com/office/drawing/2014/main" val="579113668"/>
                  </a:ext>
                </a:extLst>
              </a:tr>
              <a:tr h="370840">
                <a:tc>
                  <a:txBody>
                    <a:bodyPr/>
                    <a:lstStyle/>
                    <a:p>
                      <a:pPr algn="ctr"/>
                      <a:r>
                        <a:rPr lang="en-US" sz="1600"/>
                        <a:t>Average.Low</a:t>
                      </a:r>
                    </a:p>
                  </a:txBody>
                  <a:tcPr/>
                </a:tc>
                <a:tc>
                  <a:txBody>
                    <a:bodyPr/>
                    <a:lstStyle/>
                    <a:p>
                      <a:pPr algn="ctr"/>
                      <a:r>
                        <a:rPr lang="en-US" sz="1600"/>
                        <a:t>Low (&lt;5%)</a:t>
                      </a:r>
                    </a:p>
                  </a:txBody>
                  <a:tcPr/>
                </a:tc>
                <a:tc>
                  <a:txBody>
                    <a:bodyPr/>
                    <a:lstStyle/>
                    <a:p>
                      <a:pPr algn="ctr"/>
                      <a:r>
                        <a:rPr lang="en-US" sz="1600"/>
                        <a:t>Low (&lt;20%)</a:t>
                      </a:r>
                    </a:p>
                  </a:txBody>
                  <a:tcPr/>
                </a:tc>
                <a:extLst>
                  <a:ext uri="{0D108BD9-81ED-4DB2-BD59-A6C34878D82A}">
                    <a16:rowId xmlns:a16="http://schemas.microsoft.com/office/drawing/2014/main" val="1941714324"/>
                  </a:ext>
                </a:extLst>
              </a:tr>
              <a:tr h="370840">
                <a:tc>
                  <a:txBody>
                    <a:bodyPr/>
                    <a:lstStyle/>
                    <a:p>
                      <a:pPr algn="ctr"/>
                      <a:r>
                        <a:rPr lang="en-US" sz="1600"/>
                        <a:t>Good</a:t>
                      </a:r>
                    </a:p>
                  </a:txBody>
                  <a:tcPr/>
                </a:tc>
                <a:tc>
                  <a:txBody>
                    <a:bodyPr/>
                    <a:lstStyle/>
                    <a:p>
                      <a:pPr algn="ctr"/>
                      <a:r>
                        <a:rPr lang="en-US" sz="1600"/>
                        <a:t>Low (&lt;5%)</a:t>
                      </a:r>
                    </a:p>
                  </a:txBody>
                  <a:tcPr/>
                </a:tc>
                <a:tc>
                  <a:txBody>
                    <a:bodyPr/>
                    <a:lstStyle/>
                    <a:p>
                      <a:pPr algn="ctr"/>
                      <a:r>
                        <a:rPr lang="en-US" sz="1600"/>
                        <a:t>High (&gt;20%)</a:t>
                      </a:r>
                    </a:p>
                  </a:txBody>
                  <a:tcPr/>
                </a:tc>
                <a:extLst>
                  <a:ext uri="{0D108BD9-81ED-4DB2-BD59-A6C34878D82A}">
                    <a16:rowId xmlns:a16="http://schemas.microsoft.com/office/drawing/2014/main" val="3736492183"/>
                  </a:ext>
                </a:extLst>
              </a:tr>
            </a:tbl>
          </a:graphicData>
        </a:graphic>
      </p:graphicFrame>
    </p:spTree>
    <p:extLst>
      <p:ext uri="{BB962C8B-B14F-4D97-AF65-F5344CB8AC3E}">
        <p14:creationId xmlns:p14="http://schemas.microsoft.com/office/powerpoint/2010/main" val="2000118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06138233-9B85-41C3-A806-3423B16262A1}"/>
              </a:ext>
            </a:extLst>
          </p:cNvPr>
          <p:cNvCxnSpPr>
            <a:cxnSpLocks/>
          </p:cNvCxnSpPr>
          <p:nvPr/>
        </p:nvCxnSpPr>
        <p:spPr>
          <a:xfrm>
            <a:off x="684017" y="1476099"/>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59718E95-8EAF-4002-97D8-ACEB433A38D0}"/>
              </a:ext>
            </a:extLst>
          </p:cNvPr>
          <p:cNvCxnSpPr>
            <a:cxnSpLocks/>
          </p:cNvCxnSpPr>
          <p:nvPr/>
        </p:nvCxnSpPr>
        <p:spPr>
          <a:xfrm>
            <a:off x="684017" y="2491518"/>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8C4D415-6902-4447-B95A-B86C107FF026}"/>
              </a:ext>
            </a:extLst>
          </p:cNvPr>
          <p:cNvCxnSpPr>
            <a:cxnSpLocks/>
          </p:cNvCxnSpPr>
          <p:nvPr/>
        </p:nvCxnSpPr>
        <p:spPr>
          <a:xfrm>
            <a:off x="684017" y="3506937"/>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A04A785A-96D6-4903-BAB2-051777533BFA}"/>
              </a:ext>
            </a:extLst>
          </p:cNvPr>
          <p:cNvCxnSpPr>
            <a:cxnSpLocks/>
          </p:cNvCxnSpPr>
          <p:nvPr/>
        </p:nvCxnSpPr>
        <p:spPr>
          <a:xfrm>
            <a:off x="684017" y="4522356"/>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67AA1C4-7978-4D8D-AADD-551CCCAB9893}"/>
              </a:ext>
            </a:extLst>
          </p:cNvPr>
          <p:cNvCxnSpPr>
            <a:cxnSpLocks/>
          </p:cNvCxnSpPr>
          <p:nvPr/>
        </p:nvCxnSpPr>
        <p:spPr>
          <a:xfrm>
            <a:off x="684017" y="5537775"/>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D3F0B658-884D-473D-B3AA-D5FB3E050B27}"/>
              </a:ext>
            </a:extLst>
          </p:cNvPr>
          <p:cNvSpPr>
            <a:spLocks noChangeAspect="1"/>
          </p:cNvSpPr>
          <p:nvPr/>
        </p:nvSpPr>
        <p:spPr>
          <a:xfrm>
            <a:off x="684017" y="1720271"/>
            <a:ext cx="527076" cy="52707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a:ea typeface="+mn-ea"/>
                <a:cs typeface="+mn-cs"/>
              </a:rPr>
              <a:t>1</a:t>
            </a:r>
          </a:p>
        </p:txBody>
      </p:sp>
      <p:sp>
        <p:nvSpPr>
          <p:cNvPr id="11" name="Oval 10">
            <a:extLst>
              <a:ext uri="{FF2B5EF4-FFF2-40B4-BE49-F238E27FC236}">
                <a16:creationId xmlns:a16="http://schemas.microsoft.com/office/drawing/2014/main" id="{AD4792F5-D85E-4045-9CA8-89EDA84D3147}"/>
              </a:ext>
            </a:extLst>
          </p:cNvPr>
          <p:cNvSpPr>
            <a:spLocks noChangeAspect="1"/>
          </p:cNvSpPr>
          <p:nvPr/>
        </p:nvSpPr>
        <p:spPr>
          <a:xfrm>
            <a:off x="684017" y="2735690"/>
            <a:ext cx="527076" cy="5270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a:ea typeface="+mn-ea"/>
                <a:cs typeface="+mn-cs"/>
              </a:rPr>
              <a:t>2</a:t>
            </a:r>
          </a:p>
        </p:txBody>
      </p:sp>
      <p:sp>
        <p:nvSpPr>
          <p:cNvPr id="12" name="Oval 11">
            <a:extLst>
              <a:ext uri="{FF2B5EF4-FFF2-40B4-BE49-F238E27FC236}">
                <a16:creationId xmlns:a16="http://schemas.microsoft.com/office/drawing/2014/main" id="{899AB9AB-47A7-448E-BB46-0CA9F517A6A4}"/>
              </a:ext>
            </a:extLst>
          </p:cNvPr>
          <p:cNvSpPr>
            <a:spLocks noChangeAspect="1"/>
          </p:cNvSpPr>
          <p:nvPr/>
        </p:nvSpPr>
        <p:spPr>
          <a:xfrm>
            <a:off x="684017" y="3751109"/>
            <a:ext cx="527076" cy="5270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a:ea typeface="+mn-ea"/>
                <a:cs typeface="+mn-cs"/>
              </a:rPr>
              <a:t>3</a:t>
            </a:r>
          </a:p>
        </p:txBody>
      </p:sp>
      <p:sp>
        <p:nvSpPr>
          <p:cNvPr id="13" name="Oval 12">
            <a:extLst>
              <a:ext uri="{FF2B5EF4-FFF2-40B4-BE49-F238E27FC236}">
                <a16:creationId xmlns:a16="http://schemas.microsoft.com/office/drawing/2014/main" id="{60823C3C-059B-46FB-9DC9-425076F419EB}"/>
              </a:ext>
            </a:extLst>
          </p:cNvPr>
          <p:cNvSpPr>
            <a:spLocks noChangeAspect="1"/>
          </p:cNvSpPr>
          <p:nvPr/>
        </p:nvSpPr>
        <p:spPr>
          <a:xfrm>
            <a:off x="684017" y="4766528"/>
            <a:ext cx="527076" cy="5270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a:ea typeface="+mn-ea"/>
                <a:cs typeface="+mn-cs"/>
              </a:rPr>
              <a:t>4</a:t>
            </a:r>
          </a:p>
        </p:txBody>
      </p:sp>
      <p:sp>
        <p:nvSpPr>
          <p:cNvPr id="15" name="Rectangle 14">
            <a:extLst>
              <a:ext uri="{FF2B5EF4-FFF2-40B4-BE49-F238E27FC236}">
                <a16:creationId xmlns:a16="http://schemas.microsoft.com/office/drawing/2014/main" id="{C7EE9C08-DAA6-4470-8FD1-EE2DD0048E7A}"/>
              </a:ext>
            </a:extLst>
          </p:cNvPr>
          <p:cNvSpPr/>
          <p:nvPr/>
        </p:nvSpPr>
        <p:spPr>
          <a:xfrm>
            <a:off x="1353036" y="1476099"/>
            <a:ext cx="7885611"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FROZEN MEALS</a:t>
            </a:r>
            <a:r>
              <a:rPr kumimoji="0" lang="en-US" sz="1800" b="0" i="0" u="none" strike="noStrike" kern="1200" cap="none" spc="0" normalizeH="0" baseline="0" noProof="0" dirty="0">
                <a:ln>
                  <a:noFill/>
                </a:ln>
                <a:solidFill>
                  <a:prstClr val="black"/>
                </a:solidFill>
                <a:effectLst/>
                <a:uLnTx/>
                <a:uFillTx/>
                <a:latin typeface="Calibri"/>
                <a:ea typeface="+mn-ea"/>
                <a:cs typeface="+mn-cs"/>
              </a:rPr>
              <a:t> – Important notes/ Sales pattern/ Price elasticity/ Flavor &amp; Nutrition preference / Regional factor / Supporting Analysis</a:t>
            </a:r>
          </a:p>
        </p:txBody>
      </p:sp>
      <p:sp>
        <p:nvSpPr>
          <p:cNvPr id="16" name="Rectangle 15">
            <a:extLst>
              <a:ext uri="{FF2B5EF4-FFF2-40B4-BE49-F238E27FC236}">
                <a16:creationId xmlns:a16="http://schemas.microsoft.com/office/drawing/2014/main" id="{140AE42D-E58A-4628-A761-03D262C1BBA0}"/>
              </a:ext>
            </a:extLst>
          </p:cNvPr>
          <p:cNvSpPr/>
          <p:nvPr/>
        </p:nvSpPr>
        <p:spPr>
          <a:xfrm>
            <a:off x="1353036" y="2494467"/>
            <a:ext cx="7885611"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a:ea typeface="+mn-ea"/>
                <a:cs typeface="+mn-cs"/>
              </a:rPr>
              <a:t>FROZEN VEGGIES</a:t>
            </a:r>
            <a:r>
              <a:rPr kumimoji="0" lang="en-US" sz="1800" b="0" i="0" u="none" strike="noStrike" kern="1200" cap="none" spc="0" normalizeH="0" baseline="0" noProof="0" dirty="0">
                <a:ln>
                  <a:noFill/>
                </a:ln>
                <a:solidFill>
                  <a:prstClr val="black"/>
                </a:solidFill>
                <a:effectLst/>
                <a:uLnTx/>
                <a:uFillTx/>
                <a:latin typeface="Calibri"/>
                <a:ea typeface="+mn-ea"/>
                <a:cs typeface="+mn-cs"/>
              </a:rPr>
              <a:t>– </a:t>
            </a:r>
            <a:r>
              <a:rPr lang="en-US" dirty="0">
                <a:solidFill>
                  <a:prstClr val="black"/>
                </a:solidFill>
                <a:latin typeface="Calibri"/>
              </a:rPr>
              <a:t>K</a:t>
            </a:r>
            <a:r>
              <a:rPr kumimoji="0" lang="en-US" sz="1800" b="0" i="0" u="none" strike="noStrike" kern="1200" cap="none" spc="0" normalizeH="0" baseline="0" noProof="0" dirty="0" err="1">
                <a:ln>
                  <a:noFill/>
                </a:ln>
                <a:solidFill>
                  <a:prstClr val="black"/>
                </a:solidFill>
                <a:effectLst/>
                <a:uLnTx/>
                <a:uFillTx/>
                <a:latin typeface="Calibri"/>
                <a:ea typeface="+mn-ea"/>
                <a:cs typeface="+mn-cs"/>
              </a:rPr>
              <a:t>ey</a:t>
            </a:r>
            <a:r>
              <a:rPr kumimoji="0" lang="en-US" sz="1800" b="0" i="0" u="none" strike="noStrike" kern="1200" cap="none" spc="0" normalizeH="0" baseline="0" noProof="0" dirty="0">
                <a:ln>
                  <a:noFill/>
                </a:ln>
                <a:solidFill>
                  <a:prstClr val="black"/>
                </a:solidFill>
                <a:effectLst/>
                <a:uLnTx/>
                <a:uFillTx/>
                <a:latin typeface="Calibri"/>
                <a:ea typeface="+mn-ea"/>
                <a:cs typeface="+mn-cs"/>
              </a:rPr>
              <a:t> findings</a:t>
            </a:r>
          </a:p>
        </p:txBody>
      </p:sp>
      <p:sp>
        <p:nvSpPr>
          <p:cNvPr id="17" name="Rectangle 16">
            <a:extLst>
              <a:ext uri="{FF2B5EF4-FFF2-40B4-BE49-F238E27FC236}">
                <a16:creationId xmlns:a16="http://schemas.microsoft.com/office/drawing/2014/main" id="{07347D45-BD6C-49A5-B5F2-688A203BB707}"/>
              </a:ext>
            </a:extLst>
          </p:cNvPr>
          <p:cNvSpPr/>
          <p:nvPr/>
        </p:nvSpPr>
        <p:spPr>
          <a:xfrm>
            <a:off x="1353036" y="3512835"/>
            <a:ext cx="7885611"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prstClr val="black"/>
                </a:solidFill>
                <a:latin typeface="Calibri"/>
              </a:rPr>
              <a:t>POPCORN</a:t>
            </a:r>
            <a:r>
              <a:rPr lang="en-US" dirty="0">
                <a:solidFill>
                  <a:prstClr val="black"/>
                </a:solidFill>
                <a:latin typeface="Calibri"/>
              </a:rPr>
              <a:t> </a:t>
            </a:r>
            <a:r>
              <a:rPr kumimoji="0" lang="en-US" sz="1800" b="0" i="0" u="none" strike="noStrike" kern="1200" cap="none" spc="0" normalizeH="0" baseline="0" noProof="0" dirty="0">
                <a:ln>
                  <a:noFill/>
                </a:ln>
                <a:solidFill>
                  <a:prstClr val="black"/>
                </a:solidFill>
                <a:effectLst/>
                <a:uLnTx/>
                <a:uFillTx/>
                <a:latin typeface="Calibri"/>
                <a:ea typeface="+mn-ea"/>
                <a:cs typeface="+mn-cs"/>
              </a:rPr>
              <a:t>– </a:t>
            </a:r>
            <a:r>
              <a:rPr lang="en-US" dirty="0">
                <a:solidFill>
                  <a:prstClr val="black"/>
                </a:solidFill>
                <a:latin typeface="Calibri"/>
              </a:rPr>
              <a:t>K</a:t>
            </a:r>
            <a:r>
              <a:rPr kumimoji="0" lang="en-US" sz="1800" b="0" i="0" u="none" strike="noStrike" kern="1200" cap="none" spc="0" normalizeH="0" baseline="0" noProof="0" dirty="0" err="1">
                <a:ln>
                  <a:noFill/>
                </a:ln>
                <a:solidFill>
                  <a:prstClr val="black"/>
                </a:solidFill>
                <a:effectLst/>
                <a:uLnTx/>
                <a:uFillTx/>
                <a:latin typeface="Calibri"/>
                <a:ea typeface="+mn-ea"/>
                <a:cs typeface="+mn-cs"/>
              </a:rPr>
              <a:t>ey</a:t>
            </a:r>
            <a:r>
              <a:rPr kumimoji="0" lang="en-US" sz="1800" b="0" i="0" u="none" strike="noStrike" kern="1200" cap="none" spc="0" normalizeH="0" baseline="0" noProof="0" dirty="0">
                <a:ln>
                  <a:noFill/>
                </a:ln>
                <a:solidFill>
                  <a:prstClr val="black"/>
                </a:solidFill>
                <a:effectLst/>
                <a:uLnTx/>
                <a:uFillTx/>
                <a:latin typeface="Calibri"/>
                <a:ea typeface="+mn-ea"/>
                <a:cs typeface="+mn-cs"/>
              </a:rPr>
              <a:t> findings</a:t>
            </a:r>
          </a:p>
        </p:txBody>
      </p:sp>
      <p:sp>
        <p:nvSpPr>
          <p:cNvPr id="18" name="Rectangle 17">
            <a:extLst>
              <a:ext uri="{FF2B5EF4-FFF2-40B4-BE49-F238E27FC236}">
                <a16:creationId xmlns:a16="http://schemas.microsoft.com/office/drawing/2014/main" id="{B09F26DF-9435-4371-B083-A2352F3A52E2}"/>
              </a:ext>
            </a:extLst>
          </p:cNvPr>
          <p:cNvSpPr/>
          <p:nvPr/>
        </p:nvSpPr>
        <p:spPr>
          <a:xfrm>
            <a:off x="1353036" y="4531203"/>
            <a:ext cx="7885611"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Marketing Strategy – Recommendations</a:t>
            </a:r>
          </a:p>
        </p:txBody>
      </p:sp>
      <p:sp>
        <p:nvSpPr>
          <p:cNvPr id="21" name="Title 1">
            <a:extLst>
              <a:ext uri="{FF2B5EF4-FFF2-40B4-BE49-F238E27FC236}">
                <a16:creationId xmlns:a16="http://schemas.microsoft.com/office/drawing/2014/main" id="{684B06E6-B949-4D33-B051-775EAE500422}"/>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PROJECT OVERVIEW</a:t>
            </a:r>
          </a:p>
        </p:txBody>
      </p:sp>
    </p:spTree>
    <p:extLst>
      <p:ext uri="{BB962C8B-B14F-4D97-AF65-F5344CB8AC3E}">
        <p14:creationId xmlns:p14="http://schemas.microsoft.com/office/powerpoint/2010/main" val="5900287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751D794-02CC-446E-B83E-3252069C3B6A}"/>
              </a:ext>
            </a:extLst>
          </p:cNvPr>
          <p:cNvSpPr>
            <a:spLocks noGrp="1"/>
          </p:cNvSpPr>
          <p:nvPr>
            <p:ph type="title"/>
          </p:nvPr>
        </p:nvSpPr>
        <p:spPr>
          <a:xfrm>
            <a:off x="756920" y="549791"/>
            <a:ext cx="10515600" cy="671195"/>
          </a:xfrm>
        </p:spPr>
        <p:txBody>
          <a:bodyPr>
            <a:normAutofit/>
          </a:bodyPr>
          <a:lstStyle/>
          <a:p>
            <a:r>
              <a:rPr lang="en-US" sz="2400" b="1"/>
              <a:t>1. Reference list of Product type groups – FROZEN MEALS</a:t>
            </a:r>
          </a:p>
        </p:txBody>
      </p:sp>
      <p:pic>
        <p:nvPicPr>
          <p:cNvPr id="5" name="Picture 4">
            <a:extLst>
              <a:ext uri="{FF2B5EF4-FFF2-40B4-BE49-F238E27FC236}">
                <a16:creationId xmlns:a16="http://schemas.microsoft.com/office/drawing/2014/main" id="{55AEF05C-1274-41B1-B229-826739CFBC49}"/>
              </a:ext>
            </a:extLst>
          </p:cNvPr>
          <p:cNvPicPr>
            <a:picLocks noChangeAspect="1"/>
          </p:cNvPicPr>
          <p:nvPr/>
        </p:nvPicPr>
        <p:blipFill>
          <a:blip r:embed="rId2"/>
          <a:stretch>
            <a:fillRect/>
          </a:stretch>
        </p:blipFill>
        <p:spPr>
          <a:xfrm>
            <a:off x="919480" y="1220986"/>
            <a:ext cx="6927850" cy="5168900"/>
          </a:xfrm>
          <a:prstGeom prst="rect">
            <a:avLst/>
          </a:prstGeom>
        </p:spPr>
      </p:pic>
    </p:spTree>
    <p:extLst>
      <p:ext uri="{BB962C8B-B14F-4D97-AF65-F5344CB8AC3E}">
        <p14:creationId xmlns:p14="http://schemas.microsoft.com/office/powerpoint/2010/main" val="27575231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751D794-02CC-446E-B83E-3252069C3B6A}"/>
              </a:ext>
            </a:extLst>
          </p:cNvPr>
          <p:cNvSpPr>
            <a:spLocks noGrp="1"/>
          </p:cNvSpPr>
          <p:nvPr>
            <p:ph type="title"/>
          </p:nvPr>
        </p:nvSpPr>
        <p:spPr>
          <a:xfrm>
            <a:off x="756920" y="549791"/>
            <a:ext cx="10515600" cy="671195"/>
          </a:xfrm>
        </p:spPr>
        <p:txBody>
          <a:bodyPr>
            <a:normAutofit/>
          </a:bodyPr>
          <a:lstStyle/>
          <a:p>
            <a:r>
              <a:rPr lang="en-US" sz="2400" b="1"/>
              <a:t>2. PRODUCT TYPE &amp; NUTRITION LEVEL – FROZEN MEALS</a:t>
            </a:r>
          </a:p>
        </p:txBody>
      </p:sp>
      <p:pic>
        <p:nvPicPr>
          <p:cNvPr id="6" name="Picture 5">
            <a:extLst>
              <a:ext uri="{FF2B5EF4-FFF2-40B4-BE49-F238E27FC236}">
                <a16:creationId xmlns:a16="http://schemas.microsoft.com/office/drawing/2014/main" id="{FF2211BC-47AD-44D4-A29C-23E03054F3F5}"/>
              </a:ext>
            </a:extLst>
          </p:cNvPr>
          <p:cNvPicPr>
            <a:picLocks noChangeAspect="1"/>
          </p:cNvPicPr>
          <p:nvPr/>
        </p:nvPicPr>
        <p:blipFill>
          <a:blip r:embed="rId2"/>
          <a:stretch>
            <a:fillRect/>
          </a:stretch>
        </p:blipFill>
        <p:spPr>
          <a:xfrm>
            <a:off x="931713" y="1227577"/>
            <a:ext cx="9680864" cy="5374409"/>
          </a:xfrm>
          <a:prstGeom prst="rect">
            <a:avLst/>
          </a:prstGeom>
        </p:spPr>
      </p:pic>
    </p:spTree>
    <p:extLst>
      <p:ext uri="{BB962C8B-B14F-4D97-AF65-F5344CB8AC3E}">
        <p14:creationId xmlns:p14="http://schemas.microsoft.com/office/powerpoint/2010/main" val="36087838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766A6BA-363E-472A-8500-6FB5EC170289}"/>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b="1" kern="1200">
                <a:solidFill>
                  <a:schemeClr val="tx1"/>
                </a:solidFill>
                <a:latin typeface="+mj-lt"/>
                <a:ea typeface="+mj-ea"/>
                <a:cs typeface="+mj-cs"/>
              </a:rPr>
              <a:t>THANK YOU!</a:t>
            </a:r>
          </a:p>
        </p:txBody>
      </p:sp>
      <p:sp>
        <p:nvSpPr>
          <p:cNvPr id="13"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1879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AF132F-65A9-46FD-8EE5-6FD1539A170D}"/>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b="1" kern="1200">
                <a:solidFill>
                  <a:schemeClr val="tx1"/>
                </a:solidFill>
                <a:latin typeface="+mj-lt"/>
                <a:ea typeface="+mj-ea"/>
                <a:cs typeface="+mj-cs"/>
              </a:rPr>
              <a:t>FROZEN MEALS</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C020876-70C9-4CDE-A0E1-7738FA5F4399}"/>
              </a:ext>
            </a:extLst>
          </p:cNvPr>
          <p:cNvPicPr>
            <a:picLocks noChangeAspect="1"/>
          </p:cNvPicPr>
          <p:nvPr/>
        </p:nvPicPr>
        <p:blipFill>
          <a:blip r:embed="rId2"/>
          <a:stretch>
            <a:fillRect/>
          </a:stretch>
        </p:blipFill>
        <p:spPr>
          <a:xfrm>
            <a:off x="4654296" y="1007406"/>
            <a:ext cx="7214616" cy="4815756"/>
          </a:xfrm>
          <a:prstGeom prst="rect">
            <a:avLst/>
          </a:prstGeom>
        </p:spPr>
      </p:pic>
    </p:spTree>
    <p:extLst>
      <p:ext uri="{BB962C8B-B14F-4D97-AF65-F5344CB8AC3E}">
        <p14:creationId xmlns:p14="http://schemas.microsoft.com/office/powerpoint/2010/main" val="4284032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EE17F03C-022B-454C-B5F6-BBFB36440E82}"/>
              </a:ext>
            </a:extLst>
          </p:cNvPr>
          <p:cNvCxnSpPr>
            <a:cxnSpLocks/>
          </p:cNvCxnSpPr>
          <p:nvPr/>
        </p:nvCxnSpPr>
        <p:spPr>
          <a:xfrm>
            <a:off x="684017" y="1476099"/>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B8DA0BF-9B6F-4784-85E6-63B8ED76233C}"/>
              </a:ext>
            </a:extLst>
          </p:cNvPr>
          <p:cNvCxnSpPr>
            <a:cxnSpLocks/>
          </p:cNvCxnSpPr>
          <p:nvPr/>
        </p:nvCxnSpPr>
        <p:spPr>
          <a:xfrm>
            <a:off x="684017" y="2491518"/>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10E9866E-EE12-47DD-9E55-0123C08813C5}"/>
              </a:ext>
            </a:extLst>
          </p:cNvPr>
          <p:cNvCxnSpPr>
            <a:cxnSpLocks/>
          </p:cNvCxnSpPr>
          <p:nvPr/>
        </p:nvCxnSpPr>
        <p:spPr>
          <a:xfrm>
            <a:off x="684017" y="3506937"/>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F141B7F-D321-4382-B30A-08BDCF09DA2A}"/>
              </a:ext>
            </a:extLst>
          </p:cNvPr>
          <p:cNvCxnSpPr>
            <a:cxnSpLocks/>
          </p:cNvCxnSpPr>
          <p:nvPr/>
        </p:nvCxnSpPr>
        <p:spPr>
          <a:xfrm>
            <a:off x="684017" y="4522356"/>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E1C5448-F556-4AE0-A3C4-A8E0078F92CD}"/>
              </a:ext>
            </a:extLst>
          </p:cNvPr>
          <p:cNvCxnSpPr>
            <a:cxnSpLocks/>
          </p:cNvCxnSpPr>
          <p:nvPr/>
        </p:nvCxnSpPr>
        <p:spPr>
          <a:xfrm>
            <a:off x="684017" y="5537775"/>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CFF675F-6558-44CE-B95A-CB893D87CE4D}"/>
              </a:ext>
            </a:extLst>
          </p:cNvPr>
          <p:cNvCxnSpPr>
            <a:cxnSpLocks/>
          </p:cNvCxnSpPr>
          <p:nvPr/>
        </p:nvCxnSpPr>
        <p:spPr>
          <a:xfrm>
            <a:off x="684017" y="6553196"/>
            <a:ext cx="8578772"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ABE70512-B837-4841-B763-AD2A4A527D12}"/>
              </a:ext>
            </a:extLst>
          </p:cNvPr>
          <p:cNvSpPr>
            <a:spLocks noChangeAspect="1"/>
          </p:cNvSpPr>
          <p:nvPr/>
        </p:nvSpPr>
        <p:spPr>
          <a:xfrm>
            <a:off x="684017" y="1720271"/>
            <a:ext cx="527076" cy="52707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a:ea typeface="+mn-ea"/>
                <a:cs typeface="+mn-cs"/>
              </a:rPr>
              <a:t>1</a:t>
            </a:r>
          </a:p>
        </p:txBody>
      </p:sp>
      <p:sp>
        <p:nvSpPr>
          <p:cNvPr id="22" name="Oval 21">
            <a:extLst>
              <a:ext uri="{FF2B5EF4-FFF2-40B4-BE49-F238E27FC236}">
                <a16:creationId xmlns:a16="http://schemas.microsoft.com/office/drawing/2014/main" id="{D163A847-C07E-4439-80EF-7DDD7DE8FFF0}"/>
              </a:ext>
            </a:extLst>
          </p:cNvPr>
          <p:cNvSpPr>
            <a:spLocks noChangeAspect="1"/>
          </p:cNvSpPr>
          <p:nvPr/>
        </p:nvSpPr>
        <p:spPr>
          <a:xfrm>
            <a:off x="684017" y="2735690"/>
            <a:ext cx="527076" cy="52707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a:ea typeface="+mn-ea"/>
                <a:cs typeface="+mn-cs"/>
              </a:rPr>
              <a:t>2</a:t>
            </a:r>
          </a:p>
        </p:txBody>
      </p:sp>
      <p:sp>
        <p:nvSpPr>
          <p:cNvPr id="23" name="Oval 22">
            <a:extLst>
              <a:ext uri="{FF2B5EF4-FFF2-40B4-BE49-F238E27FC236}">
                <a16:creationId xmlns:a16="http://schemas.microsoft.com/office/drawing/2014/main" id="{260537BF-925E-4370-A915-B50E23DC30A7}"/>
              </a:ext>
            </a:extLst>
          </p:cNvPr>
          <p:cNvSpPr>
            <a:spLocks noChangeAspect="1"/>
          </p:cNvSpPr>
          <p:nvPr/>
        </p:nvSpPr>
        <p:spPr>
          <a:xfrm>
            <a:off x="684017" y="3751109"/>
            <a:ext cx="527076" cy="5270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a:ea typeface="+mn-ea"/>
                <a:cs typeface="+mn-cs"/>
              </a:rPr>
              <a:t>3</a:t>
            </a:r>
          </a:p>
        </p:txBody>
      </p:sp>
      <p:sp>
        <p:nvSpPr>
          <p:cNvPr id="24" name="Oval 23">
            <a:extLst>
              <a:ext uri="{FF2B5EF4-FFF2-40B4-BE49-F238E27FC236}">
                <a16:creationId xmlns:a16="http://schemas.microsoft.com/office/drawing/2014/main" id="{8D8FB372-BB7C-4A39-BE0A-5D7DF9B17294}"/>
              </a:ext>
            </a:extLst>
          </p:cNvPr>
          <p:cNvSpPr>
            <a:spLocks noChangeAspect="1"/>
          </p:cNvSpPr>
          <p:nvPr/>
        </p:nvSpPr>
        <p:spPr>
          <a:xfrm>
            <a:off x="684017" y="4766528"/>
            <a:ext cx="527076" cy="5270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a:ea typeface="+mn-ea"/>
                <a:cs typeface="+mn-cs"/>
              </a:rPr>
              <a:t>4</a:t>
            </a:r>
          </a:p>
        </p:txBody>
      </p:sp>
      <p:sp>
        <p:nvSpPr>
          <p:cNvPr id="25" name="Oval 24">
            <a:extLst>
              <a:ext uri="{FF2B5EF4-FFF2-40B4-BE49-F238E27FC236}">
                <a16:creationId xmlns:a16="http://schemas.microsoft.com/office/drawing/2014/main" id="{FD79778B-4228-4998-84CE-772CB84ED757}"/>
              </a:ext>
            </a:extLst>
          </p:cNvPr>
          <p:cNvSpPr>
            <a:spLocks noChangeAspect="1"/>
          </p:cNvSpPr>
          <p:nvPr/>
        </p:nvSpPr>
        <p:spPr>
          <a:xfrm>
            <a:off x="684017" y="5781947"/>
            <a:ext cx="527076" cy="52707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Calibri"/>
                <a:ea typeface="+mn-ea"/>
                <a:cs typeface="+mn-cs"/>
              </a:rPr>
              <a:t>5</a:t>
            </a:r>
          </a:p>
        </p:txBody>
      </p:sp>
      <p:sp>
        <p:nvSpPr>
          <p:cNvPr id="26" name="Rectangle 25">
            <a:extLst>
              <a:ext uri="{FF2B5EF4-FFF2-40B4-BE49-F238E27FC236}">
                <a16:creationId xmlns:a16="http://schemas.microsoft.com/office/drawing/2014/main" id="{C0193AD4-F943-48F0-BB20-1A1068425AE6}"/>
              </a:ext>
            </a:extLst>
          </p:cNvPr>
          <p:cNvSpPr/>
          <p:nvPr/>
        </p:nvSpPr>
        <p:spPr>
          <a:xfrm>
            <a:off x="1353035" y="1476099"/>
            <a:ext cx="10154947"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YEAR</a:t>
            </a:r>
            <a:r>
              <a:rPr kumimoji="0" lang="en-US" sz="1800" b="1" i="0" u="none" strike="noStrike" kern="1200" cap="none" spc="0" normalizeH="0" baseline="0" noProof="0" dirty="0">
                <a:ln>
                  <a:noFill/>
                </a:ln>
                <a:solidFill>
                  <a:prstClr val="black"/>
                </a:solidFill>
                <a:effectLst/>
                <a:uLnTx/>
                <a:uFillTx/>
                <a:latin typeface="Calibri"/>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i="0" u="none" strike="noStrike" kern="1200" cap="none" spc="0" normalizeH="0" baseline="0" noProof="0" dirty="0">
                <a:ln>
                  <a:noFill/>
                </a:ln>
                <a:solidFill>
                  <a:prstClr val="black"/>
                </a:solidFill>
                <a:effectLst/>
                <a:uLnTx/>
                <a:uFillTx/>
                <a:latin typeface="Calibri"/>
                <a:ea typeface="+mn-ea"/>
                <a:cs typeface="+mn-cs"/>
              </a:rPr>
              <a:t>We perform our analysis based on monthly basic. Therefore, we </a:t>
            </a:r>
            <a:r>
              <a:rPr lang="en-US" sz="1400" dirty="0">
                <a:solidFill>
                  <a:prstClr val="black"/>
                </a:solidFill>
                <a:latin typeface="Calibri"/>
              </a:rPr>
              <a:t>eliminated all data points in Dec 2017 due to the lack of information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i="0" u="none" strike="noStrike" kern="1200" cap="none" spc="0" normalizeH="0" baseline="0" noProof="0" dirty="0">
                <a:ln>
                  <a:noFill/>
                </a:ln>
                <a:solidFill>
                  <a:prstClr val="black"/>
                </a:solidFill>
                <a:effectLst/>
                <a:uLnTx/>
                <a:uFillTx/>
                <a:latin typeface="Calibri"/>
                <a:ea typeface="+mn-ea"/>
                <a:cs typeface="+mn-cs"/>
              </a:rPr>
              <a:t>Fu</a:t>
            </a:r>
            <a:r>
              <a:rPr lang="en-US" sz="1400" dirty="0" err="1">
                <a:solidFill>
                  <a:prstClr val="black"/>
                </a:solidFill>
                <a:latin typeface="Calibri"/>
              </a:rPr>
              <a:t>rther</a:t>
            </a:r>
            <a:r>
              <a:rPr lang="en-US" sz="1400" dirty="0">
                <a:solidFill>
                  <a:prstClr val="black"/>
                </a:solidFill>
                <a:latin typeface="Calibri"/>
              </a:rPr>
              <a:t>, all data between Jan 2018 and Feb 2019 is considered as the “Pre-COVID” period, and all data thereafter as “During COVID”</a:t>
            </a:r>
            <a:r>
              <a:rPr kumimoji="0" lang="en-US" sz="1400" b="1" i="0" u="none" strike="noStrike" kern="1200" cap="none" spc="0" normalizeH="0" baseline="0" noProof="0" dirty="0">
                <a:ln>
                  <a:noFill/>
                </a:ln>
                <a:solidFill>
                  <a:prstClr val="black"/>
                </a:solidFill>
                <a:effectLst/>
                <a:uLnTx/>
                <a:uFillTx/>
                <a:latin typeface="Calibri"/>
                <a:ea typeface="+mn-ea"/>
                <a:cs typeface="+mn-cs"/>
              </a:rPr>
              <a:t> </a:t>
            </a:r>
          </a:p>
        </p:txBody>
      </p:sp>
      <p:sp>
        <p:nvSpPr>
          <p:cNvPr id="27" name="Rectangle 26">
            <a:extLst>
              <a:ext uri="{FF2B5EF4-FFF2-40B4-BE49-F238E27FC236}">
                <a16:creationId xmlns:a16="http://schemas.microsoft.com/office/drawing/2014/main" id="{D226B728-6495-406B-B72D-24CDE5FFE0CE}"/>
              </a:ext>
            </a:extLst>
          </p:cNvPr>
          <p:cNvSpPr/>
          <p:nvPr/>
        </p:nvSpPr>
        <p:spPr>
          <a:xfrm>
            <a:off x="1353035" y="2494467"/>
            <a:ext cx="10154946"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prstClr val="black"/>
                </a:solidFill>
                <a:latin typeface="Calibri"/>
              </a:rPr>
              <a:t>PRODUCT  TYPE: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The FROZEN MEALS master data set consists of 74 product types that we further categorize into 18 core product groups based on the same characters of each product types. Please refer to APPENDIX 1 for the details.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Of the 18 product groups, the top 5 account for over 95% of the sales. These 5 groups have been the primary focus of our analyses</a:t>
            </a:r>
            <a:endParaRPr kumimoji="0" lang="en-US" sz="1400" i="0" u="none" strike="noStrike" kern="1200" cap="none" spc="0" normalizeH="0" baseline="0" noProof="0" dirty="0">
              <a:ln>
                <a:noFill/>
              </a:ln>
              <a:solidFill>
                <a:prstClr val="black"/>
              </a:solidFill>
              <a:effectLst/>
              <a:uLnTx/>
              <a:uFillTx/>
              <a:latin typeface="Calibri"/>
              <a:ea typeface="+mn-ea"/>
              <a:cs typeface="+mn-cs"/>
            </a:endParaRPr>
          </a:p>
        </p:txBody>
      </p:sp>
      <p:sp>
        <p:nvSpPr>
          <p:cNvPr id="28" name="Rectangle 27">
            <a:extLst>
              <a:ext uri="{FF2B5EF4-FFF2-40B4-BE49-F238E27FC236}">
                <a16:creationId xmlns:a16="http://schemas.microsoft.com/office/drawing/2014/main" id="{4B7027FF-63DD-4E1B-89F3-DDF7B13094FA}"/>
              </a:ext>
            </a:extLst>
          </p:cNvPr>
          <p:cNvSpPr/>
          <p:nvPr/>
        </p:nvSpPr>
        <p:spPr>
          <a:xfrm>
            <a:off x="1353035" y="3512835"/>
            <a:ext cx="9849585"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prstClr val="black"/>
                </a:solidFill>
                <a:latin typeface="Calibri"/>
              </a:rPr>
              <a:t>NUTRITION:</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In order to examine if consumer behavior can be explained by the nutritional value of products, we add a new variable, nutrition level to the dataset. This variable was considered specifically catering to Conagra’s emphasis on nutritious food options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Each product type was assigned to one of 4 Nutrition groups. For the detail, please refer to APPENDIX 2.</a:t>
            </a:r>
            <a:endParaRPr kumimoji="0" lang="en-US" sz="1400" i="0" u="none" strike="noStrike" kern="1200" cap="none" spc="0" normalizeH="0" baseline="0" noProof="0" dirty="0">
              <a:ln>
                <a:noFill/>
              </a:ln>
              <a:solidFill>
                <a:prstClr val="black"/>
              </a:solidFill>
              <a:effectLst/>
              <a:uLnTx/>
              <a:uFillTx/>
              <a:latin typeface="Calibri"/>
              <a:ea typeface="+mn-ea"/>
              <a:cs typeface="+mn-cs"/>
            </a:endParaRPr>
          </a:p>
        </p:txBody>
      </p:sp>
      <p:sp>
        <p:nvSpPr>
          <p:cNvPr id="29" name="Rectangle 28">
            <a:extLst>
              <a:ext uri="{FF2B5EF4-FFF2-40B4-BE49-F238E27FC236}">
                <a16:creationId xmlns:a16="http://schemas.microsoft.com/office/drawing/2014/main" id="{B7EC440C-C56C-4E65-97F5-F66BC5C5C490}"/>
              </a:ext>
            </a:extLst>
          </p:cNvPr>
          <p:cNvSpPr/>
          <p:nvPr/>
        </p:nvSpPr>
        <p:spPr>
          <a:xfrm>
            <a:off x="1353035" y="4531203"/>
            <a:ext cx="9849585"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Calibri"/>
                <a:ea typeface="+mn-ea"/>
                <a:cs typeface="+mn-cs"/>
              </a:rPr>
              <a:t>PRIVATE LABEL/NATIONAL BRAND: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prstClr val="black"/>
                </a:solidFill>
                <a:latin typeface="Calibri"/>
              </a:rPr>
              <a:t>We acknowledge there are differences between NATIONAL BRAND and PRIVATE LEVEL in many aspects, therefore we present our analysis in two different groups accordingly, except for Nutrition level preference.</a:t>
            </a:r>
            <a:endParaRPr kumimoji="0" lang="en-US" sz="1400" i="0" u="none" strike="noStrike" kern="1200" cap="none" spc="0" normalizeH="0" baseline="0" noProof="0" dirty="0">
              <a:ln>
                <a:noFill/>
              </a:ln>
              <a:solidFill>
                <a:prstClr val="black"/>
              </a:solidFill>
              <a:effectLst/>
              <a:uLnTx/>
              <a:uFillTx/>
              <a:latin typeface="Calibri"/>
              <a:ea typeface="+mn-ea"/>
              <a:cs typeface="+mn-cs"/>
            </a:endParaRPr>
          </a:p>
        </p:txBody>
      </p:sp>
      <p:sp>
        <p:nvSpPr>
          <p:cNvPr id="30" name="Rectangle 29">
            <a:extLst>
              <a:ext uri="{FF2B5EF4-FFF2-40B4-BE49-F238E27FC236}">
                <a16:creationId xmlns:a16="http://schemas.microsoft.com/office/drawing/2014/main" id="{3086471D-1E55-4EE1-AA45-22037801DDCD}"/>
              </a:ext>
            </a:extLst>
          </p:cNvPr>
          <p:cNvSpPr/>
          <p:nvPr/>
        </p:nvSpPr>
        <p:spPr>
          <a:xfrm>
            <a:off x="1353036" y="5549573"/>
            <a:ext cx="9849584" cy="10154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prstClr val="black"/>
                </a:solidFill>
                <a:latin typeface="Calibri"/>
              </a:rPr>
              <a:t>PARENT, FLAVOR/SCENT &amp; PACKAGING GROUP:</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400" i="0" u="none" strike="noStrike" kern="1200" cap="none" spc="0" normalizeH="0" baseline="0" noProof="0" dirty="0">
                <a:ln>
                  <a:noFill/>
                </a:ln>
                <a:solidFill>
                  <a:prstClr val="black"/>
                </a:solidFill>
                <a:effectLst/>
                <a:uLnTx/>
                <a:uFillTx/>
                <a:latin typeface="Calibri"/>
                <a:ea typeface="+mn-ea"/>
                <a:cs typeface="+mn-cs"/>
              </a:rPr>
              <a:t>While we respect Conagra’s commitment</a:t>
            </a:r>
            <a:r>
              <a:rPr lang="en-US" sz="1400" dirty="0">
                <a:solidFill>
                  <a:prstClr val="black"/>
                </a:solidFill>
                <a:latin typeface="Calibri"/>
              </a:rPr>
              <a:t> to the UN SDGs with packaging, we have eliminated this variable along with Parent and Flavor/Scent to offer more meaningful and targeted marketing insights</a:t>
            </a:r>
            <a:endParaRPr kumimoji="0" lang="en-US" sz="1400" i="0" u="none" strike="noStrike" kern="1200" cap="none" spc="0" normalizeH="0" baseline="0" noProof="0" dirty="0">
              <a:ln>
                <a:noFill/>
              </a:ln>
              <a:solidFill>
                <a:prstClr val="black"/>
              </a:solidFill>
              <a:effectLst/>
              <a:uLnTx/>
              <a:uFillTx/>
              <a:latin typeface="Calibri"/>
              <a:ea typeface="+mn-ea"/>
              <a:cs typeface="+mn-cs"/>
            </a:endParaRPr>
          </a:p>
        </p:txBody>
      </p:sp>
      <p:sp>
        <p:nvSpPr>
          <p:cNvPr id="31" name="Title 1">
            <a:extLst>
              <a:ext uri="{FF2B5EF4-FFF2-40B4-BE49-F238E27FC236}">
                <a16:creationId xmlns:a16="http://schemas.microsoft.com/office/drawing/2014/main" id="{E21C43D2-459A-4C85-A90E-E1FB14904D2E}"/>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IMPORTANT NOTES</a:t>
            </a:r>
          </a:p>
        </p:txBody>
      </p:sp>
    </p:spTree>
    <p:extLst>
      <p:ext uri="{BB962C8B-B14F-4D97-AF65-F5344CB8AC3E}">
        <p14:creationId xmlns:p14="http://schemas.microsoft.com/office/powerpoint/2010/main" val="30025416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BB124-08D3-4E28-BFA4-7129A3F697E2}"/>
              </a:ext>
            </a:extLst>
          </p:cNvPr>
          <p:cNvSpPr>
            <a:spLocks noGrp="1"/>
          </p:cNvSpPr>
          <p:nvPr>
            <p:ph type="title"/>
          </p:nvPr>
        </p:nvSpPr>
        <p:spPr>
          <a:xfrm>
            <a:off x="838200" y="3768"/>
            <a:ext cx="10515600" cy="926102"/>
          </a:xfrm>
        </p:spPr>
        <p:txBody>
          <a:bodyPr/>
          <a:lstStyle/>
          <a:p>
            <a:r>
              <a:rPr lang="en-US" b="1" dirty="0"/>
              <a:t>SALES PATTERN</a:t>
            </a:r>
          </a:p>
        </p:txBody>
      </p:sp>
      <p:sp>
        <p:nvSpPr>
          <p:cNvPr id="24" name="TextBox 23">
            <a:extLst>
              <a:ext uri="{FF2B5EF4-FFF2-40B4-BE49-F238E27FC236}">
                <a16:creationId xmlns:a16="http://schemas.microsoft.com/office/drawing/2014/main" id="{F555E0F1-09E7-4C9B-AC49-50CAE370D65F}"/>
              </a:ext>
            </a:extLst>
          </p:cNvPr>
          <p:cNvSpPr txBox="1"/>
          <p:nvPr/>
        </p:nvSpPr>
        <p:spPr>
          <a:xfrm>
            <a:off x="1312286" y="1315249"/>
            <a:ext cx="5954269" cy="307777"/>
          </a:xfrm>
          <a:prstGeom prst="rect">
            <a:avLst/>
          </a:prstGeom>
          <a:noFill/>
        </p:spPr>
        <p:txBody>
          <a:bodyPr wrap="square" rtlCol="0">
            <a:spAutoFit/>
          </a:bodyPr>
          <a:lstStyle/>
          <a:p>
            <a:r>
              <a:rPr lang="en-US" sz="1400" b="1" dirty="0">
                <a:solidFill>
                  <a:srgbClr val="000000"/>
                </a:solidFill>
              </a:rPr>
              <a:t>National brands </a:t>
            </a:r>
            <a:r>
              <a:rPr lang="en-US" sz="1400" dirty="0"/>
              <a:t>account for 93% of total units sold from 2018 through 2020</a:t>
            </a:r>
          </a:p>
        </p:txBody>
      </p:sp>
      <p:sp>
        <p:nvSpPr>
          <p:cNvPr id="25" name="Rectangle 24">
            <a:extLst>
              <a:ext uri="{FF2B5EF4-FFF2-40B4-BE49-F238E27FC236}">
                <a16:creationId xmlns:a16="http://schemas.microsoft.com/office/drawing/2014/main" id="{FC2ED682-BF58-44D7-8BE6-974BAA7BB8AF}"/>
              </a:ext>
            </a:extLst>
          </p:cNvPr>
          <p:cNvSpPr>
            <a:spLocks noChangeAspect="1"/>
          </p:cNvSpPr>
          <p:nvPr/>
        </p:nvSpPr>
        <p:spPr>
          <a:xfrm>
            <a:off x="634571" y="1154085"/>
            <a:ext cx="624548" cy="624548"/>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chemeClr val="accent5">
                    <a:lumMod val="60000"/>
                    <a:lumOff val="40000"/>
                  </a:schemeClr>
                </a:solidFill>
                <a:effectLst/>
                <a:uLnTx/>
                <a:uFillTx/>
                <a:latin typeface="Calibri"/>
                <a:ea typeface="+mn-ea"/>
                <a:cs typeface="+mn-cs"/>
              </a:rPr>
              <a:t>1</a:t>
            </a:r>
          </a:p>
        </p:txBody>
      </p:sp>
      <p:sp>
        <p:nvSpPr>
          <p:cNvPr id="28" name="TextBox 27">
            <a:extLst>
              <a:ext uri="{FF2B5EF4-FFF2-40B4-BE49-F238E27FC236}">
                <a16:creationId xmlns:a16="http://schemas.microsoft.com/office/drawing/2014/main" id="{0B086E10-8327-4835-A710-7F08CA0F65CA}"/>
              </a:ext>
            </a:extLst>
          </p:cNvPr>
          <p:cNvSpPr txBox="1"/>
          <p:nvPr/>
        </p:nvSpPr>
        <p:spPr>
          <a:xfrm>
            <a:off x="1323976" y="2886564"/>
            <a:ext cx="5954270" cy="523220"/>
          </a:xfrm>
          <a:prstGeom prst="rect">
            <a:avLst/>
          </a:prstGeom>
          <a:noFill/>
        </p:spPr>
        <p:txBody>
          <a:bodyPr wrap="square" rtlCol="0">
            <a:spAutoFit/>
          </a:bodyPr>
          <a:lstStyle/>
          <a:p>
            <a:r>
              <a:rPr lang="en-US" sz="1400" dirty="0"/>
              <a:t>While </a:t>
            </a:r>
            <a:r>
              <a:rPr lang="en-US" sz="1400" b="1" dirty="0">
                <a:solidFill>
                  <a:srgbClr val="000000"/>
                </a:solidFill>
              </a:rPr>
              <a:t>demand prior to COVID was stationary </a:t>
            </a:r>
            <a:r>
              <a:rPr lang="en-US" sz="1400" dirty="0">
                <a:solidFill>
                  <a:srgbClr val="000000"/>
                </a:solidFill>
              </a:rPr>
              <a:t>(+/-20%)</a:t>
            </a:r>
            <a:r>
              <a:rPr lang="en-US" sz="1400" dirty="0"/>
              <a:t>, we observe a sudden </a:t>
            </a:r>
            <a:r>
              <a:rPr lang="en-US" sz="1400" b="1" dirty="0">
                <a:solidFill>
                  <a:srgbClr val="000000"/>
                </a:solidFill>
              </a:rPr>
              <a:t>increase in demand</a:t>
            </a:r>
            <a:r>
              <a:rPr lang="en-US" sz="1400" b="1" dirty="0">
                <a:solidFill>
                  <a:schemeClr val="accent3">
                    <a:lumMod val="60000"/>
                    <a:lumOff val="40000"/>
                  </a:schemeClr>
                </a:solidFill>
              </a:rPr>
              <a:t> </a:t>
            </a:r>
            <a:r>
              <a:rPr lang="en-US" sz="1400" dirty="0"/>
              <a:t>(+/-40%) after February 2020, </a:t>
            </a:r>
            <a:r>
              <a:rPr lang="en-US" sz="1400" dirty="0">
                <a:solidFill>
                  <a:srgbClr val="000000"/>
                </a:solidFill>
              </a:rPr>
              <a:t>right </a:t>
            </a:r>
            <a:r>
              <a:rPr lang="en-US" sz="1400" b="1" dirty="0">
                <a:solidFill>
                  <a:srgbClr val="000000"/>
                </a:solidFill>
              </a:rPr>
              <a:t>after COVID </a:t>
            </a:r>
            <a:r>
              <a:rPr lang="en-US" sz="1400" dirty="0"/>
              <a:t>hit the US </a:t>
            </a:r>
          </a:p>
        </p:txBody>
      </p:sp>
      <p:sp>
        <p:nvSpPr>
          <p:cNvPr id="29" name="Rectangle 28">
            <a:extLst>
              <a:ext uri="{FF2B5EF4-FFF2-40B4-BE49-F238E27FC236}">
                <a16:creationId xmlns:a16="http://schemas.microsoft.com/office/drawing/2014/main" id="{7C6AD476-6ED9-4EDD-892E-BD5502FDBE08}"/>
              </a:ext>
            </a:extLst>
          </p:cNvPr>
          <p:cNvSpPr>
            <a:spLocks noChangeAspect="1"/>
          </p:cNvSpPr>
          <p:nvPr/>
        </p:nvSpPr>
        <p:spPr>
          <a:xfrm>
            <a:off x="634571" y="1982708"/>
            <a:ext cx="624548" cy="624548"/>
          </a:xfrm>
          <a:prstGeom prst="rect">
            <a:avLst/>
          </a:pr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schemeClr val="accent3">
                    <a:lumMod val="60000"/>
                    <a:lumOff val="40000"/>
                  </a:schemeClr>
                </a:solidFill>
                <a:latin typeface="Calibri"/>
              </a:rPr>
              <a:t>2</a:t>
            </a:r>
            <a:endParaRPr kumimoji="0" lang="en-US" sz="2400" b="1" i="0" u="none" strike="noStrike" kern="1200" cap="none" spc="0" normalizeH="0" baseline="0" noProof="0" dirty="0">
              <a:ln>
                <a:noFill/>
              </a:ln>
              <a:solidFill>
                <a:schemeClr val="accent3">
                  <a:lumMod val="60000"/>
                  <a:lumOff val="40000"/>
                </a:schemeClr>
              </a:solidFill>
              <a:effectLst/>
              <a:uLnTx/>
              <a:uFillTx/>
              <a:latin typeface="Calibri"/>
              <a:ea typeface="+mn-ea"/>
              <a:cs typeface="+mn-cs"/>
            </a:endParaRPr>
          </a:p>
        </p:txBody>
      </p:sp>
      <p:sp>
        <p:nvSpPr>
          <p:cNvPr id="30" name="TextBox 29">
            <a:extLst>
              <a:ext uri="{FF2B5EF4-FFF2-40B4-BE49-F238E27FC236}">
                <a16:creationId xmlns:a16="http://schemas.microsoft.com/office/drawing/2014/main" id="{E680D68F-25E3-4069-B355-3A0669E24BCD}"/>
              </a:ext>
            </a:extLst>
          </p:cNvPr>
          <p:cNvSpPr txBox="1"/>
          <p:nvPr/>
        </p:nvSpPr>
        <p:spPr>
          <a:xfrm>
            <a:off x="1312286" y="1956102"/>
            <a:ext cx="5954270" cy="738664"/>
          </a:xfrm>
          <a:prstGeom prst="rect">
            <a:avLst/>
          </a:prstGeom>
          <a:noFill/>
        </p:spPr>
        <p:txBody>
          <a:bodyPr wrap="square" rtlCol="0">
            <a:spAutoFit/>
          </a:bodyPr>
          <a:lstStyle/>
          <a:p>
            <a:r>
              <a:rPr lang="en-US" sz="1400" dirty="0"/>
              <a:t>In terms of </a:t>
            </a:r>
            <a:r>
              <a:rPr lang="en-US" sz="1400" b="1" dirty="0"/>
              <a:t>revenue (Dollars)</a:t>
            </a:r>
            <a:r>
              <a:rPr lang="en-US" sz="1400" dirty="0"/>
              <a:t>, the </a:t>
            </a:r>
            <a:r>
              <a:rPr lang="en-US" sz="1400" b="1" dirty="0"/>
              <a:t>top 5 product groups </a:t>
            </a:r>
            <a:r>
              <a:rPr lang="en-US" sz="1400" dirty="0"/>
              <a:t>under both National brands and Private label account for </a:t>
            </a:r>
            <a:r>
              <a:rPr lang="en-US" sz="1400" b="1" dirty="0"/>
              <a:t>over 95% of total revenue</a:t>
            </a:r>
            <a:r>
              <a:rPr lang="en-US" sz="1400" dirty="0"/>
              <a:t>. Hereafter all analyses focus on these 5 groups for the two brands. </a:t>
            </a:r>
          </a:p>
        </p:txBody>
      </p:sp>
      <p:sp>
        <p:nvSpPr>
          <p:cNvPr id="31" name="Rectangle 30">
            <a:extLst>
              <a:ext uri="{FF2B5EF4-FFF2-40B4-BE49-F238E27FC236}">
                <a16:creationId xmlns:a16="http://schemas.microsoft.com/office/drawing/2014/main" id="{65AB97F8-A665-4B44-BD41-9B0CF7F65DB8}"/>
              </a:ext>
            </a:extLst>
          </p:cNvPr>
          <p:cNvSpPr>
            <a:spLocks noChangeAspect="1"/>
          </p:cNvSpPr>
          <p:nvPr/>
        </p:nvSpPr>
        <p:spPr>
          <a:xfrm>
            <a:off x="634571" y="2862145"/>
            <a:ext cx="624548" cy="624548"/>
          </a:xfrm>
          <a:prstGeom prst="rect">
            <a:avLst/>
          </a:prstGeom>
          <a:noFill/>
          <a:ln w="28575">
            <a:solidFill>
              <a:srgbClr val="DE772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srgbClr val="DE7722"/>
                </a:solidFill>
                <a:latin typeface="Calibri"/>
              </a:rPr>
              <a:t>3</a:t>
            </a:r>
            <a:endParaRPr kumimoji="0" lang="en-US" sz="2400" b="1" i="0" u="none" strike="noStrike" kern="1200" cap="none" spc="0" normalizeH="0" baseline="0" noProof="0" dirty="0">
              <a:ln>
                <a:noFill/>
              </a:ln>
              <a:solidFill>
                <a:srgbClr val="DE7722"/>
              </a:solidFill>
              <a:effectLst/>
              <a:uLnTx/>
              <a:uFillTx/>
              <a:latin typeface="Calibri"/>
              <a:ea typeface="+mn-ea"/>
              <a:cs typeface="+mn-cs"/>
            </a:endParaRPr>
          </a:p>
        </p:txBody>
      </p:sp>
      <p:pic>
        <p:nvPicPr>
          <p:cNvPr id="33" name="Picture 32">
            <a:extLst>
              <a:ext uri="{FF2B5EF4-FFF2-40B4-BE49-F238E27FC236}">
                <a16:creationId xmlns:a16="http://schemas.microsoft.com/office/drawing/2014/main" id="{D56ECD1E-9D2B-4895-9A8B-AC5607AD2ED0}"/>
              </a:ext>
            </a:extLst>
          </p:cNvPr>
          <p:cNvPicPr>
            <a:picLocks noChangeAspect="1"/>
          </p:cNvPicPr>
          <p:nvPr/>
        </p:nvPicPr>
        <p:blipFill rotWithShape="1">
          <a:blip r:embed="rId5"/>
          <a:srcRect r="42636" b="70598"/>
          <a:stretch/>
        </p:blipFill>
        <p:spPr>
          <a:xfrm>
            <a:off x="663068" y="4189101"/>
            <a:ext cx="4874691" cy="1085315"/>
          </a:xfrm>
          <a:prstGeom prst="rect">
            <a:avLst/>
          </a:prstGeom>
        </p:spPr>
      </p:pic>
      <p:pic>
        <p:nvPicPr>
          <p:cNvPr id="34" name="Picture 33">
            <a:extLst>
              <a:ext uri="{FF2B5EF4-FFF2-40B4-BE49-F238E27FC236}">
                <a16:creationId xmlns:a16="http://schemas.microsoft.com/office/drawing/2014/main" id="{544FE441-9855-4A16-A3D0-657B259AD190}"/>
              </a:ext>
            </a:extLst>
          </p:cNvPr>
          <p:cNvPicPr>
            <a:picLocks noChangeAspect="1"/>
          </p:cNvPicPr>
          <p:nvPr/>
        </p:nvPicPr>
        <p:blipFill rotWithShape="1">
          <a:blip r:embed="rId6"/>
          <a:srcRect l="56094" b="70710"/>
          <a:stretch/>
        </p:blipFill>
        <p:spPr>
          <a:xfrm>
            <a:off x="985152" y="5494155"/>
            <a:ext cx="3731048" cy="1081108"/>
          </a:xfrm>
          <a:prstGeom prst="rect">
            <a:avLst/>
          </a:prstGeom>
        </p:spPr>
      </p:pic>
      <p:grpSp>
        <p:nvGrpSpPr>
          <p:cNvPr id="35" name="Group 34">
            <a:extLst>
              <a:ext uri="{FF2B5EF4-FFF2-40B4-BE49-F238E27FC236}">
                <a16:creationId xmlns:a16="http://schemas.microsoft.com/office/drawing/2014/main" id="{C219A13B-0B5E-4E8D-B39F-44901C63C712}"/>
              </a:ext>
            </a:extLst>
          </p:cNvPr>
          <p:cNvGrpSpPr/>
          <p:nvPr/>
        </p:nvGrpSpPr>
        <p:grpSpPr>
          <a:xfrm>
            <a:off x="967568" y="3913283"/>
            <a:ext cx="4265694" cy="2705239"/>
            <a:chOff x="7271191" y="3913283"/>
            <a:chExt cx="4552299" cy="2851791"/>
          </a:xfrm>
        </p:grpSpPr>
        <p:sp>
          <p:nvSpPr>
            <p:cNvPr id="36" name="Rectangle 35">
              <a:extLst>
                <a:ext uri="{FF2B5EF4-FFF2-40B4-BE49-F238E27FC236}">
                  <a16:creationId xmlns:a16="http://schemas.microsoft.com/office/drawing/2014/main" id="{7A59F7D3-F5C2-413A-AB02-F503A24475AE}"/>
                </a:ext>
              </a:extLst>
            </p:cNvPr>
            <p:cNvSpPr/>
            <p:nvPr/>
          </p:nvSpPr>
          <p:spPr>
            <a:xfrm>
              <a:off x="7271191" y="4019448"/>
              <a:ext cx="4552299" cy="2745626"/>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9252C86-8D93-4C8E-981B-70A9CE22EF51}"/>
                </a:ext>
              </a:extLst>
            </p:cNvPr>
            <p:cNvSpPr/>
            <p:nvPr/>
          </p:nvSpPr>
          <p:spPr>
            <a:xfrm>
              <a:off x="8114617" y="3913283"/>
              <a:ext cx="2865446" cy="221560"/>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TOP 5 PRODUCT GROUPS</a:t>
              </a:r>
            </a:p>
          </p:txBody>
        </p:sp>
      </p:grpSp>
      <p:sp>
        <p:nvSpPr>
          <p:cNvPr id="38" name="TextBox 37">
            <a:extLst>
              <a:ext uri="{FF2B5EF4-FFF2-40B4-BE49-F238E27FC236}">
                <a16:creationId xmlns:a16="http://schemas.microsoft.com/office/drawing/2014/main" id="{DD08E214-A15F-476F-8CF6-20793E844AD7}"/>
              </a:ext>
            </a:extLst>
          </p:cNvPr>
          <p:cNvSpPr txBox="1"/>
          <p:nvPr/>
        </p:nvSpPr>
        <p:spPr>
          <a:xfrm>
            <a:off x="5506525" y="4041328"/>
            <a:ext cx="1178950" cy="2354491"/>
          </a:xfrm>
          <a:prstGeom prst="rect">
            <a:avLst/>
          </a:prstGeom>
          <a:solidFill>
            <a:schemeClr val="accent4">
              <a:lumMod val="20000"/>
              <a:lumOff val="80000"/>
            </a:schemeClr>
          </a:solidFill>
        </p:spPr>
        <p:txBody>
          <a:bodyPr wrap="square" rtlCol="0">
            <a:spAutoFit/>
          </a:bodyPr>
          <a:lstStyle/>
          <a:p>
            <a:r>
              <a:rPr lang="en-US" sz="1050" b="1" dirty="0"/>
              <a:t>MEALS </a:t>
            </a:r>
            <a:r>
              <a:rPr lang="en-US" sz="1050" dirty="0"/>
              <a:t>include 4 product types:  ENTRÉE/DINNER/ DINNER OR ENTRÉE/MEAL KIT.</a:t>
            </a:r>
          </a:p>
          <a:p>
            <a:endParaRPr lang="en-US" sz="1050" dirty="0"/>
          </a:p>
          <a:p>
            <a:r>
              <a:rPr lang="en-US" sz="1050" dirty="0"/>
              <a:t>It’s noted that product type ENTRÉE alone account for ac.70% of total units sold in both brands..</a:t>
            </a:r>
          </a:p>
        </p:txBody>
      </p:sp>
      <p:sp>
        <p:nvSpPr>
          <p:cNvPr id="39" name="TextBox 38">
            <a:extLst>
              <a:ext uri="{FF2B5EF4-FFF2-40B4-BE49-F238E27FC236}">
                <a16:creationId xmlns:a16="http://schemas.microsoft.com/office/drawing/2014/main" id="{A4C1BAD2-27D6-4270-B850-F29593EFDA38}"/>
              </a:ext>
            </a:extLst>
          </p:cNvPr>
          <p:cNvSpPr txBox="1"/>
          <p:nvPr/>
        </p:nvSpPr>
        <p:spPr>
          <a:xfrm>
            <a:off x="1057624" y="4376516"/>
            <a:ext cx="4069804" cy="211669"/>
          </a:xfrm>
          <a:prstGeom prst="rect">
            <a:avLst/>
          </a:prstGeom>
          <a:noFill/>
          <a:ln w="19050">
            <a:solidFill>
              <a:srgbClr val="00B050"/>
            </a:solidFill>
            <a:prstDash val="sysDot"/>
          </a:ln>
        </p:spPr>
        <p:txBody>
          <a:bodyPr wrap="square" rtlCol="0">
            <a:spAutoFit/>
          </a:bodyPr>
          <a:lstStyle/>
          <a:p>
            <a:endParaRPr lang="en-US" sz="1000" dirty="0"/>
          </a:p>
        </p:txBody>
      </p:sp>
      <p:cxnSp>
        <p:nvCxnSpPr>
          <p:cNvPr id="40" name="Connector: Elbow 39">
            <a:extLst>
              <a:ext uri="{FF2B5EF4-FFF2-40B4-BE49-F238E27FC236}">
                <a16:creationId xmlns:a16="http://schemas.microsoft.com/office/drawing/2014/main" id="{A63D41FF-D456-439B-9D91-B9DB94F7319F}"/>
              </a:ext>
            </a:extLst>
          </p:cNvPr>
          <p:cNvCxnSpPr>
            <a:cxnSpLocks/>
            <a:stCxn id="39" idx="3"/>
            <a:endCxn id="38" idx="1"/>
          </p:cNvCxnSpPr>
          <p:nvPr/>
        </p:nvCxnSpPr>
        <p:spPr>
          <a:xfrm>
            <a:off x="5127428" y="4482351"/>
            <a:ext cx="379097" cy="736223"/>
          </a:xfrm>
          <a:prstGeom prst="bentConnector3">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65E42EEB-5E85-4D97-8D76-9C82A275F148}"/>
              </a:ext>
            </a:extLst>
          </p:cNvPr>
          <p:cNvSpPr txBox="1"/>
          <p:nvPr/>
        </p:nvSpPr>
        <p:spPr>
          <a:xfrm>
            <a:off x="1057624" y="5679476"/>
            <a:ext cx="4069804" cy="198183"/>
          </a:xfrm>
          <a:prstGeom prst="rect">
            <a:avLst/>
          </a:prstGeom>
          <a:noFill/>
          <a:ln w="19050">
            <a:solidFill>
              <a:srgbClr val="00B050"/>
            </a:solidFill>
            <a:prstDash val="sysDot"/>
          </a:ln>
        </p:spPr>
        <p:txBody>
          <a:bodyPr wrap="square" rtlCol="0">
            <a:spAutoFit/>
          </a:bodyPr>
          <a:lstStyle/>
          <a:p>
            <a:endParaRPr lang="en-US" sz="1000" dirty="0"/>
          </a:p>
        </p:txBody>
      </p:sp>
      <p:cxnSp>
        <p:nvCxnSpPr>
          <p:cNvPr id="49" name="Connector: Elbow 48">
            <a:extLst>
              <a:ext uri="{FF2B5EF4-FFF2-40B4-BE49-F238E27FC236}">
                <a16:creationId xmlns:a16="http://schemas.microsoft.com/office/drawing/2014/main" id="{E7B22A45-7F91-42BF-AEE9-817E3838AD88}"/>
              </a:ext>
            </a:extLst>
          </p:cNvPr>
          <p:cNvCxnSpPr>
            <a:cxnSpLocks/>
            <a:stCxn id="44" idx="3"/>
          </p:cNvCxnSpPr>
          <p:nvPr/>
        </p:nvCxnSpPr>
        <p:spPr>
          <a:xfrm flipV="1">
            <a:off x="5127428" y="5157390"/>
            <a:ext cx="189548" cy="621178"/>
          </a:xfrm>
          <a:prstGeom prst="bentConnector2">
            <a:avLst/>
          </a:prstGeom>
          <a:ln w="6350">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F05E2447-C949-4510-A88F-7C4352E2A561}"/>
              </a:ext>
            </a:extLst>
          </p:cNvPr>
          <p:cNvGrpSpPr/>
          <p:nvPr/>
        </p:nvGrpSpPr>
        <p:grpSpPr>
          <a:xfrm>
            <a:off x="7331413" y="683304"/>
            <a:ext cx="4552299" cy="5891959"/>
            <a:chOff x="7427822" y="966041"/>
            <a:chExt cx="4552299" cy="5891959"/>
          </a:xfrm>
        </p:grpSpPr>
        <p:grpSp>
          <p:nvGrpSpPr>
            <p:cNvPr id="21" name="Group 20">
              <a:extLst>
                <a:ext uri="{FF2B5EF4-FFF2-40B4-BE49-F238E27FC236}">
                  <a16:creationId xmlns:a16="http://schemas.microsoft.com/office/drawing/2014/main" id="{AA59DC7A-05FF-450F-A2B8-C3174F9F695E}"/>
                </a:ext>
              </a:extLst>
            </p:cNvPr>
            <p:cNvGrpSpPr/>
            <p:nvPr/>
          </p:nvGrpSpPr>
          <p:grpSpPr>
            <a:xfrm>
              <a:off x="7427822" y="966041"/>
              <a:ext cx="4552299" cy="2851791"/>
              <a:chOff x="7271191" y="3913283"/>
              <a:chExt cx="4552299" cy="2851791"/>
            </a:xfrm>
          </p:grpSpPr>
          <p:sp>
            <p:nvSpPr>
              <p:cNvPr id="22" name="Rectangle 21">
                <a:extLst>
                  <a:ext uri="{FF2B5EF4-FFF2-40B4-BE49-F238E27FC236}">
                    <a16:creationId xmlns:a16="http://schemas.microsoft.com/office/drawing/2014/main" id="{C2F71A14-AB15-4195-9DA3-BA2720724C5D}"/>
                  </a:ext>
                </a:extLst>
              </p:cNvPr>
              <p:cNvSpPr/>
              <p:nvPr/>
            </p:nvSpPr>
            <p:spPr>
              <a:xfrm>
                <a:off x="7271191" y="4019448"/>
                <a:ext cx="4552299" cy="2745626"/>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C4591A9-B457-4475-8AAA-DBB8F49DBCFB}"/>
                  </a:ext>
                </a:extLst>
              </p:cNvPr>
              <p:cNvSpPr/>
              <p:nvPr/>
            </p:nvSpPr>
            <p:spPr>
              <a:xfrm>
                <a:off x="8114617" y="3913283"/>
                <a:ext cx="2865446" cy="221560"/>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UNITS SOLD</a:t>
                </a:r>
              </a:p>
            </p:txBody>
          </p:sp>
        </p:grpSp>
        <p:grpSp>
          <p:nvGrpSpPr>
            <p:cNvPr id="6" name="Group 5">
              <a:extLst>
                <a:ext uri="{FF2B5EF4-FFF2-40B4-BE49-F238E27FC236}">
                  <a16:creationId xmlns:a16="http://schemas.microsoft.com/office/drawing/2014/main" id="{36116E48-91AD-46FD-9F07-30BBC19BD7EF}"/>
                </a:ext>
              </a:extLst>
            </p:cNvPr>
            <p:cNvGrpSpPr/>
            <p:nvPr/>
          </p:nvGrpSpPr>
          <p:grpSpPr>
            <a:xfrm>
              <a:off x="7427822" y="1179194"/>
              <a:ext cx="4552299" cy="5678806"/>
              <a:chOff x="7427822" y="1179194"/>
              <a:chExt cx="4552299" cy="5678806"/>
            </a:xfrm>
          </p:grpSpPr>
          <p:graphicFrame>
            <p:nvGraphicFramePr>
              <p:cNvPr id="7" name="Chart 6">
                <a:extLst>
                  <a:ext uri="{FF2B5EF4-FFF2-40B4-BE49-F238E27FC236}">
                    <a16:creationId xmlns:a16="http://schemas.microsoft.com/office/drawing/2014/main" id="{531F7B8C-73C9-4497-A476-760DA1DDE49B}"/>
                  </a:ext>
                </a:extLst>
              </p:cNvPr>
              <p:cNvGraphicFramePr>
                <a:graphicFrameLocks/>
              </p:cNvGraphicFramePr>
              <p:nvPr>
                <p:custDataLst>
                  <p:tags r:id="rId1"/>
                </p:custDataLst>
                <p:extLst>
                  <p:ext uri="{D42A27DB-BD31-4B8C-83A1-F6EECF244321}">
                    <p14:modId xmlns:p14="http://schemas.microsoft.com/office/powerpoint/2010/main" val="1669282855"/>
                  </p:ext>
                </p:extLst>
              </p:nvPr>
            </p:nvGraphicFramePr>
            <p:xfrm>
              <a:off x="7554961" y="1179194"/>
              <a:ext cx="4293386" cy="2585151"/>
            </p:xfrm>
            <a:graphic>
              <a:graphicData uri="http://schemas.openxmlformats.org/drawingml/2006/chart">
                <c:chart xmlns:c="http://schemas.openxmlformats.org/drawingml/2006/chart" xmlns:r="http://schemas.openxmlformats.org/officeDocument/2006/relationships" r:id="rId7"/>
              </a:graphicData>
            </a:graphic>
          </p:graphicFrame>
          <p:grpSp>
            <p:nvGrpSpPr>
              <p:cNvPr id="16" name="Group 15">
                <a:extLst>
                  <a:ext uri="{FF2B5EF4-FFF2-40B4-BE49-F238E27FC236}">
                    <a16:creationId xmlns:a16="http://schemas.microsoft.com/office/drawing/2014/main" id="{BCC9F3B2-C3A1-4AD8-9510-653DAD9A4801}"/>
                  </a:ext>
                </a:extLst>
              </p:cNvPr>
              <p:cNvGrpSpPr/>
              <p:nvPr/>
            </p:nvGrpSpPr>
            <p:grpSpPr>
              <a:xfrm>
                <a:off x="7471831" y="4112375"/>
                <a:ext cx="4380787" cy="2745625"/>
                <a:chOff x="6362927" y="1690688"/>
                <a:chExt cx="5092473" cy="3531734"/>
              </a:xfrm>
            </p:grpSpPr>
            <p:graphicFrame>
              <p:nvGraphicFramePr>
                <p:cNvPr id="9" name="Chart 8">
                  <a:extLst>
                    <a:ext uri="{FF2B5EF4-FFF2-40B4-BE49-F238E27FC236}">
                      <a16:creationId xmlns:a16="http://schemas.microsoft.com/office/drawing/2014/main" id="{CE505406-245D-4A57-9563-FB42D0386B24}"/>
                    </a:ext>
                  </a:extLst>
                </p:cNvPr>
                <p:cNvGraphicFramePr>
                  <a:graphicFrameLocks/>
                </p:cNvGraphicFramePr>
                <p:nvPr>
                  <p:custDataLst>
                    <p:tags r:id="rId2"/>
                  </p:custDataLst>
                  <p:extLst>
                    <p:ext uri="{D42A27DB-BD31-4B8C-83A1-F6EECF244321}">
                      <p14:modId xmlns:p14="http://schemas.microsoft.com/office/powerpoint/2010/main" val="1615861467"/>
                    </p:ext>
                  </p:extLst>
                </p:nvPr>
              </p:nvGraphicFramePr>
              <p:xfrm>
                <a:off x="6362927" y="1690688"/>
                <a:ext cx="5092473" cy="3531734"/>
              </p:xfrm>
              <a:graphic>
                <a:graphicData uri="http://schemas.openxmlformats.org/drawingml/2006/chart">
                  <c:chart xmlns:c="http://schemas.openxmlformats.org/drawingml/2006/chart" xmlns:r="http://schemas.openxmlformats.org/officeDocument/2006/relationships" r:id="rId8"/>
                </a:graphicData>
              </a:graphic>
            </p:graphicFrame>
            <p:cxnSp>
              <p:nvCxnSpPr>
                <p:cNvPr id="4" name="Straight Connector 3">
                  <a:extLst>
                    <a:ext uri="{FF2B5EF4-FFF2-40B4-BE49-F238E27FC236}">
                      <a16:creationId xmlns:a16="http://schemas.microsoft.com/office/drawing/2014/main" id="{AF1E6AA3-96E6-448A-BDEE-0A5312D7493A}"/>
                    </a:ext>
                  </a:extLst>
                </p:cNvPr>
                <p:cNvCxnSpPr/>
                <p:nvPr/>
              </p:nvCxnSpPr>
              <p:spPr>
                <a:xfrm>
                  <a:off x="6879588" y="2479045"/>
                  <a:ext cx="4419600" cy="0"/>
                </a:xfrm>
                <a:prstGeom prst="line">
                  <a:avLst/>
                </a:prstGeom>
                <a:ln w="28575">
                  <a:solidFill>
                    <a:srgbClr val="00B050"/>
                  </a:solidFill>
                  <a:prstDash val="sysDot"/>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F973BC5-EA75-4EA9-BADF-4E765B96DE0D}"/>
                    </a:ext>
                  </a:extLst>
                </p:cNvPr>
                <p:cNvCxnSpPr/>
                <p:nvPr/>
              </p:nvCxnSpPr>
              <p:spPr>
                <a:xfrm>
                  <a:off x="6879588" y="3313627"/>
                  <a:ext cx="4419600" cy="0"/>
                </a:xfrm>
                <a:prstGeom prst="line">
                  <a:avLst/>
                </a:prstGeom>
                <a:ln w="28575">
                  <a:solidFill>
                    <a:srgbClr val="00B050"/>
                  </a:solidFill>
                  <a:prstDash val="sysDot"/>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CDA54F3-4415-446C-AA61-869ECA9DFA8B}"/>
                    </a:ext>
                  </a:extLst>
                </p:cNvPr>
                <p:cNvSpPr/>
                <p:nvPr/>
              </p:nvSpPr>
              <p:spPr>
                <a:xfrm>
                  <a:off x="10139882" y="2017765"/>
                  <a:ext cx="1181100" cy="2178256"/>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AD40B58A-003F-4687-8404-33355EEC2011}"/>
                    </a:ext>
                  </a:extLst>
                </p:cNvPr>
                <p:cNvSpPr txBox="1"/>
                <p:nvPr/>
              </p:nvSpPr>
              <p:spPr>
                <a:xfrm>
                  <a:off x="7814438" y="1830469"/>
                  <a:ext cx="2246191" cy="296922"/>
                </a:xfrm>
                <a:prstGeom prst="rect">
                  <a:avLst/>
                </a:prstGeom>
                <a:solidFill>
                  <a:schemeClr val="accent4">
                    <a:lumMod val="20000"/>
                    <a:lumOff val="80000"/>
                  </a:schemeClr>
                </a:solidFill>
              </p:spPr>
              <p:txBody>
                <a:bodyPr wrap="square" rtlCol="0">
                  <a:spAutoFit/>
                </a:bodyPr>
                <a:lstStyle/>
                <a:p>
                  <a:r>
                    <a:rPr lang="en-US" sz="900" dirty="0"/>
                    <a:t>High fluctuation right after COVID</a:t>
                  </a:r>
                </a:p>
              </p:txBody>
            </p:sp>
          </p:grpSp>
          <p:grpSp>
            <p:nvGrpSpPr>
              <p:cNvPr id="20" name="Group 19">
                <a:extLst>
                  <a:ext uri="{FF2B5EF4-FFF2-40B4-BE49-F238E27FC236}">
                    <a16:creationId xmlns:a16="http://schemas.microsoft.com/office/drawing/2014/main" id="{20CAFF55-E835-4915-B2E1-7184BC849576}"/>
                  </a:ext>
                </a:extLst>
              </p:cNvPr>
              <p:cNvGrpSpPr/>
              <p:nvPr/>
            </p:nvGrpSpPr>
            <p:grpSpPr>
              <a:xfrm>
                <a:off x="7427822" y="3913283"/>
                <a:ext cx="4552299" cy="2851791"/>
                <a:chOff x="7271191" y="3913283"/>
                <a:chExt cx="4552299" cy="2851791"/>
              </a:xfrm>
            </p:grpSpPr>
            <p:sp>
              <p:nvSpPr>
                <p:cNvPr id="18" name="Rectangle 17">
                  <a:extLst>
                    <a:ext uri="{FF2B5EF4-FFF2-40B4-BE49-F238E27FC236}">
                      <a16:creationId xmlns:a16="http://schemas.microsoft.com/office/drawing/2014/main" id="{44EC3A41-B16B-4B99-ABF9-B579ECA3467D}"/>
                    </a:ext>
                  </a:extLst>
                </p:cNvPr>
                <p:cNvSpPr/>
                <p:nvPr/>
              </p:nvSpPr>
              <p:spPr>
                <a:xfrm>
                  <a:off x="7271191" y="4019448"/>
                  <a:ext cx="4552299" cy="2745626"/>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CFD0EA-B1F5-42A7-809A-B2E61BED00EB}"/>
                    </a:ext>
                  </a:extLst>
                </p:cNvPr>
                <p:cNvSpPr/>
                <p:nvPr/>
              </p:nvSpPr>
              <p:spPr>
                <a:xfrm>
                  <a:off x="8114617" y="3913283"/>
                  <a:ext cx="2865446" cy="221560"/>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%MOM CHANGE IN UNITS SOLD (*)</a:t>
                  </a:r>
                </a:p>
              </p:txBody>
            </p:sp>
          </p:grpSp>
          <p:sp>
            <p:nvSpPr>
              <p:cNvPr id="41" name="Rectangle 40">
                <a:extLst>
                  <a:ext uri="{FF2B5EF4-FFF2-40B4-BE49-F238E27FC236}">
                    <a16:creationId xmlns:a16="http://schemas.microsoft.com/office/drawing/2014/main" id="{C185CF16-6C08-4419-98EF-C3B1CCA35F4B}"/>
                  </a:ext>
                </a:extLst>
              </p:cNvPr>
              <p:cNvSpPr/>
              <p:nvPr/>
            </p:nvSpPr>
            <p:spPr>
              <a:xfrm>
                <a:off x="10708461" y="1206559"/>
                <a:ext cx="1016038" cy="2049026"/>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5" name="TextBox 4">
            <a:extLst>
              <a:ext uri="{FF2B5EF4-FFF2-40B4-BE49-F238E27FC236}">
                <a16:creationId xmlns:a16="http://schemas.microsoft.com/office/drawing/2014/main" id="{800ED628-411E-4180-B1D5-0150930FAE1B}"/>
              </a:ext>
            </a:extLst>
          </p:cNvPr>
          <p:cNvSpPr txBox="1"/>
          <p:nvPr/>
        </p:nvSpPr>
        <p:spPr>
          <a:xfrm>
            <a:off x="7387814" y="6525546"/>
            <a:ext cx="4552299" cy="261610"/>
          </a:xfrm>
          <a:prstGeom prst="rect">
            <a:avLst/>
          </a:prstGeom>
          <a:noFill/>
        </p:spPr>
        <p:txBody>
          <a:bodyPr wrap="square" rtlCol="0">
            <a:spAutoFit/>
          </a:bodyPr>
          <a:lstStyle/>
          <a:p>
            <a:r>
              <a:rPr lang="en-US" sz="1100" dirty="0">
                <a:solidFill>
                  <a:schemeClr val="tx1"/>
                </a:solidFill>
              </a:rPr>
              <a:t>(*) %MOM: percentage change month over month</a:t>
            </a:r>
            <a:endParaRPr lang="en-US" sz="1100" dirty="0"/>
          </a:p>
        </p:txBody>
      </p:sp>
      <p:sp>
        <p:nvSpPr>
          <p:cNvPr id="42" name="Oval 41">
            <a:extLst>
              <a:ext uri="{FF2B5EF4-FFF2-40B4-BE49-F238E27FC236}">
                <a16:creationId xmlns:a16="http://schemas.microsoft.com/office/drawing/2014/main" id="{88FFC598-C33B-4DDC-A3D8-98E43715A625}"/>
              </a:ext>
            </a:extLst>
          </p:cNvPr>
          <p:cNvSpPr/>
          <p:nvPr/>
        </p:nvSpPr>
        <p:spPr>
          <a:xfrm>
            <a:off x="10576410" y="5172233"/>
            <a:ext cx="415747" cy="309890"/>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27EBA668-5A13-469C-B07D-7D897F74378A}"/>
              </a:ext>
            </a:extLst>
          </p:cNvPr>
          <p:cNvSpPr/>
          <p:nvPr/>
        </p:nvSpPr>
        <p:spPr>
          <a:xfrm>
            <a:off x="10553448" y="4053320"/>
            <a:ext cx="503054" cy="281718"/>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3922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UNITS SOLD</a:t>
            </a:r>
          </a:p>
        </p:txBody>
      </p:sp>
      <p:graphicFrame>
        <p:nvGraphicFramePr>
          <p:cNvPr id="39" name="Chart 38">
            <a:extLst>
              <a:ext uri="{FF2B5EF4-FFF2-40B4-BE49-F238E27FC236}">
                <a16:creationId xmlns:a16="http://schemas.microsoft.com/office/drawing/2014/main" id="{AA98DD99-E00A-454C-9EF1-CBA8CA6ECFA7}"/>
              </a:ext>
            </a:extLst>
          </p:cNvPr>
          <p:cNvGraphicFramePr>
            <a:graphicFrameLocks/>
          </p:cNvGraphicFramePr>
          <p:nvPr>
            <p:extLst>
              <p:ext uri="{D42A27DB-BD31-4B8C-83A1-F6EECF244321}">
                <p14:modId xmlns:p14="http://schemas.microsoft.com/office/powerpoint/2010/main" val="1688118769"/>
              </p:ext>
            </p:extLst>
          </p:nvPr>
        </p:nvGraphicFramePr>
        <p:xfrm>
          <a:off x="596598" y="1056196"/>
          <a:ext cx="5334001" cy="294986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2" name="Chart 41">
            <a:extLst>
              <a:ext uri="{FF2B5EF4-FFF2-40B4-BE49-F238E27FC236}">
                <a16:creationId xmlns:a16="http://schemas.microsoft.com/office/drawing/2014/main" id="{AB65694F-629A-41EF-B339-BB78CCFCD776}"/>
              </a:ext>
            </a:extLst>
          </p:cNvPr>
          <p:cNvGraphicFramePr>
            <a:graphicFrameLocks/>
          </p:cNvGraphicFramePr>
          <p:nvPr>
            <p:extLst>
              <p:ext uri="{D42A27DB-BD31-4B8C-83A1-F6EECF244321}">
                <p14:modId xmlns:p14="http://schemas.microsoft.com/office/powerpoint/2010/main" val="1614401804"/>
              </p:ext>
            </p:extLst>
          </p:nvPr>
        </p:nvGraphicFramePr>
        <p:xfrm>
          <a:off x="6532916" y="1063407"/>
          <a:ext cx="5376333" cy="2911378"/>
        </p:xfrm>
        <a:graphic>
          <a:graphicData uri="http://schemas.openxmlformats.org/drawingml/2006/chart">
            <c:chart xmlns:c="http://schemas.openxmlformats.org/drawingml/2006/chart" xmlns:r="http://schemas.openxmlformats.org/officeDocument/2006/relationships" r:id="rId4"/>
          </a:graphicData>
        </a:graphic>
      </p:graphicFrame>
      <p:cxnSp>
        <p:nvCxnSpPr>
          <p:cNvPr id="45" name="Straight Connector 44">
            <a:extLst>
              <a:ext uri="{FF2B5EF4-FFF2-40B4-BE49-F238E27FC236}">
                <a16:creationId xmlns:a16="http://schemas.microsoft.com/office/drawing/2014/main" id="{9C695E39-F752-402D-A873-B62CF33E80CB}"/>
              </a:ext>
            </a:extLst>
          </p:cNvPr>
          <p:cNvCxnSpPr/>
          <p:nvPr/>
        </p:nvCxnSpPr>
        <p:spPr>
          <a:xfrm>
            <a:off x="6213533" y="1487259"/>
            <a:ext cx="0" cy="5099125"/>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graphicFrame>
        <p:nvGraphicFramePr>
          <p:cNvPr id="46" name="Chart 45">
            <a:extLst>
              <a:ext uri="{FF2B5EF4-FFF2-40B4-BE49-F238E27FC236}">
                <a16:creationId xmlns:a16="http://schemas.microsoft.com/office/drawing/2014/main" id="{FFE79F84-1749-492B-9053-02AB25D8478A}"/>
              </a:ext>
            </a:extLst>
          </p:cNvPr>
          <p:cNvGraphicFramePr>
            <a:graphicFrameLocks/>
          </p:cNvGraphicFramePr>
          <p:nvPr>
            <p:extLst>
              <p:ext uri="{D42A27DB-BD31-4B8C-83A1-F6EECF244321}">
                <p14:modId xmlns:p14="http://schemas.microsoft.com/office/powerpoint/2010/main" val="1573565877"/>
              </p:ext>
            </p:extLst>
          </p:nvPr>
        </p:nvGraphicFramePr>
        <p:xfrm>
          <a:off x="517808" y="4138912"/>
          <a:ext cx="5092148" cy="23604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8" name="Chart 47">
            <a:extLst>
              <a:ext uri="{FF2B5EF4-FFF2-40B4-BE49-F238E27FC236}">
                <a16:creationId xmlns:a16="http://schemas.microsoft.com/office/drawing/2014/main" id="{94E6F060-B2CE-4293-BC3A-63797162D24F}"/>
              </a:ext>
            </a:extLst>
          </p:cNvPr>
          <p:cNvGraphicFramePr>
            <a:graphicFrameLocks/>
          </p:cNvGraphicFramePr>
          <p:nvPr>
            <p:extLst>
              <p:ext uri="{D42A27DB-BD31-4B8C-83A1-F6EECF244321}">
                <p14:modId xmlns:p14="http://schemas.microsoft.com/office/powerpoint/2010/main" val="1525497826"/>
              </p:ext>
            </p:extLst>
          </p:nvPr>
        </p:nvGraphicFramePr>
        <p:xfrm>
          <a:off x="6463547" y="4093421"/>
          <a:ext cx="5131855" cy="2349007"/>
        </p:xfrm>
        <a:graphic>
          <a:graphicData uri="http://schemas.openxmlformats.org/drawingml/2006/chart">
            <c:chart xmlns:c="http://schemas.openxmlformats.org/drawingml/2006/chart" xmlns:r="http://schemas.openxmlformats.org/officeDocument/2006/relationships" r:id="rId6"/>
          </a:graphicData>
        </a:graphic>
      </p:graphicFrame>
      <p:sp>
        <p:nvSpPr>
          <p:cNvPr id="49" name="TextBox 48">
            <a:extLst>
              <a:ext uri="{FF2B5EF4-FFF2-40B4-BE49-F238E27FC236}">
                <a16:creationId xmlns:a16="http://schemas.microsoft.com/office/drawing/2014/main" id="{6D80BBDB-AF84-4FD2-BA2B-6BE6CB1DE4E7}"/>
              </a:ext>
            </a:extLst>
          </p:cNvPr>
          <p:cNvSpPr txBox="1"/>
          <p:nvPr/>
        </p:nvSpPr>
        <p:spPr>
          <a:xfrm>
            <a:off x="787732" y="6513277"/>
            <a:ext cx="4552299" cy="237827"/>
          </a:xfrm>
          <a:prstGeom prst="rect">
            <a:avLst/>
          </a:prstGeom>
          <a:noFill/>
        </p:spPr>
        <p:txBody>
          <a:bodyPr wrap="square" rtlCol="0">
            <a:spAutoFit/>
          </a:bodyPr>
          <a:lstStyle/>
          <a:p>
            <a:r>
              <a:rPr lang="en-US" sz="1100" dirty="0">
                <a:solidFill>
                  <a:schemeClr val="tx1"/>
                </a:solidFill>
              </a:rPr>
              <a:t>(*) %MOM: percentage change month over month</a:t>
            </a:r>
            <a:endParaRPr lang="en-US" sz="1100" dirty="0"/>
          </a:p>
        </p:txBody>
      </p:sp>
    </p:spTree>
    <p:extLst>
      <p:ext uri="{BB962C8B-B14F-4D97-AF65-F5344CB8AC3E}">
        <p14:creationId xmlns:p14="http://schemas.microsoft.com/office/powerpoint/2010/main" val="156674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E44FE36C-0989-406F-9536-EF265612CB92}"/>
              </a:ext>
            </a:extLst>
          </p:cNvPr>
          <p:cNvGrpSpPr/>
          <p:nvPr/>
        </p:nvGrpSpPr>
        <p:grpSpPr>
          <a:xfrm>
            <a:off x="629340" y="1103788"/>
            <a:ext cx="5584193" cy="5663339"/>
            <a:chOff x="569180" y="1200044"/>
            <a:chExt cx="5584193" cy="5663339"/>
          </a:xfrm>
        </p:grpSpPr>
        <p:graphicFrame>
          <p:nvGraphicFramePr>
            <p:cNvPr id="9" name="Chart 8">
              <a:extLst>
                <a:ext uri="{FF2B5EF4-FFF2-40B4-BE49-F238E27FC236}">
                  <a16:creationId xmlns:a16="http://schemas.microsoft.com/office/drawing/2014/main" id="{2D7D1C53-D388-446A-8E83-B31FA95B0EE1}"/>
                </a:ext>
              </a:extLst>
            </p:cNvPr>
            <p:cNvGraphicFramePr>
              <a:graphicFrameLocks/>
            </p:cNvGraphicFramePr>
            <p:nvPr>
              <p:custDataLst>
                <p:tags r:id="rId1"/>
              </p:custDataLst>
              <p:extLst>
                <p:ext uri="{D42A27DB-BD31-4B8C-83A1-F6EECF244321}">
                  <p14:modId xmlns:p14="http://schemas.microsoft.com/office/powerpoint/2010/main" val="507694248"/>
                </p:ext>
              </p:extLst>
            </p:nvPr>
          </p:nvGraphicFramePr>
          <p:xfrm>
            <a:off x="569180" y="4163213"/>
            <a:ext cx="4951125" cy="2700170"/>
          </p:xfrm>
          <a:graphic>
            <a:graphicData uri="http://schemas.openxmlformats.org/drawingml/2006/chart">
              <c:chart xmlns:c="http://schemas.openxmlformats.org/drawingml/2006/chart" xmlns:r="http://schemas.openxmlformats.org/officeDocument/2006/relationships" r:id="rId5"/>
            </a:graphicData>
          </a:graphic>
        </p:graphicFrame>
        <p:sp>
          <p:nvSpPr>
            <p:cNvPr id="12" name="Rectangle 11">
              <a:extLst>
                <a:ext uri="{FF2B5EF4-FFF2-40B4-BE49-F238E27FC236}">
                  <a16:creationId xmlns:a16="http://schemas.microsoft.com/office/drawing/2014/main" id="{D4F07E3F-C4E2-432E-B285-7CA3DA1381F7}"/>
                </a:ext>
              </a:extLst>
            </p:cNvPr>
            <p:cNvSpPr/>
            <p:nvPr/>
          </p:nvSpPr>
          <p:spPr>
            <a:xfrm>
              <a:off x="4145243" y="4184116"/>
              <a:ext cx="1341930" cy="1723202"/>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hart 7">
              <a:extLst>
                <a:ext uri="{FF2B5EF4-FFF2-40B4-BE49-F238E27FC236}">
                  <a16:creationId xmlns:a16="http://schemas.microsoft.com/office/drawing/2014/main" id="{9C9D4B47-29B8-414C-B9C5-6228DA9E015C}"/>
                </a:ext>
              </a:extLst>
            </p:cNvPr>
            <p:cNvGraphicFramePr>
              <a:graphicFrameLocks/>
            </p:cNvGraphicFramePr>
            <p:nvPr>
              <p:custDataLst>
                <p:tags r:id="rId2"/>
              </p:custDataLst>
              <p:extLst>
                <p:ext uri="{D42A27DB-BD31-4B8C-83A1-F6EECF244321}">
                  <p14:modId xmlns:p14="http://schemas.microsoft.com/office/powerpoint/2010/main" val="3832045688"/>
                </p:ext>
              </p:extLst>
            </p:nvPr>
          </p:nvGraphicFramePr>
          <p:xfrm>
            <a:off x="838200" y="1452883"/>
            <a:ext cx="4696605" cy="2296159"/>
          </p:xfrm>
          <a:graphic>
            <a:graphicData uri="http://schemas.openxmlformats.org/drawingml/2006/chart">
              <c:chart xmlns:c="http://schemas.openxmlformats.org/drawingml/2006/chart" xmlns:r="http://schemas.openxmlformats.org/officeDocument/2006/relationships" r:id="rId6"/>
            </a:graphicData>
          </a:graphic>
        </p:graphicFrame>
        <p:sp>
          <p:nvSpPr>
            <p:cNvPr id="11" name="Rectangle 10">
              <a:extLst>
                <a:ext uri="{FF2B5EF4-FFF2-40B4-BE49-F238E27FC236}">
                  <a16:creationId xmlns:a16="http://schemas.microsoft.com/office/drawing/2014/main" id="{FD24CCC6-D3A0-4C69-BE82-F79DE6449E22}"/>
                </a:ext>
              </a:extLst>
            </p:cNvPr>
            <p:cNvSpPr/>
            <p:nvPr/>
          </p:nvSpPr>
          <p:spPr>
            <a:xfrm>
              <a:off x="4249784" y="1594965"/>
              <a:ext cx="1219936" cy="1733021"/>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833ED09F-0F19-41AE-997E-586C9FD4FE42}"/>
                </a:ext>
              </a:extLst>
            </p:cNvPr>
            <p:cNvSpPr txBox="1"/>
            <p:nvPr/>
          </p:nvSpPr>
          <p:spPr>
            <a:xfrm>
              <a:off x="1298226" y="4214453"/>
              <a:ext cx="2607019" cy="507831"/>
            </a:xfrm>
            <a:prstGeom prst="rect">
              <a:avLst/>
            </a:prstGeom>
            <a:solidFill>
              <a:schemeClr val="accent4">
                <a:lumMod val="20000"/>
                <a:lumOff val="80000"/>
              </a:schemeClr>
            </a:solidFill>
          </p:spPr>
          <p:txBody>
            <a:bodyPr wrap="square" rtlCol="0">
              <a:spAutoFit/>
            </a:bodyPr>
            <a:lstStyle/>
            <a:p>
              <a:r>
                <a:rPr lang="en-US" sz="900" dirty="0"/>
                <a:t>COVID has impact on monthly average price, BURGERNV experienced high variance in monthly price change (Var 0.36)</a:t>
              </a:r>
            </a:p>
          </p:txBody>
        </p:sp>
        <p:sp>
          <p:nvSpPr>
            <p:cNvPr id="16" name="TextBox 15">
              <a:extLst>
                <a:ext uri="{FF2B5EF4-FFF2-40B4-BE49-F238E27FC236}">
                  <a16:creationId xmlns:a16="http://schemas.microsoft.com/office/drawing/2014/main" id="{C1EAD915-3F0E-4D34-85A6-A5F6274FA81F}"/>
                </a:ext>
              </a:extLst>
            </p:cNvPr>
            <p:cNvSpPr txBox="1"/>
            <p:nvPr/>
          </p:nvSpPr>
          <p:spPr>
            <a:xfrm>
              <a:off x="1361395" y="1532969"/>
              <a:ext cx="1841598" cy="230832"/>
            </a:xfrm>
            <a:prstGeom prst="rect">
              <a:avLst/>
            </a:prstGeom>
            <a:solidFill>
              <a:schemeClr val="accent4">
                <a:lumMod val="20000"/>
                <a:lumOff val="80000"/>
              </a:schemeClr>
            </a:solidFill>
          </p:spPr>
          <p:txBody>
            <a:bodyPr wrap="square" rtlCol="0">
              <a:spAutoFit/>
            </a:bodyPr>
            <a:lstStyle/>
            <a:p>
              <a:r>
                <a:rPr lang="en-US" sz="900" dirty="0"/>
                <a:t>BURGERNV shows Upward trend</a:t>
              </a:r>
            </a:p>
          </p:txBody>
        </p:sp>
        <p:sp>
          <p:nvSpPr>
            <p:cNvPr id="20" name="Rectangle 19">
              <a:extLst>
                <a:ext uri="{FF2B5EF4-FFF2-40B4-BE49-F238E27FC236}">
                  <a16:creationId xmlns:a16="http://schemas.microsoft.com/office/drawing/2014/main" id="{E0CC95F7-17AE-40A3-833C-221A7AC37770}"/>
                </a:ext>
              </a:extLst>
            </p:cNvPr>
            <p:cNvSpPr/>
            <p:nvPr/>
          </p:nvSpPr>
          <p:spPr>
            <a:xfrm>
              <a:off x="583678" y="1310824"/>
              <a:ext cx="4951126" cy="2417315"/>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0BAFE8A-C4FD-4F65-A56F-35A94E3E4E6C}"/>
                </a:ext>
              </a:extLst>
            </p:cNvPr>
            <p:cNvSpPr/>
            <p:nvPr/>
          </p:nvSpPr>
          <p:spPr>
            <a:xfrm>
              <a:off x="1507052" y="1200044"/>
              <a:ext cx="3200400" cy="221560"/>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AVG PRICE CHANGE – NATIONAL BRANDS</a:t>
              </a:r>
            </a:p>
          </p:txBody>
        </p:sp>
        <p:sp>
          <p:nvSpPr>
            <p:cNvPr id="22" name="Rectangle 21">
              <a:extLst>
                <a:ext uri="{FF2B5EF4-FFF2-40B4-BE49-F238E27FC236}">
                  <a16:creationId xmlns:a16="http://schemas.microsoft.com/office/drawing/2014/main" id="{B1E8B2DA-FAF2-4869-93A1-51DE4DAF94A5}"/>
                </a:ext>
              </a:extLst>
            </p:cNvPr>
            <p:cNvSpPr/>
            <p:nvPr/>
          </p:nvSpPr>
          <p:spPr>
            <a:xfrm>
              <a:off x="583678" y="4044874"/>
              <a:ext cx="4951125" cy="2765843"/>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01A656F-BF42-447E-87F2-15E0C12A8C2E}"/>
                </a:ext>
              </a:extLst>
            </p:cNvPr>
            <p:cNvSpPr/>
            <p:nvPr/>
          </p:nvSpPr>
          <p:spPr>
            <a:xfrm>
              <a:off x="1415612" y="3922403"/>
              <a:ext cx="3383280" cy="221560"/>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AVG PRICE ELASTICITY – NATIONAL BRANDS</a:t>
              </a:r>
            </a:p>
          </p:txBody>
        </p:sp>
        <p:cxnSp>
          <p:nvCxnSpPr>
            <p:cNvPr id="6" name="Straight Connector 5">
              <a:extLst>
                <a:ext uri="{FF2B5EF4-FFF2-40B4-BE49-F238E27FC236}">
                  <a16:creationId xmlns:a16="http://schemas.microsoft.com/office/drawing/2014/main" id="{940B19D3-2545-4C00-88B6-A821F2CC2E0D}"/>
                </a:ext>
              </a:extLst>
            </p:cNvPr>
            <p:cNvCxnSpPr/>
            <p:nvPr/>
          </p:nvCxnSpPr>
          <p:spPr>
            <a:xfrm>
              <a:off x="6153373" y="1583515"/>
              <a:ext cx="0" cy="5099125"/>
            </a:xfrm>
            <a:prstGeom prst="line">
              <a:avLst/>
            </a:prstGeom>
            <a:ln w="19050">
              <a:solidFill>
                <a:srgbClr val="000000"/>
              </a:solidFill>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4C93C057-1150-41DC-99A0-7D541A530F0A}"/>
              </a:ext>
            </a:extLst>
          </p:cNvPr>
          <p:cNvGrpSpPr/>
          <p:nvPr/>
        </p:nvGrpSpPr>
        <p:grpSpPr>
          <a:xfrm>
            <a:off x="6816350" y="1043628"/>
            <a:ext cx="4951126" cy="5659123"/>
            <a:chOff x="6816350" y="1200044"/>
            <a:chExt cx="4951126" cy="5659123"/>
          </a:xfrm>
        </p:grpSpPr>
        <p:grpSp>
          <p:nvGrpSpPr>
            <p:cNvPr id="26" name="Group 25">
              <a:extLst>
                <a:ext uri="{FF2B5EF4-FFF2-40B4-BE49-F238E27FC236}">
                  <a16:creationId xmlns:a16="http://schemas.microsoft.com/office/drawing/2014/main" id="{EF44563D-025A-46D1-A18E-F5CA9D2806FD}"/>
                </a:ext>
              </a:extLst>
            </p:cNvPr>
            <p:cNvGrpSpPr/>
            <p:nvPr/>
          </p:nvGrpSpPr>
          <p:grpSpPr>
            <a:xfrm>
              <a:off x="6863380" y="1357763"/>
              <a:ext cx="4798316" cy="2370376"/>
              <a:chOff x="6258904" y="843122"/>
              <a:chExt cx="5402792" cy="2885017"/>
            </a:xfrm>
          </p:grpSpPr>
          <p:graphicFrame>
            <p:nvGraphicFramePr>
              <p:cNvPr id="27" name="Chart 26">
                <a:extLst>
                  <a:ext uri="{FF2B5EF4-FFF2-40B4-BE49-F238E27FC236}">
                    <a16:creationId xmlns:a16="http://schemas.microsoft.com/office/drawing/2014/main" id="{E52C4433-0A46-40D6-8CB2-CCC11404BA62}"/>
                  </a:ext>
                </a:extLst>
              </p:cNvPr>
              <p:cNvGraphicFramePr>
                <a:graphicFrameLocks/>
              </p:cNvGraphicFramePr>
              <p:nvPr>
                <p:extLst>
                  <p:ext uri="{D42A27DB-BD31-4B8C-83A1-F6EECF244321}">
                    <p14:modId xmlns:p14="http://schemas.microsoft.com/office/powerpoint/2010/main" val="2509236072"/>
                  </p:ext>
                </p:extLst>
              </p:nvPr>
            </p:nvGraphicFramePr>
            <p:xfrm>
              <a:off x="6258904" y="843122"/>
              <a:ext cx="5402792" cy="2885017"/>
            </p:xfrm>
            <a:graphic>
              <a:graphicData uri="http://schemas.openxmlformats.org/drawingml/2006/chart">
                <c:chart xmlns:c="http://schemas.openxmlformats.org/drawingml/2006/chart" xmlns:r="http://schemas.openxmlformats.org/officeDocument/2006/relationships" r:id="rId7"/>
              </a:graphicData>
            </a:graphic>
          </p:graphicFrame>
          <p:sp>
            <p:nvSpPr>
              <p:cNvPr id="28" name="Rectangle 27">
                <a:extLst>
                  <a:ext uri="{FF2B5EF4-FFF2-40B4-BE49-F238E27FC236}">
                    <a16:creationId xmlns:a16="http://schemas.microsoft.com/office/drawing/2014/main" id="{4A68146C-B7C7-4250-9C4C-B95D55E723E8}"/>
                  </a:ext>
                </a:extLst>
              </p:cNvPr>
              <p:cNvSpPr/>
              <p:nvPr/>
            </p:nvSpPr>
            <p:spPr>
              <a:xfrm>
                <a:off x="10191040" y="958894"/>
                <a:ext cx="1410558" cy="2267556"/>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9" name="Group 28">
              <a:extLst>
                <a:ext uri="{FF2B5EF4-FFF2-40B4-BE49-F238E27FC236}">
                  <a16:creationId xmlns:a16="http://schemas.microsoft.com/office/drawing/2014/main" id="{5E533907-B132-4D60-A8F3-E82B181C8C0E}"/>
                </a:ext>
              </a:extLst>
            </p:cNvPr>
            <p:cNvGrpSpPr/>
            <p:nvPr/>
          </p:nvGrpSpPr>
          <p:grpSpPr>
            <a:xfrm>
              <a:off x="6863380" y="4044875"/>
              <a:ext cx="4784417" cy="2814292"/>
              <a:chOff x="6331478" y="1987931"/>
              <a:chExt cx="5222875" cy="2874434"/>
            </a:xfrm>
          </p:grpSpPr>
          <p:graphicFrame>
            <p:nvGraphicFramePr>
              <p:cNvPr id="30" name="Chart 29">
                <a:extLst>
                  <a:ext uri="{FF2B5EF4-FFF2-40B4-BE49-F238E27FC236}">
                    <a16:creationId xmlns:a16="http://schemas.microsoft.com/office/drawing/2014/main" id="{7126947B-68A9-4225-A1B8-E7C21AEE8AF2}"/>
                  </a:ext>
                </a:extLst>
              </p:cNvPr>
              <p:cNvGraphicFramePr>
                <a:graphicFrameLocks/>
              </p:cNvGraphicFramePr>
              <p:nvPr>
                <p:extLst>
                  <p:ext uri="{D42A27DB-BD31-4B8C-83A1-F6EECF244321}">
                    <p14:modId xmlns:p14="http://schemas.microsoft.com/office/powerpoint/2010/main" val="1327348894"/>
                  </p:ext>
                </p:extLst>
              </p:nvPr>
            </p:nvGraphicFramePr>
            <p:xfrm>
              <a:off x="6331478" y="1987931"/>
              <a:ext cx="5222875" cy="2874434"/>
            </p:xfrm>
            <a:graphic>
              <a:graphicData uri="http://schemas.openxmlformats.org/drawingml/2006/chart">
                <c:chart xmlns:c="http://schemas.openxmlformats.org/drawingml/2006/chart" xmlns:r="http://schemas.openxmlformats.org/officeDocument/2006/relationships" r:id="rId8"/>
              </a:graphicData>
            </a:graphic>
          </p:graphicFrame>
          <p:sp>
            <p:nvSpPr>
              <p:cNvPr id="31" name="Rectangle 30">
                <a:extLst>
                  <a:ext uri="{FF2B5EF4-FFF2-40B4-BE49-F238E27FC236}">
                    <a16:creationId xmlns:a16="http://schemas.microsoft.com/office/drawing/2014/main" id="{A3CA1106-B40B-43A4-B180-D9A6005D7FDB}"/>
                  </a:ext>
                </a:extLst>
              </p:cNvPr>
              <p:cNvSpPr/>
              <p:nvPr/>
            </p:nvSpPr>
            <p:spPr>
              <a:xfrm>
                <a:off x="10138360" y="2078018"/>
                <a:ext cx="1265579" cy="2047677"/>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F1B54987-D263-48EA-888F-6A472F5624E4}"/>
                  </a:ext>
                </a:extLst>
              </p:cNvPr>
              <p:cNvSpPr/>
              <p:nvPr/>
            </p:nvSpPr>
            <p:spPr>
              <a:xfrm>
                <a:off x="9083688" y="2171788"/>
                <a:ext cx="466344" cy="281380"/>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7A9A70B5-94FA-49C3-A64A-B1BA814D8F05}"/>
                  </a:ext>
                </a:extLst>
              </p:cNvPr>
              <p:cNvSpPr txBox="1"/>
              <p:nvPr/>
            </p:nvSpPr>
            <p:spPr>
              <a:xfrm>
                <a:off x="7619890" y="2143469"/>
                <a:ext cx="1052312" cy="660143"/>
              </a:xfrm>
              <a:prstGeom prst="rect">
                <a:avLst/>
              </a:prstGeom>
              <a:solidFill>
                <a:schemeClr val="accent4">
                  <a:lumMod val="20000"/>
                  <a:lumOff val="80000"/>
                </a:schemeClr>
              </a:solidFill>
            </p:spPr>
            <p:txBody>
              <a:bodyPr wrap="square" rtlCol="0">
                <a:spAutoFit/>
              </a:bodyPr>
              <a:lstStyle/>
              <a:p>
                <a:r>
                  <a:rPr lang="en-US" sz="900" dirty="0"/>
                  <a:t>Surge in demand for SANDWICH before COVID</a:t>
                </a:r>
              </a:p>
            </p:txBody>
          </p:sp>
        </p:grpSp>
        <p:sp>
          <p:nvSpPr>
            <p:cNvPr id="34" name="Rectangle 33">
              <a:extLst>
                <a:ext uri="{FF2B5EF4-FFF2-40B4-BE49-F238E27FC236}">
                  <a16:creationId xmlns:a16="http://schemas.microsoft.com/office/drawing/2014/main" id="{ACBF4F54-90A7-472C-83E8-45CB8A709F1E}"/>
                </a:ext>
              </a:extLst>
            </p:cNvPr>
            <p:cNvSpPr/>
            <p:nvPr/>
          </p:nvSpPr>
          <p:spPr>
            <a:xfrm>
              <a:off x="6816350" y="1310824"/>
              <a:ext cx="4951126" cy="2417315"/>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1F1B2F5-A82E-4916-8D55-48C13A9BA4C5}"/>
                </a:ext>
              </a:extLst>
            </p:cNvPr>
            <p:cNvSpPr/>
            <p:nvPr/>
          </p:nvSpPr>
          <p:spPr>
            <a:xfrm>
              <a:off x="7739724" y="1200044"/>
              <a:ext cx="3200400" cy="221560"/>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AVG PRICE CHANGE – PRIVATE LABEL</a:t>
              </a:r>
            </a:p>
          </p:txBody>
        </p:sp>
        <p:sp>
          <p:nvSpPr>
            <p:cNvPr id="36" name="Rectangle 35">
              <a:extLst>
                <a:ext uri="{FF2B5EF4-FFF2-40B4-BE49-F238E27FC236}">
                  <a16:creationId xmlns:a16="http://schemas.microsoft.com/office/drawing/2014/main" id="{066500A2-6347-41CA-8D7F-C7C757B784D4}"/>
                </a:ext>
              </a:extLst>
            </p:cNvPr>
            <p:cNvSpPr/>
            <p:nvPr/>
          </p:nvSpPr>
          <p:spPr>
            <a:xfrm>
              <a:off x="6816351" y="4044875"/>
              <a:ext cx="4951125" cy="2765844"/>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8125723F-597B-48EE-9D19-61EE4A544A7C}"/>
                </a:ext>
              </a:extLst>
            </p:cNvPr>
            <p:cNvSpPr/>
            <p:nvPr/>
          </p:nvSpPr>
          <p:spPr>
            <a:xfrm>
              <a:off x="7648285" y="3922403"/>
              <a:ext cx="3383280" cy="221560"/>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AVG PRICE ELASTICITY – PRIVATE LABEL</a:t>
              </a:r>
            </a:p>
          </p:txBody>
        </p:sp>
      </p:grpSp>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PRICE ELASTICITY</a:t>
            </a:r>
          </a:p>
        </p:txBody>
      </p:sp>
      <p:sp>
        <p:nvSpPr>
          <p:cNvPr id="40" name="Oval 39">
            <a:extLst>
              <a:ext uri="{FF2B5EF4-FFF2-40B4-BE49-F238E27FC236}">
                <a16:creationId xmlns:a16="http://schemas.microsoft.com/office/drawing/2014/main" id="{DCAD4E79-038F-488D-9B6C-5422264C5090}"/>
              </a:ext>
            </a:extLst>
          </p:cNvPr>
          <p:cNvSpPr/>
          <p:nvPr/>
        </p:nvSpPr>
        <p:spPr>
          <a:xfrm>
            <a:off x="4104968" y="1725481"/>
            <a:ext cx="350371" cy="1292935"/>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AFC45BFD-1314-42AA-BDC0-ED6698E42F51}"/>
              </a:ext>
            </a:extLst>
          </p:cNvPr>
          <p:cNvSpPr/>
          <p:nvPr/>
        </p:nvSpPr>
        <p:spPr>
          <a:xfrm>
            <a:off x="4000287" y="4122766"/>
            <a:ext cx="1560272" cy="1564452"/>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7888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1F580A84-4310-4129-9482-6D9985F5F5FB}"/>
              </a:ext>
            </a:extLst>
          </p:cNvPr>
          <p:cNvSpPr txBox="1">
            <a:spLocks/>
          </p:cNvSpPr>
          <p:nvPr/>
        </p:nvSpPr>
        <p:spPr>
          <a:xfrm>
            <a:off x="838200" y="3768"/>
            <a:ext cx="10515600" cy="9261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FLAVOR PREFERENCE &amp; NUTRITION</a:t>
            </a:r>
          </a:p>
        </p:txBody>
      </p:sp>
      <p:grpSp>
        <p:nvGrpSpPr>
          <p:cNvPr id="4" name="Group 3">
            <a:extLst>
              <a:ext uri="{FF2B5EF4-FFF2-40B4-BE49-F238E27FC236}">
                <a16:creationId xmlns:a16="http://schemas.microsoft.com/office/drawing/2014/main" id="{A79D4312-24DF-4753-A1B9-E569ACD68FEA}"/>
              </a:ext>
            </a:extLst>
          </p:cNvPr>
          <p:cNvGrpSpPr/>
          <p:nvPr/>
        </p:nvGrpSpPr>
        <p:grpSpPr>
          <a:xfrm>
            <a:off x="841919" y="1067018"/>
            <a:ext cx="5075784" cy="3377849"/>
            <a:chOff x="324555" y="910157"/>
            <a:chExt cx="5075784" cy="3715634"/>
          </a:xfrm>
        </p:grpSpPr>
        <p:grpSp>
          <p:nvGrpSpPr>
            <p:cNvPr id="43" name="Group 42">
              <a:extLst>
                <a:ext uri="{FF2B5EF4-FFF2-40B4-BE49-F238E27FC236}">
                  <a16:creationId xmlns:a16="http://schemas.microsoft.com/office/drawing/2014/main" id="{0F22C813-F353-43C3-8CAA-65AB3D07C32A}"/>
                </a:ext>
              </a:extLst>
            </p:cNvPr>
            <p:cNvGrpSpPr/>
            <p:nvPr/>
          </p:nvGrpSpPr>
          <p:grpSpPr>
            <a:xfrm>
              <a:off x="324555" y="1246061"/>
              <a:ext cx="4925177" cy="3379730"/>
              <a:chOff x="820208" y="2189819"/>
              <a:chExt cx="4666374" cy="3285215"/>
            </a:xfrm>
          </p:grpSpPr>
          <p:graphicFrame>
            <p:nvGraphicFramePr>
              <p:cNvPr id="44" name="Chart 43">
                <a:extLst>
                  <a:ext uri="{FF2B5EF4-FFF2-40B4-BE49-F238E27FC236}">
                    <a16:creationId xmlns:a16="http://schemas.microsoft.com/office/drawing/2014/main" id="{85F354A4-586E-49E2-8EFE-DCA4E43838FE}"/>
                  </a:ext>
                </a:extLst>
              </p:cNvPr>
              <p:cNvGraphicFramePr>
                <a:graphicFrameLocks/>
              </p:cNvGraphicFramePr>
              <p:nvPr>
                <p:extLst>
                  <p:ext uri="{D42A27DB-BD31-4B8C-83A1-F6EECF244321}">
                    <p14:modId xmlns:p14="http://schemas.microsoft.com/office/powerpoint/2010/main" val="98515940"/>
                  </p:ext>
                </p:extLst>
              </p:nvPr>
            </p:nvGraphicFramePr>
            <p:xfrm>
              <a:off x="820208" y="2189819"/>
              <a:ext cx="4666374" cy="3285215"/>
            </p:xfrm>
            <a:graphic>
              <a:graphicData uri="http://schemas.openxmlformats.org/drawingml/2006/chart">
                <c:chart xmlns:c="http://schemas.openxmlformats.org/drawingml/2006/chart" xmlns:r="http://schemas.openxmlformats.org/officeDocument/2006/relationships" r:id="rId4"/>
              </a:graphicData>
            </a:graphic>
          </p:graphicFrame>
          <p:sp>
            <p:nvSpPr>
              <p:cNvPr id="45" name="Rectangle 44">
                <a:extLst>
                  <a:ext uri="{FF2B5EF4-FFF2-40B4-BE49-F238E27FC236}">
                    <a16:creationId xmlns:a16="http://schemas.microsoft.com/office/drawing/2014/main" id="{F0F4B90B-2E69-4C9A-81CA-E7B68264975C}"/>
                  </a:ext>
                </a:extLst>
              </p:cNvPr>
              <p:cNvSpPr/>
              <p:nvPr/>
            </p:nvSpPr>
            <p:spPr>
              <a:xfrm>
                <a:off x="4328777" y="2315502"/>
                <a:ext cx="1072626" cy="1873341"/>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6" name="Rectangle 45">
              <a:extLst>
                <a:ext uri="{FF2B5EF4-FFF2-40B4-BE49-F238E27FC236}">
                  <a16:creationId xmlns:a16="http://schemas.microsoft.com/office/drawing/2014/main" id="{81C61ACD-64B0-4A97-AD16-5A616B2614A1}"/>
                </a:ext>
              </a:extLst>
            </p:cNvPr>
            <p:cNvSpPr/>
            <p:nvPr/>
          </p:nvSpPr>
          <p:spPr>
            <a:xfrm>
              <a:off x="324555" y="1071796"/>
              <a:ext cx="5075784" cy="3527098"/>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96DF7315-60AD-497A-A6E9-AAEC4AF9B051}"/>
                </a:ext>
              </a:extLst>
            </p:cNvPr>
            <p:cNvSpPr/>
            <p:nvPr/>
          </p:nvSpPr>
          <p:spPr>
            <a:xfrm>
              <a:off x="1221957" y="910157"/>
              <a:ext cx="3280979" cy="323278"/>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UNITS SOLD BY FLAVOR/SCENT</a:t>
              </a:r>
            </a:p>
          </p:txBody>
        </p:sp>
      </p:grpSp>
      <p:sp>
        <p:nvSpPr>
          <p:cNvPr id="59" name="Rectangle 58">
            <a:extLst>
              <a:ext uri="{FF2B5EF4-FFF2-40B4-BE49-F238E27FC236}">
                <a16:creationId xmlns:a16="http://schemas.microsoft.com/office/drawing/2014/main" id="{3B00BCA1-944F-47CB-BC92-4AFA65E64197}"/>
              </a:ext>
            </a:extLst>
          </p:cNvPr>
          <p:cNvSpPr/>
          <p:nvPr/>
        </p:nvSpPr>
        <p:spPr>
          <a:xfrm>
            <a:off x="6661773" y="1071796"/>
            <a:ext cx="5075784" cy="5705268"/>
          </a:xfrm>
          <a:prstGeom prst="rect">
            <a:avLst/>
          </a:prstGeom>
          <a:noFill/>
          <a:ln>
            <a:solidFill>
              <a:schemeClr val="accent3">
                <a:lumMod val="40000"/>
                <a:lumOff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88C21F70-4282-4509-9E60-29E4405299E4}"/>
              </a:ext>
            </a:extLst>
          </p:cNvPr>
          <p:cNvGrpSpPr/>
          <p:nvPr/>
        </p:nvGrpSpPr>
        <p:grpSpPr>
          <a:xfrm>
            <a:off x="114217" y="4698189"/>
            <a:ext cx="6631985" cy="1978860"/>
            <a:chOff x="114217" y="4842571"/>
            <a:chExt cx="6631985" cy="1978860"/>
          </a:xfrm>
        </p:grpSpPr>
        <p:sp>
          <p:nvSpPr>
            <p:cNvPr id="62" name="TextBox 61">
              <a:extLst>
                <a:ext uri="{FF2B5EF4-FFF2-40B4-BE49-F238E27FC236}">
                  <a16:creationId xmlns:a16="http://schemas.microsoft.com/office/drawing/2014/main" id="{BCE9334F-84CD-461F-8CBA-E18D5FF6C9C0}"/>
                </a:ext>
              </a:extLst>
            </p:cNvPr>
            <p:cNvSpPr txBox="1"/>
            <p:nvPr/>
          </p:nvSpPr>
          <p:spPr>
            <a:xfrm>
              <a:off x="791932" y="4842571"/>
              <a:ext cx="5755998" cy="738664"/>
            </a:xfrm>
            <a:prstGeom prst="rect">
              <a:avLst/>
            </a:prstGeom>
            <a:noFill/>
          </p:spPr>
          <p:txBody>
            <a:bodyPr wrap="square" rtlCol="0">
              <a:spAutoFit/>
            </a:bodyPr>
            <a:lstStyle/>
            <a:p>
              <a:r>
                <a:rPr lang="en-US" sz="1400" dirty="0"/>
                <a:t>TOP 5 Flavors based on units sold include: </a:t>
              </a:r>
              <a:r>
                <a:rPr lang="en-US" sz="1400" b="1" dirty="0"/>
                <a:t>Meat, Poultry, Cheese, Tangy and Other Flavors. </a:t>
              </a:r>
              <a:r>
                <a:rPr lang="en-US" sz="1400" dirty="0"/>
                <a:t>We don’t observe a significant change in Flavor/Scent </a:t>
              </a:r>
              <a:r>
                <a:rPr lang="en-US" sz="1400" b="1" dirty="0"/>
                <a:t>preference</a:t>
              </a:r>
              <a:r>
                <a:rPr lang="en-US" sz="1400" dirty="0"/>
                <a:t> before and after COVID</a:t>
              </a:r>
            </a:p>
          </p:txBody>
        </p:sp>
        <p:sp>
          <p:nvSpPr>
            <p:cNvPr id="63" name="Rectangle 62">
              <a:extLst>
                <a:ext uri="{FF2B5EF4-FFF2-40B4-BE49-F238E27FC236}">
                  <a16:creationId xmlns:a16="http://schemas.microsoft.com/office/drawing/2014/main" id="{A6E8FA1C-DD54-4108-9131-ABC3FD737E71}"/>
                </a:ext>
              </a:extLst>
            </p:cNvPr>
            <p:cNvSpPr>
              <a:spLocks noChangeAspect="1"/>
            </p:cNvSpPr>
            <p:nvPr/>
          </p:nvSpPr>
          <p:spPr>
            <a:xfrm>
              <a:off x="114217" y="4886197"/>
              <a:ext cx="624548" cy="624548"/>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chemeClr val="accent5">
                      <a:lumMod val="60000"/>
                      <a:lumOff val="40000"/>
                    </a:schemeClr>
                  </a:solidFill>
                  <a:effectLst/>
                  <a:uLnTx/>
                  <a:uFillTx/>
                  <a:latin typeface="Calibri"/>
                  <a:ea typeface="+mn-ea"/>
                  <a:cs typeface="+mn-cs"/>
                </a:rPr>
                <a:t>1</a:t>
              </a:r>
            </a:p>
          </p:txBody>
        </p:sp>
        <p:sp>
          <p:nvSpPr>
            <p:cNvPr id="64" name="TextBox 63">
              <a:extLst>
                <a:ext uri="{FF2B5EF4-FFF2-40B4-BE49-F238E27FC236}">
                  <a16:creationId xmlns:a16="http://schemas.microsoft.com/office/drawing/2014/main" id="{F01DDE3E-00B1-4A20-9FE8-7FC5C52E2162}"/>
                </a:ext>
              </a:extLst>
            </p:cNvPr>
            <p:cNvSpPr txBox="1"/>
            <p:nvPr/>
          </p:nvSpPr>
          <p:spPr>
            <a:xfrm>
              <a:off x="791932" y="5651880"/>
              <a:ext cx="5954270" cy="1169551"/>
            </a:xfrm>
            <a:prstGeom prst="rect">
              <a:avLst/>
            </a:prstGeom>
            <a:noFill/>
          </p:spPr>
          <p:txBody>
            <a:bodyPr wrap="square" rtlCol="0">
              <a:spAutoFit/>
            </a:bodyPr>
            <a:lstStyle/>
            <a:p>
              <a:r>
                <a:rPr lang="en-US" sz="1400" dirty="0"/>
                <a:t>While we observe a sudden spike across products of nutritional levels after COVID, there are still </a:t>
              </a:r>
              <a:r>
                <a:rPr lang="en-US" sz="1400" b="1" dirty="0"/>
                <a:t>no significant trends</a:t>
              </a:r>
              <a:r>
                <a:rPr lang="en-US" sz="1400" dirty="0"/>
                <a:t>. The AVG.HIGH products (High calories, &gt;5% DV, and High protein, &gt;20% DV) are still dominating the portfolio. We especially notice that </a:t>
              </a:r>
              <a:r>
                <a:rPr lang="en-US" sz="1400" b="1" dirty="0"/>
                <a:t>GOOD </a:t>
              </a:r>
              <a:r>
                <a:rPr lang="en-US" sz="1400" dirty="0"/>
                <a:t>products (Low calories, High protein) have </a:t>
              </a:r>
              <a:r>
                <a:rPr lang="en-US" sz="1400" b="1" dirty="0"/>
                <a:t>very few units sold </a:t>
              </a:r>
              <a:r>
                <a:rPr lang="en-US" sz="1400" dirty="0"/>
                <a:t>compared to others.</a:t>
              </a:r>
            </a:p>
          </p:txBody>
        </p:sp>
        <p:sp>
          <p:nvSpPr>
            <p:cNvPr id="65" name="Rectangle 64">
              <a:extLst>
                <a:ext uri="{FF2B5EF4-FFF2-40B4-BE49-F238E27FC236}">
                  <a16:creationId xmlns:a16="http://schemas.microsoft.com/office/drawing/2014/main" id="{14F15CA4-6674-43E7-B022-6AAB6643FC0F}"/>
                </a:ext>
              </a:extLst>
            </p:cNvPr>
            <p:cNvSpPr>
              <a:spLocks noChangeAspect="1"/>
            </p:cNvSpPr>
            <p:nvPr/>
          </p:nvSpPr>
          <p:spPr>
            <a:xfrm>
              <a:off x="114217" y="5908457"/>
              <a:ext cx="624548" cy="624548"/>
            </a:xfrm>
            <a:prstGeom prst="rect">
              <a:avLst/>
            </a:prstGeom>
            <a:noFill/>
            <a:ln w="28575">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dirty="0">
                  <a:solidFill>
                    <a:schemeClr val="accent3">
                      <a:lumMod val="60000"/>
                      <a:lumOff val="40000"/>
                    </a:schemeClr>
                  </a:solidFill>
                  <a:latin typeface="Calibri"/>
                </a:rPr>
                <a:t>2</a:t>
              </a:r>
              <a:endParaRPr kumimoji="0" lang="en-US" sz="2400" b="1" i="0" u="none" strike="noStrike" kern="1200" cap="none" spc="0" normalizeH="0" baseline="0" noProof="0" dirty="0">
                <a:ln>
                  <a:noFill/>
                </a:ln>
                <a:solidFill>
                  <a:schemeClr val="accent3">
                    <a:lumMod val="60000"/>
                    <a:lumOff val="40000"/>
                  </a:schemeClr>
                </a:solidFill>
                <a:effectLst/>
                <a:uLnTx/>
                <a:uFillTx/>
                <a:latin typeface="Calibri"/>
                <a:ea typeface="+mn-ea"/>
                <a:cs typeface="+mn-cs"/>
              </a:endParaRPr>
            </a:p>
          </p:txBody>
        </p:sp>
      </p:grpSp>
      <p:grpSp>
        <p:nvGrpSpPr>
          <p:cNvPr id="2" name="Group 1">
            <a:extLst>
              <a:ext uri="{FF2B5EF4-FFF2-40B4-BE49-F238E27FC236}">
                <a16:creationId xmlns:a16="http://schemas.microsoft.com/office/drawing/2014/main" id="{36F4C7F7-BE2A-4629-8304-CD1CB0BD785C}"/>
              </a:ext>
            </a:extLst>
          </p:cNvPr>
          <p:cNvGrpSpPr/>
          <p:nvPr/>
        </p:nvGrpSpPr>
        <p:grpSpPr>
          <a:xfrm>
            <a:off x="7198195" y="910157"/>
            <a:ext cx="4201872" cy="5866907"/>
            <a:chOff x="7198195" y="910157"/>
            <a:chExt cx="4201872" cy="5866907"/>
          </a:xfrm>
        </p:grpSpPr>
        <p:grpSp>
          <p:nvGrpSpPr>
            <p:cNvPr id="52" name="Group 51">
              <a:extLst>
                <a:ext uri="{FF2B5EF4-FFF2-40B4-BE49-F238E27FC236}">
                  <a16:creationId xmlns:a16="http://schemas.microsoft.com/office/drawing/2014/main" id="{8040DE3C-A00E-4731-BC89-72AFBE127891}"/>
                </a:ext>
              </a:extLst>
            </p:cNvPr>
            <p:cNvGrpSpPr/>
            <p:nvPr/>
          </p:nvGrpSpPr>
          <p:grpSpPr>
            <a:xfrm>
              <a:off x="7198195" y="929870"/>
              <a:ext cx="4201872" cy="5847194"/>
              <a:chOff x="703647" y="1414111"/>
              <a:chExt cx="4201872" cy="5369288"/>
            </a:xfrm>
          </p:grpSpPr>
          <p:graphicFrame>
            <p:nvGraphicFramePr>
              <p:cNvPr id="53" name="Chart 52">
                <a:extLst>
                  <a:ext uri="{FF2B5EF4-FFF2-40B4-BE49-F238E27FC236}">
                    <a16:creationId xmlns:a16="http://schemas.microsoft.com/office/drawing/2014/main" id="{43E2E275-FE81-423F-97A4-DF711BDDD36F}"/>
                  </a:ext>
                </a:extLst>
              </p:cNvPr>
              <p:cNvGraphicFramePr>
                <a:graphicFrameLocks/>
              </p:cNvGraphicFramePr>
              <p:nvPr>
                <p:extLst>
                  <p:ext uri="{D42A27DB-BD31-4B8C-83A1-F6EECF244321}">
                    <p14:modId xmlns:p14="http://schemas.microsoft.com/office/powerpoint/2010/main" val="853201582"/>
                  </p:ext>
                </p:extLst>
              </p:nvPr>
            </p:nvGraphicFramePr>
            <p:xfrm>
              <a:off x="703647" y="1414111"/>
              <a:ext cx="4201871" cy="536928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5" name="Chart 54">
                <a:extLst>
                  <a:ext uri="{FF2B5EF4-FFF2-40B4-BE49-F238E27FC236}">
                    <a16:creationId xmlns:a16="http://schemas.microsoft.com/office/drawing/2014/main" id="{DB3D9E4B-2845-40E8-94E9-598E615875DE}"/>
                  </a:ext>
                </a:extLst>
              </p:cNvPr>
              <p:cNvGraphicFramePr>
                <a:graphicFrameLocks/>
              </p:cNvGraphicFramePr>
              <p:nvPr>
                <p:extLst>
                  <p:ext uri="{D42A27DB-BD31-4B8C-83A1-F6EECF244321}">
                    <p14:modId xmlns:p14="http://schemas.microsoft.com/office/powerpoint/2010/main" val="1898909721"/>
                  </p:ext>
                </p:extLst>
              </p:nvPr>
            </p:nvGraphicFramePr>
            <p:xfrm>
              <a:off x="749155" y="3164725"/>
              <a:ext cx="4156364" cy="1548465"/>
            </p:xfrm>
            <a:graphic>
              <a:graphicData uri="http://schemas.openxmlformats.org/drawingml/2006/chart">
                <c:chart xmlns:c="http://schemas.openxmlformats.org/drawingml/2006/chart" xmlns:r="http://schemas.openxmlformats.org/officeDocument/2006/relationships" r:id="rId6"/>
              </a:graphicData>
            </a:graphic>
          </p:graphicFrame>
          <p:sp>
            <p:nvSpPr>
              <p:cNvPr id="57" name="Rectangle 56">
                <a:extLst>
                  <a:ext uri="{FF2B5EF4-FFF2-40B4-BE49-F238E27FC236}">
                    <a16:creationId xmlns:a16="http://schemas.microsoft.com/office/drawing/2014/main" id="{F5FE40D1-6872-4343-BD80-4F5DEFFB8A9A}"/>
                  </a:ext>
                </a:extLst>
              </p:cNvPr>
              <p:cNvSpPr/>
              <p:nvPr/>
            </p:nvSpPr>
            <p:spPr>
              <a:xfrm>
                <a:off x="3786661" y="3592910"/>
                <a:ext cx="838364" cy="1016014"/>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a:extLst>
                  <a:ext uri="{FF2B5EF4-FFF2-40B4-BE49-F238E27FC236}">
                    <a16:creationId xmlns:a16="http://schemas.microsoft.com/office/drawing/2014/main" id="{D8EF012A-E329-4C4B-845E-50A9F2B3D6B1}"/>
                  </a:ext>
                </a:extLst>
              </p:cNvPr>
              <p:cNvSpPr/>
              <p:nvPr/>
            </p:nvSpPr>
            <p:spPr>
              <a:xfrm>
                <a:off x="3786661" y="1955556"/>
                <a:ext cx="838364" cy="1078842"/>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0" name="Rectangle 59">
              <a:extLst>
                <a:ext uri="{FF2B5EF4-FFF2-40B4-BE49-F238E27FC236}">
                  <a16:creationId xmlns:a16="http://schemas.microsoft.com/office/drawing/2014/main" id="{91D1931A-C528-46C6-86C4-5A3CE41B02B3}"/>
                </a:ext>
              </a:extLst>
            </p:cNvPr>
            <p:cNvSpPr/>
            <p:nvPr/>
          </p:nvSpPr>
          <p:spPr>
            <a:xfrm>
              <a:off x="7559175" y="910157"/>
              <a:ext cx="3280979" cy="323278"/>
            </a:xfrm>
            <a:prstGeom prst="rect">
              <a:avLst/>
            </a:prstGeom>
            <a:solidFill>
              <a:schemeClr val="bg1"/>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UNITS SOLD BY NUTRITION</a:t>
              </a:r>
            </a:p>
          </p:txBody>
        </p:sp>
        <p:graphicFrame>
          <p:nvGraphicFramePr>
            <p:cNvPr id="61" name="Chart 60">
              <a:extLst>
                <a:ext uri="{FF2B5EF4-FFF2-40B4-BE49-F238E27FC236}">
                  <a16:creationId xmlns:a16="http://schemas.microsoft.com/office/drawing/2014/main" id="{E00F259D-A69C-4D96-99A9-D242F987394B}"/>
                </a:ext>
              </a:extLst>
            </p:cNvPr>
            <p:cNvGraphicFramePr>
              <a:graphicFrameLocks/>
            </p:cNvGraphicFramePr>
            <p:nvPr>
              <p:custDataLst>
                <p:tags r:id="rId1"/>
              </p:custDataLst>
              <p:extLst>
                <p:ext uri="{D42A27DB-BD31-4B8C-83A1-F6EECF244321}">
                  <p14:modId xmlns:p14="http://schemas.microsoft.com/office/powerpoint/2010/main" val="711860544"/>
                </p:ext>
              </p:extLst>
            </p:nvPr>
          </p:nvGraphicFramePr>
          <p:xfrm>
            <a:off x="7312038" y="4507230"/>
            <a:ext cx="3974187" cy="1941979"/>
          </p:xfrm>
          <a:graphic>
            <a:graphicData uri="http://schemas.openxmlformats.org/drawingml/2006/chart">
              <c:chart xmlns:c="http://schemas.openxmlformats.org/drawingml/2006/chart" xmlns:r="http://schemas.openxmlformats.org/officeDocument/2006/relationships" r:id="rId7"/>
            </a:graphicData>
          </a:graphic>
        </p:graphicFrame>
        <p:sp>
          <p:nvSpPr>
            <p:cNvPr id="20" name="Rectangle 19">
              <a:extLst>
                <a:ext uri="{FF2B5EF4-FFF2-40B4-BE49-F238E27FC236}">
                  <a16:creationId xmlns:a16="http://schemas.microsoft.com/office/drawing/2014/main" id="{8E492E7D-B068-44B6-81AA-0FD066E48AA7}"/>
                </a:ext>
              </a:extLst>
            </p:cNvPr>
            <p:cNvSpPr/>
            <p:nvPr/>
          </p:nvSpPr>
          <p:spPr>
            <a:xfrm>
              <a:off x="7559174" y="2875852"/>
              <a:ext cx="3280979" cy="323278"/>
            </a:xfrm>
            <a:prstGeom prst="rect">
              <a:avLst/>
            </a:prstGeom>
            <a:no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endParaRPr>
            </a:p>
          </p:txBody>
        </p:sp>
        <p:sp>
          <p:nvSpPr>
            <p:cNvPr id="21" name="Rectangle 20">
              <a:extLst>
                <a:ext uri="{FF2B5EF4-FFF2-40B4-BE49-F238E27FC236}">
                  <a16:creationId xmlns:a16="http://schemas.microsoft.com/office/drawing/2014/main" id="{9729301A-5826-468E-924F-953937D0F30C}"/>
                </a:ext>
              </a:extLst>
            </p:cNvPr>
            <p:cNvSpPr/>
            <p:nvPr/>
          </p:nvSpPr>
          <p:spPr>
            <a:xfrm>
              <a:off x="7559173" y="4545238"/>
              <a:ext cx="3280979" cy="323278"/>
            </a:xfrm>
            <a:prstGeom prst="rect">
              <a:avLst/>
            </a:prstGeom>
            <a:no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endParaRPr>
            </a:p>
          </p:txBody>
        </p:sp>
        <p:sp>
          <p:nvSpPr>
            <p:cNvPr id="22" name="Rectangle 21">
              <a:extLst>
                <a:ext uri="{FF2B5EF4-FFF2-40B4-BE49-F238E27FC236}">
                  <a16:creationId xmlns:a16="http://schemas.microsoft.com/office/drawing/2014/main" id="{A7CA4729-EBA7-43A3-A94E-34038F327EBE}"/>
                </a:ext>
              </a:extLst>
            </p:cNvPr>
            <p:cNvSpPr/>
            <p:nvPr/>
          </p:nvSpPr>
          <p:spPr>
            <a:xfrm>
              <a:off x="10215758" y="4854603"/>
              <a:ext cx="903815" cy="931602"/>
            </a:xfrm>
            <a:prstGeom prst="rect">
              <a:avLst/>
            </a:prstGeom>
            <a:solidFill>
              <a:schemeClr val="accent6">
                <a:lumMod val="60000"/>
                <a:lumOff val="4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6CFFA750-A1D4-4D2F-AA47-D5E020735635}"/>
              </a:ext>
            </a:extLst>
          </p:cNvPr>
          <p:cNvSpPr/>
          <p:nvPr/>
        </p:nvSpPr>
        <p:spPr>
          <a:xfrm>
            <a:off x="1072427" y="3511292"/>
            <a:ext cx="864657" cy="221645"/>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40A392A2-3420-415C-BFDA-E8047AD73E2E}"/>
              </a:ext>
            </a:extLst>
          </p:cNvPr>
          <p:cNvSpPr/>
          <p:nvPr/>
        </p:nvSpPr>
        <p:spPr>
          <a:xfrm>
            <a:off x="2521632" y="3511291"/>
            <a:ext cx="864657" cy="221645"/>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7D9DE624-61CB-47F7-8057-8E6CCA5896C8}"/>
              </a:ext>
            </a:extLst>
          </p:cNvPr>
          <p:cNvSpPr/>
          <p:nvPr/>
        </p:nvSpPr>
        <p:spPr>
          <a:xfrm>
            <a:off x="3970837" y="3517004"/>
            <a:ext cx="864657" cy="221645"/>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1AFEE3AB-A17E-480A-9E9F-A32AEF2241E5}"/>
              </a:ext>
            </a:extLst>
          </p:cNvPr>
          <p:cNvSpPr/>
          <p:nvPr/>
        </p:nvSpPr>
        <p:spPr>
          <a:xfrm>
            <a:off x="1072426" y="3757589"/>
            <a:ext cx="864657" cy="221645"/>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D0B02E1D-5300-4C50-B480-462EBD6D7032}"/>
              </a:ext>
            </a:extLst>
          </p:cNvPr>
          <p:cNvSpPr/>
          <p:nvPr/>
        </p:nvSpPr>
        <p:spPr>
          <a:xfrm>
            <a:off x="10176967" y="1743095"/>
            <a:ext cx="280225" cy="605718"/>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B5C7B03-E675-431D-8219-2EAC7B1A9D51}"/>
              </a:ext>
            </a:extLst>
          </p:cNvPr>
          <p:cNvSpPr/>
          <p:nvPr/>
        </p:nvSpPr>
        <p:spPr>
          <a:xfrm>
            <a:off x="10201960" y="3585929"/>
            <a:ext cx="254750" cy="666290"/>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5BA449F3-D9CE-4AB3-A581-356EC012AD31}"/>
              </a:ext>
            </a:extLst>
          </p:cNvPr>
          <p:cNvSpPr/>
          <p:nvPr/>
        </p:nvSpPr>
        <p:spPr>
          <a:xfrm>
            <a:off x="10141094" y="5010078"/>
            <a:ext cx="280225" cy="605718"/>
          </a:xfrm>
          <a:prstGeom prst="ellipse">
            <a:avLst/>
          </a:prstGeom>
          <a:noFill/>
          <a:ln w="28575">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9245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OWER_USER_TAGS_ICONS" val=""/>
</p:tagLst>
</file>

<file path=ppt/tags/tag10.xml><?xml version="1.0" encoding="utf-8"?>
<p:tagLst xmlns:a="http://schemas.openxmlformats.org/drawingml/2006/main" xmlns:r="http://schemas.openxmlformats.org/officeDocument/2006/relationships" xmlns:p="http://schemas.openxmlformats.org/presentationml/2006/main">
  <p:tag name="POWER_USER_TAGS_ICONS" val=""/>
</p:tagLst>
</file>

<file path=ppt/tags/tag11.xml><?xml version="1.0" encoding="utf-8"?>
<p:tagLst xmlns:a="http://schemas.openxmlformats.org/drawingml/2006/main" xmlns:r="http://schemas.openxmlformats.org/officeDocument/2006/relationships" xmlns:p="http://schemas.openxmlformats.org/presentationml/2006/main">
  <p:tag name="POWER_USER_TAGS_ICONS" val="Shape icons"/>
</p:tagLst>
</file>

<file path=ppt/tags/tag12.xml><?xml version="1.0" encoding="utf-8"?>
<p:tagLst xmlns:a="http://schemas.openxmlformats.org/drawingml/2006/main" xmlns:r="http://schemas.openxmlformats.org/officeDocument/2006/relationships" xmlns:p="http://schemas.openxmlformats.org/presentationml/2006/main">
  <p:tag name="POWER_USER_TAGS_ICONS" val=""/>
</p:tagLst>
</file>

<file path=ppt/tags/tag13.xml><?xml version="1.0" encoding="utf-8"?>
<p:tagLst xmlns:a="http://schemas.openxmlformats.org/drawingml/2006/main" xmlns:r="http://schemas.openxmlformats.org/officeDocument/2006/relationships" xmlns:p="http://schemas.openxmlformats.org/presentationml/2006/main">
  <p:tag name="POWER_USER_TAGS_ICONS" val="Shape icons"/>
</p:tagLst>
</file>

<file path=ppt/tags/tag14.xml><?xml version="1.0" encoding="utf-8"?>
<p:tagLst xmlns:a="http://schemas.openxmlformats.org/drawingml/2006/main" xmlns:r="http://schemas.openxmlformats.org/officeDocument/2006/relationships" xmlns:p="http://schemas.openxmlformats.org/presentationml/2006/main">
  <p:tag name="POWER_USER_TAGS_ICONS" val="Shape icons"/>
</p:tagLst>
</file>

<file path=ppt/tags/tag15.xml><?xml version="1.0" encoding="utf-8"?>
<p:tagLst xmlns:a="http://schemas.openxmlformats.org/drawingml/2006/main" xmlns:r="http://schemas.openxmlformats.org/officeDocument/2006/relationships" xmlns:p="http://schemas.openxmlformats.org/presentationml/2006/main">
  <p:tag name="POWER_USER_ID_TEMPLATES" val="Hexagons_1"/>
</p:tagLst>
</file>

<file path=ppt/tags/tag16.xml><?xml version="1.0" encoding="utf-8"?>
<p:tagLst xmlns:a="http://schemas.openxmlformats.org/drawingml/2006/main" xmlns:r="http://schemas.openxmlformats.org/officeDocument/2006/relationships" xmlns:p="http://schemas.openxmlformats.org/presentationml/2006/main">
  <p:tag name="POWER_USER_TAGS_ICONS" val="Teamwork*helping*collaboration*people*coworkers*colleagues*creativity*ideas*computer*laptop*digital*technology*co-creation*brainstorming*crowsourcing*hackers*geeks"/>
</p:tagLst>
</file>

<file path=ppt/tags/tag17.xml><?xml version="1.0" encoding="utf-8"?>
<p:tagLst xmlns:a="http://schemas.openxmlformats.org/drawingml/2006/main" xmlns:r="http://schemas.openxmlformats.org/officeDocument/2006/relationships" xmlns:p="http://schemas.openxmlformats.org/presentationml/2006/main">
  <p:tag name="POWER_USER_TAGS_ICONS" val=""/>
</p:tagLst>
</file>

<file path=ppt/tags/tag18.xml><?xml version="1.0" encoding="utf-8"?>
<p:tagLst xmlns:a="http://schemas.openxmlformats.org/drawingml/2006/main" xmlns:r="http://schemas.openxmlformats.org/officeDocument/2006/relationships" xmlns:p="http://schemas.openxmlformats.org/presentationml/2006/main">
  <p:tag name="POWER_USER_TAGS_ICONS" val="customer*success*satisfaction*nps*promoter*scoring*evaluation*"/>
</p:tagLst>
</file>

<file path=ppt/tags/tag19.xml><?xml version="1.0" encoding="utf-8"?>
<p:tagLst xmlns:a="http://schemas.openxmlformats.org/drawingml/2006/main" xmlns:r="http://schemas.openxmlformats.org/officeDocument/2006/relationships" xmlns:p="http://schemas.openxmlformats.org/presentationml/2006/main">
  <p:tag name="POWER_USER_TAGS_ICONS" val="megaphone*accounce*cheerleader*speaker*yell*amplify*announcement*loudspeaker*rally*speech*bullhorn*sound*communication*message*tools*noise*marketing*brand*fight*loud hailer*talk*voice*people*speak up"/>
</p:tagLst>
</file>

<file path=ppt/tags/tag2.xml><?xml version="1.0" encoding="utf-8"?>
<p:tagLst xmlns:a="http://schemas.openxmlformats.org/drawingml/2006/main" xmlns:r="http://schemas.openxmlformats.org/officeDocument/2006/relationships" xmlns:p="http://schemas.openxmlformats.org/presentationml/2006/main">
  <p:tag name="POWER_USER_TAGS_ICONS" val=""/>
</p:tagLst>
</file>

<file path=ppt/tags/tag3.xml><?xml version="1.0" encoding="utf-8"?>
<p:tagLst xmlns:a="http://schemas.openxmlformats.org/drawingml/2006/main" xmlns:r="http://schemas.openxmlformats.org/officeDocument/2006/relationships" xmlns:p="http://schemas.openxmlformats.org/presentationml/2006/main">
  <p:tag name="POWER_USER_TAGS_ICONS" val=""/>
</p:tagLst>
</file>

<file path=ppt/tags/tag4.xml><?xml version="1.0" encoding="utf-8"?>
<p:tagLst xmlns:a="http://schemas.openxmlformats.org/drawingml/2006/main" xmlns:r="http://schemas.openxmlformats.org/officeDocument/2006/relationships" xmlns:p="http://schemas.openxmlformats.org/presentationml/2006/main">
  <p:tag name="POWER_USER_POWER_POINT_EXCEL_LINK_TAG_NAME" val="{&quot;Id&quot;:&quot;3780E78F-7A43-49E6-96F2-0B19ADFCF044&quot;,&quot;SourceFullName&quot;:&quot;C:\\Users\\Hung Nguyen\\Desktop\\Team Project\\databook\\FroMeals.Analysis.v1.xlsx&quot;,&quot;LastUpdate&quot;:&quot;2021-05-04 5:27 PM&quot;,&quot;UpdatedBy&quot;:&quot;swath&quot;,&quot;IsLinked&quot;:false,&quot;IsBrokenLink&quot;:true}"/>
</p:tagLst>
</file>

<file path=ppt/tags/tag5.xml><?xml version="1.0" encoding="utf-8"?>
<p:tagLst xmlns:a="http://schemas.openxmlformats.org/drawingml/2006/main" xmlns:r="http://schemas.openxmlformats.org/officeDocument/2006/relationships" xmlns:p="http://schemas.openxmlformats.org/presentationml/2006/main">
  <p:tag name="POWER_USER_POWER_POINT_EXCEL_LINK_TAG_NAME" val="{&quot;Id&quot;:&quot;94CD10D5-D774-41A6-88B3-655228E327FF&quot;,&quot;SourceFullName&quot;:&quot;C:\\Users\\Hung Nguyen\\Desktop\\Team Project\\databook\\FroMeals.Analysis.v1.xlsx&quot;,&quot;LastUpdate&quot;:&quot;2021-05-04 5:27 PM&quot;,&quot;UpdatedBy&quot;:&quot;swath&quot;,&quot;IsLinked&quot;:false,&quot;IsBrokenLink&quot;:false}"/>
</p:tagLst>
</file>

<file path=ppt/tags/tag6.xml><?xml version="1.0" encoding="utf-8"?>
<p:tagLst xmlns:a="http://schemas.openxmlformats.org/drawingml/2006/main" xmlns:r="http://schemas.openxmlformats.org/officeDocument/2006/relationships" xmlns:p="http://schemas.openxmlformats.org/presentationml/2006/main">
  <p:tag name="POWER_USER_POWER_POINT_EXCEL_LINK_TAG_NAME" val="{&quot;Id&quot;:&quot;08913C86-6C36-4605-907F-9A8C0AE4F25B&quot;,&quot;SourceFullName&quot;:&quot;C:\\Users\\Hung Nguyen\\Desktop\\Team Project\\databook\\FroMeals.Analysis.v1.xlsx&quot;,&quot;LastUpdate&quot;:&quot;2021-05-05 12:13 AM&quot;,&quot;UpdatedBy&quot;:&quot;swath&quot;,&quot;IsLinked&quot;:false,&quot;IsBrokenLink&quot;:false}"/>
</p:tagLst>
</file>

<file path=ppt/tags/tag7.xml><?xml version="1.0" encoding="utf-8"?>
<p:tagLst xmlns:a="http://schemas.openxmlformats.org/drawingml/2006/main" xmlns:r="http://schemas.openxmlformats.org/officeDocument/2006/relationships" xmlns:p="http://schemas.openxmlformats.org/presentationml/2006/main">
  <p:tag name="POWER_USER_POWER_POINT_EXCEL_LINK_TAG_NAME" val="{&quot;Id&quot;:&quot;5B39219D-C496-4F55-8D96-7FD3AA46885C&quot;,&quot;SourceFullName&quot;:&quot;C:\\Users\\Hung Nguyen\\Desktop\\Team Project\\databook\\FroMeals.Analysis.v1.xlsx&quot;,&quot;LastUpdate&quot;:&quot;2021-05-05 12:10 AM&quot;,&quot;UpdatedBy&quot;:&quot;swath&quot;,&quot;IsLinked&quot;:false,&quot;IsBrokenLink&quot;:false}"/>
</p:tagLst>
</file>

<file path=ppt/tags/tag8.xml><?xml version="1.0" encoding="utf-8"?>
<p:tagLst xmlns:a="http://schemas.openxmlformats.org/drawingml/2006/main" xmlns:r="http://schemas.openxmlformats.org/officeDocument/2006/relationships" xmlns:p="http://schemas.openxmlformats.org/presentationml/2006/main">
  <p:tag name="POWER_USER_POWER_POINT_EXCEL_LINK_TAG_NAME" val="{&quot;Id&quot;:&quot;813C5E29-FC98-4DAC-8B58-80CC8A838111&quot;,&quot;SourceFullName&quot;:&quot;C:\\Users\\Hung Nguyen\\Desktop\\Team Project\\databook\\FroMeals.Analysis.v1.xlsx&quot;,&quot;LastUpdate&quot;:&quot;2021-05-05 1:15 AM&quot;,&quot;UpdatedBy&quot;:&quot;swath&quot;,&quot;IsLinked&quot;:false,&quot;IsBrokenLink&quot;:false}"/>
</p:tagLst>
</file>

<file path=ppt/tags/tag9.xml><?xml version="1.0" encoding="utf-8"?>
<p:tagLst xmlns:a="http://schemas.openxmlformats.org/drawingml/2006/main" xmlns:r="http://schemas.openxmlformats.org/officeDocument/2006/relationships" xmlns:p="http://schemas.openxmlformats.org/presentationml/2006/main">
  <p:tag name="POWER_USER_POWER_POINT_EXCEL_LINK_TAG_NAME" val="{&quot;Id&quot;:&quot;CC0BFA07-B17B-44D8-8C8F-765215127464&quot;,&quot;SourceFullName&quot;:&quot;C:\\Users\\Hung Nguyen\\Desktop\\Team Project\\databook\\FroMeals.Analysis.v1.xlsx&quot;,&quot;LastUpdate&quot;:&quot;2021-05-05 1:33 AM&quot;,&quot;UpdatedBy&quot;:&quot;swath&quot;,&quot;IsLinked&quot;:false,&quot;IsBrokenLink&quot;:false}"/>
</p:tagLst>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55F51"/>
      </a:dk2>
      <a:lt2>
        <a:srgbClr val="E2DFCC"/>
      </a:lt2>
      <a:accent1>
        <a:srgbClr val="99CB38"/>
      </a:accent1>
      <a:accent2>
        <a:srgbClr val="63A537"/>
      </a:accent2>
      <a:accent3>
        <a:srgbClr val="37A76F"/>
      </a:accent3>
      <a:accent4>
        <a:srgbClr val="99CB38"/>
      </a:accent4>
      <a:accent5>
        <a:srgbClr val="4EB3CF"/>
      </a:accent5>
      <a:accent6>
        <a:srgbClr val="51C3F9"/>
      </a:accent6>
      <a:hlink>
        <a:srgbClr val="EE7B08"/>
      </a:hlink>
      <a:folHlink>
        <a:srgbClr val="977B2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2555</TotalTime>
  <Words>4692</Words>
  <Application>Microsoft Office PowerPoint</Application>
  <PresentationFormat>Widescreen</PresentationFormat>
  <Paragraphs>465</Paragraphs>
  <Slides>32</Slides>
  <Notes>18</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2</vt:i4>
      </vt:variant>
      <vt:variant>
        <vt:lpstr>Slide Titles</vt:lpstr>
      </vt:variant>
      <vt:variant>
        <vt:i4>32</vt:i4>
      </vt:variant>
    </vt:vector>
  </HeadingPairs>
  <TitlesOfParts>
    <vt:vector size="38" baseType="lpstr">
      <vt:lpstr>Arial</vt:lpstr>
      <vt:lpstr>Calibri</vt:lpstr>
      <vt:lpstr>Calibri Light</vt:lpstr>
      <vt:lpstr>Office Theme</vt:lpstr>
      <vt:lpstr>Microsoft Excel Worksheet</vt:lpstr>
      <vt:lpstr>Worksheet</vt:lpstr>
      <vt:lpstr> Explaining Consumers’ Purchasing Behavior Before and After COVID-19  Conagra Brands May/2021</vt:lpstr>
      <vt:lpstr>BUSINESS OVERVIEW</vt:lpstr>
      <vt:lpstr>PowerPoint Presentation</vt:lpstr>
      <vt:lpstr>FROZEN MEALS</vt:lpstr>
      <vt:lpstr>PowerPoint Presentation</vt:lpstr>
      <vt:lpstr>SALES PATTERN</vt:lpstr>
      <vt:lpstr>PowerPoint Presentation</vt:lpstr>
      <vt:lpstr>PowerPoint Presentation</vt:lpstr>
      <vt:lpstr>PowerPoint Presentation</vt:lpstr>
      <vt:lpstr>PowerPoint Presentation</vt:lpstr>
      <vt:lpstr>PowerPoint Presentation</vt:lpstr>
      <vt:lpstr>FROZEN VEGETABLES</vt:lpstr>
      <vt:lpstr>PowerPoint Presentation</vt:lpstr>
      <vt:lpstr>OVERVIEW – UNITS &amp; REVENUE</vt:lpstr>
      <vt:lpstr>PowerPoint Presentation</vt:lpstr>
      <vt:lpstr>PowerPoint Presentation</vt:lpstr>
      <vt:lpstr>PowerPoint Presentation</vt:lpstr>
      <vt:lpstr>PowerPoint Presentation</vt:lpstr>
      <vt:lpstr>POPCORN</vt:lpstr>
      <vt:lpstr>PowerPoint Presentation</vt:lpstr>
      <vt:lpstr>SALES PATTERN</vt:lpstr>
      <vt:lpstr>PowerPoint Presentation</vt:lpstr>
      <vt:lpstr>PowerPoint Presentation</vt:lpstr>
      <vt:lpstr>PowerPoint Presentation</vt:lpstr>
      <vt:lpstr>PowerPoint Presentation</vt:lpstr>
      <vt:lpstr>MARKETING STRATEGY RECOMMENDATIONS</vt:lpstr>
      <vt:lpstr>PowerPoint Presentation</vt:lpstr>
      <vt:lpstr>APPENDICES</vt:lpstr>
      <vt:lpstr>DEFINING NUTRITION LEVEL</vt:lpstr>
      <vt:lpstr>1. Reference list of Product type groups – FROZEN MEALS</vt:lpstr>
      <vt:lpstr>2. PRODUCT TYPE &amp; NUTRITION LEVEL – FROZEN MEALS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Explaining &amp; Predicting Consumers’ Purchase Behavior Before and After COVID-19  Conagra Brands (NYSE: CAG) May/2021</dc:title>
  <dc:creator>Hung Nguyen</dc:creator>
  <cp:lastModifiedBy>Chandna, Sarakshi</cp:lastModifiedBy>
  <cp:revision>294</cp:revision>
  <dcterms:created xsi:type="dcterms:W3CDTF">2021-04-30T18:52:01Z</dcterms:created>
  <dcterms:modified xsi:type="dcterms:W3CDTF">2021-05-06T04:49:27Z</dcterms:modified>
</cp:coreProperties>
</file>

<file path=docProps/thumbnail.jpeg>
</file>